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1" r:id="rId4"/>
    <p:sldId id="262" r:id="rId5"/>
    <p:sldId id="263" r:id="rId6"/>
    <p:sldId id="264" r:id="rId7"/>
    <p:sldId id="266" r:id="rId8"/>
    <p:sldId id="267" r:id="rId9"/>
    <p:sldId id="268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3568" y="836712"/>
            <a:ext cx="7772400" cy="1470025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Соли аммония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619672" y="2708920"/>
            <a:ext cx="6400800" cy="17526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IX</a:t>
            </a:r>
            <a:r>
              <a:rPr lang="ru-RU" b="1" dirty="0" smtClean="0">
                <a:solidFill>
                  <a:schemeClr val="bg1"/>
                </a:solidFill>
              </a:rPr>
              <a:t> класс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Тема «Азот и фосфор»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УРОК 5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6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772400" cy="1152128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План урока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1196752"/>
            <a:ext cx="6264696" cy="4442048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solidFill>
                  <a:schemeClr val="tx1"/>
                </a:solidFill>
              </a:rPr>
              <a:t>1. Состав и физические свойства солей аммония</a:t>
            </a:r>
          </a:p>
          <a:p>
            <a:pPr algn="l"/>
            <a:r>
              <a:rPr lang="ru-RU" sz="2800" dirty="0" smtClean="0">
                <a:solidFill>
                  <a:schemeClr val="tx1"/>
                </a:solidFill>
              </a:rPr>
              <a:t>2. Получение</a:t>
            </a:r>
          </a:p>
          <a:p>
            <a:pPr algn="l"/>
            <a:r>
              <a:rPr lang="ru-RU" sz="2800" dirty="0" smtClean="0">
                <a:solidFill>
                  <a:schemeClr val="tx1"/>
                </a:solidFill>
              </a:rPr>
              <a:t>3. Химические свойства: общие и специфические</a:t>
            </a:r>
          </a:p>
          <a:p>
            <a:pPr algn="l"/>
            <a:r>
              <a:rPr lang="ru-RU" sz="2800" dirty="0" smtClean="0">
                <a:solidFill>
                  <a:schemeClr val="tx1"/>
                </a:solidFill>
              </a:rPr>
              <a:t>4. Применение</a:t>
            </a:r>
          </a:p>
          <a:p>
            <a:pPr algn="l"/>
            <a:r>
              <a:rPr lang="ru-RU" sz="2800" dirty="0" smtClean="0">
                <a:solidFill>
                  <a:schemeClr val="tx1"/>
                </a:solidFill>
              </a:rPr>
              <a:t>5. Дом. </a:t>
            </a:r>
            <a:r>
              <a:rPr lang="ru-RU" sz="2800" dirty="0">
                <a:solidFill>
                  <a:schemeClr val="tx1"/>
                </a:solidFill>
              </a:rPr>
              <a:t>задание: </a:t>
            </a:r>
            <a:r>
              <a:rPr lang="ru-RU" sz="2800" dirty="0" smtClean="0">
                <a:solidFill>
                  <a:schemeClr val="tx1"/>
                </a:solidFill>
              </a:rPr>
              <a:t>§ 18, дописать УХР в ионном виде (учебник </a:t>
            </a:r>
            <a:r>
              <a:rPr lang="ru-RU" sz="2800" dirty="0" err="1" smtClean="0">
                <a:solidFill>
                  <a:schemeClr val="tx1"/>
                </a:solidFill>
              </a:rPr>
              <a:t>Г.Е.Рудзитис</a:t>
            </a:r>
            <a:r>
              <a:rPr lang="ru-RU" sz="2800" dirty="0" smtClean="0">
                <a:solidFill>
                  <a:schemeClr val="tx1"/>
                </a:solidFill>
              </a:rPr>
              <a:t>, </a:t>
            </a:r>
            <a:r>
              <a:rPr lang="ru-RU" sz="2800" dirty="0" err="1" smtClean="0">
                <a:solidFill>
                  <a:schemeClr val="tx1"/>
                </a:solidFill>
              </a:rPr>
              <a:t>Ф.Г.Фельдман</a:t>
            </a:r>
            <a:r>
              <a:rPr lang="ru-RU" sz="2800" dirty="0" smtClean="0">
                <a:solidFill>
                  <a:schemeClr val="tx1"/>
                </a:solidFill>
              </a:rPr>
              <a:t>)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72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332657"/>
            <a:ext cx="7848872" cy="1872207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Дать названия веществам, указать СО азота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348880"/>
            <a:ext cx="6400800" cy="328992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NO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Li</a:t>
            </a:r>
            <a:r>
              <a:rPr lang="en-US" baseline="-25000" dirty="0" smtClean="0">
                <a:solidFill>
                  <a:schemeClr val="tx1"/>
                </a:solidFill>
              </a:rPr>
              <a:t>3</a:t>
            </a:r>
            <a:r>
              <a:rPr lang="en-US" dirty="0" smtClean="0">
                <a:solidFill>
                  <a:schemeClr val="tx1"/>
                </a:solidFill>
              </a:rPr>
              <a:t>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NH</a:t>
            </a:r>
            <a:r>
              <a:rPr lang="en-US" baseline="-25000" dirty="0" smtClean="0">
                <a:solidFill>
                  <a:schemeClr val="tx1"/>
                </a:solidFill>
              </a:rPr>
              <a:t>3</a:t>
            </a:r>
          </a:p>
          <a:p>
            <a:r>
              <a:rPr lang="en-US" smtClean="0">
                <a:solidFill>
                  <a:schemeClr val="tx1"/>
                </a:solidFill>
              </a:rPr>
              <a:t>NH</a:t>
            </a:r>
            <a:r>
              <a:rPr lang="en-US" baseline="-25000" smtClean="0">
                <a:solidFill>
                  <a:schemeClr val="tx1"/>
                </a:solidFill>
              </a:rPr>
              <a:t>4</a:t>
            </a:r>
            <a:r>
              <a:rPr lang="en-US" smtClean="0">
                <a:solidFill>
                  <a:schemeClr val="tx1"/>
                </a:solidFill>
              </a:rPr>
              <a:t>OH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(NH</a:t>
            </a:r>
            <a:r>
              <a:rPr lang="en-US" baseline="-25000" dirty="0" smtClean="0">
                <a:solidFill>
                  <a:schemeClr val="tx1"/>
                </a:solidFill>
              </a:rPr>
              <a:t>4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r>
              <a:rPr lang="en-US" baseline="30000" dirty="0" smtClean="0">
                <a:solidFill>
                  <a:schemeClr val="tx1"/>
                </a:solidFill>
              </a:rPr>
              <a:t>+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5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1944215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Получение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204864"/>
            <a:ext cx="7664896" cy="3433936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chemeClr val="tx1"/>
                </a:solidFill>
              </a:rPr>
              <a:t>Ca</a:t>
            </a:r>
            <a:r>
              <a:rPr lang="en-US" sz="3600" dirty="0" smtClean="0">
                <a:solidFill>
                  <a:schemeClr val="tx1"/>
                </a:solidFill>
              </a:rPr>
              <a:t>(OH)</a:t>
            </a:r>
            <a:r>
              <a:rPr lang="en-US" sz="3600" baseline="-25000" dirty="0" smtClean="0">
                <a:solidFill>
                  <a:schemeClr val="tx1"/>
                </a:solidFill>
              </a:rPr>
              <a:t>2</a:t>
            </a:r>
            <a:r>
              <a:rPr lang="en-US" sz="3600" dirty="0" smtClean="0">
                <a:solidFill>
                  <a:schemeClr val="tx1"/>
                </a:solidFill>
              </a:rPr>
              <a:t> + 2 NH</a:t>
            </a:r>
            <a:r>
              <a:rPr lang="en-US" sz="3600" baseline="-25000" dirty="0" smtClean="0">
                <a:solidFill>
                  <a:schemeClr val="tx1"/>
                </a:solidFill>
              </a:rPr>
              <a:t>4</a:t>
            </a:r>
            <a:r>
              <a:rPr lang="en-US" sz="3600" dirty="0" smtClean="0">
                <a:solidFill>
                  <a:schemeClr val="tx1"/>
                </a:solidFill>
              </a:rPr>
              <a:t>CL=&gt; 2</a:t>
            </a:r>
            <a:r>
              <a:rPr lang="en-US" sz="3600" dirty="0" smtClean="0">
                <a:solidFill>
                  <a:srgbClr val="FF0000"/>
                </a:solidFill>
              </a:rPr>
              <a:t>NH</a:t>
            </a:r>
            <a:r>
              <a:rPr lang="en-US" sz="3600" baseline="-25000" dirty="0" smtClean="0">
                <a:solidFill>
                  <a:srgbClr val="FF0000"/>
                </a:solidFill>
              </a:rPr>
              <a:t>3</a:t>
            </a:r>
            <a:r>
              <a:rPr lang="en-US" sz="3600" dirty="0" smtClean="0">
                <a:solidFill>
                  <a:schemeClr val="tx1"/>
                </a:solidFill>
              </a:rPr>
              <a:t>+ H</a:t>
            </a:r>
            <a:r>
              <a:rPr lang="en-US" sz="3600" baseline="-25000" dirty="0" smtClean="0">
                <a:solidFill>
                  <a:schemeClr val="tx1"/>
                </a:solidFill>
              </a:rPr>
              <a:t>2</a:t>
            </a:r>
            <a:r>
              <a:rPr lang="en-US" sz="3600" dirty="0" smtClean="0">
                <a:solidFill>
                  <a:schemeClr val="tx1"/>
                </a:solidFill>
              </a:rPr>
              <a:t>O + CaCL</a:t>
            </a:r>
            <a:r>
              <a:rPr lang="en-US" sz="3600" baseline="-25000" dirty="0" smtClean="0">
                <a:solidFill>
                  <a:schemeClr val="tx1"/>
                </a:solidFill>
              </a:rPr>
              <a:t>2</a:t>
            </a:r>
          </a:p>
          <a:p>
            <a:r>
              <a:rPr lang="en-US" sz="3600" dirty="0" smtClean="0">
                <a:solidFill>
                  <a:srgbClr val="FF0000"/>
                </a:solidFill>
              </a:rPr>
              <a:t>NH</a:t>
            </a:r>
            <a:r>
              <a:rPr lang="en-US" sz="3600" baseline="-25000" dirty="0" smtClean="0">
                <a:solidFill>
                  <a:srgbClr val="FF0000"/>
                </a:solidFill>
              </a:rPr>
              <a:t>3</a:t>
            </a:r>
            <a:r>
              <a:rPr lang="en-US" sz="3600" dirty="0" smtClean="0">
                <a:solidFill>
                  <a:srgbClr val="FF0000"/>
                </a:solidFill>
              </a:rPr>
              <a:t> + HCL =&gt; NH</a:t>
            </a:r>
            <a:r>
              <a:rPr lang="en-US" sz="3600" baseline="-25000" dirty="0" smtClean="0">
                <a:solidFill>
                  <a:srgbClr val="FF0000"/>
                </a:solidFill>
              </a:rPr>
              <a:t>4</a:t>
            </a:r>
            <a:r>
              <a:rPr lang="en-US" sz="3600" dirty="0" smtClean="0">
                <a:solidFill>
                  <a:srgbClr val="FF0000"/>
                </a:solidFill>
              </a:rPr>
              <a:t>CL</a:t>
            </a:r>
          </a:p>
          <a:p>
            <a:r>
              <a:rPr lang="ru-RU" sz="3600" dirty="0" smtClean="0">
                <a:solidFill>
                  <a:schemeClr val="tx1"/>
                </a:solidFill>
              </a:rPr>
              <a:t>Вывод:</a:t>
            </a:r>
            <a:endParaRPr lang="ru-RU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27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Химические свойства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2054179"/>
              </p:ext>
            </p:extLst>
          </p:nvPr>
        </p:nvGraphicFramePr>
        <p:xfrm>
          <a:off x="2483768" y="1268760"/>
          <a:ext cx="6203032" cy="48899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03032"/>
              </a:tblGrid>
              <a:tr h="40063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59794"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1. Общие свойства солей</a:t>
                      </a:r>
                      <a:endParaRPr lang="ru-RU" sz="3200" dirty="0"/>
                    </a:p>
                  </a:txBody>
                  <a:tcPr/>
                </a:tc>
              </a:tr>
              <a:tr h="400637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А) взаимодействие с солями</a:t>
                      </a:r>
                      <a:endParaRPr lang="ru-RU" sz="2400" dirty="0"/>
                    </a:p>
                  </a:txBody>
                  <a:tcPr/>
                </a:tc>
              </a:tr>
              <a:tr h="400637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(NH</a:t>
                      </a:r>
                      <a:r>
                        <a:rPr lang="en-US" sz="2400" baseline="-25000" dirty="0" smtClean="0"/>
                        <a:t>4</a:t>
                      </a:r>
                      <a:r>
                        <a:rPr lang="en-US" sz="2400" baseline="0" dirty="0" smtClean="0"/>
                        <a:t>)</a:t>
                      </a:r>
                      <a:r>
                        <a:rPr lang="en-US" sz="2400" baseline="-25000" dirty="0" smtClean="0"/>
                        <a:t>2</a:t>
                      </a:r>
                      <a:r>
                        <a:rPr lang="en-US" sz="2400" baseline="0" dirty="0" smtClean="0"/>
                        <a:t>SO</a:t>
                      </a:r>
                      <a:r>
                        <a:rPr lang="en-US" sz="2400" baseline="-25000" dirty="0" smtClean="0"/>
                        <a:t>4</a:t>
                      </a:r>
                      <a:r>
                        <a:rPr lang="en-US" sz="2400" baseline="0" dirty="0" smtClean="0"/>
                        <a:t> + BaCL</a:t>
                      </a:r>
                      <a:r>
                        <a:rPr lang="en-US" sz="2400" baseline="-25000" dirty="0" smtClean="0"/>
                        <a:t>2</a:t>
                      </a:r>
                      <a:r>
                        <a:rPr lang="en-US" sz="2400" baseline="0" dirty="0" smtClean="0"/>
                        <a:t> =&gt; </a:t>
                      </a:r>
                      <a:endParaRPr lang="ru-RU" sz="2400" dirty="0"/>
                    </a:p>
                  </a:txBody>
                  <a:tcPr/>
                </a:tc>
              </a:tr>
              <a:tr h="400637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Б) взаимодействие с кислотами</a:t>
                      </a:r>
                      <a:endParaRPr lang="ru-RU" sz="2400" dirty="0"/>
                    </a:p>
                  </a:txBody>
                  <a:tcPr/>
                </a:tc>
              </a:tr>
              <a:tr h="400637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(</a:t>
                      </a:r>
                      <a:r>
                        <a:rPr lang="en-US" sz="2400" dirty="0" smtClean="0"/>
                        <a:t>NH</a:t>
                      </a:r>
                      <a:r>
                        <a:rPr lang="en-US" sz="2400" baseline="-25000" dirty="0" smtClean="0"/>
                        <a:t>4</a:t>
                      </a:r>
                      <a:r>
                        <a:rPr lang="en-US" sz="2400" baseline="0" dirty="0" smtClean="0"/>
                        <a:t>)</a:t>
                      </a:r>
                      <a:r>
                        <a:rPr lang="en-US" sz="2400" baseline="-25000" dirty="0" smtClean="0"/>
                        <a:t>2</a:t>
                      </a:r>
                      <a:r>
                        <a:rPr lang="en-US" sz="2400" baseline="0" dirty="0" smtClean="0"/>
                        <a:t>CO</a:t>
                      </a:r>
                      <a:r>
                        <a:rPr lang="en-US" sz="2400" baseline="-25000" dirty="0" smtClean="0"/>
                        <a:t>3</a:t>
                      </a:r>
                      <a:r>
                        <a:rPr lang="en-US" sz="2400" baseline="0" dirty="0" smtClean="0"/>
                        <a:t> + HCL =&gt;</a:t>
                      </a:r>
                      <a:endParaRPr lang="ru-RU" sz="2400" dirty="0"/>
                    </a:p>
                  </a:txBody>
                  <a:tcPr/>
                </a:tc>
              </a:tr>
              <a:tr h="400637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В) взаимодействие со щелочами</a:t>
                      </a:r>
                      <a:endParaRPr lang="ru-RU" sz="2400" dirty="0"/>
                    </a:p>
                  </a:txBody>
                  <a:tcPr/>
                </a:tc>
              </a:tr>
              <a:tr h="6915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solidFill>
                            <a:schemeClr val="tx1"/>
                          </a:solidFill>
                        </a:rPr>
                        <a:t>Ca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(OH)</a:t>
                      </a:r>
                      <a:r>
                        <a:rPr lang="en-US" sz="2400" baseline="-25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 + 2 NH</a:t>
                      </a:r>
                      <a:r>
                        <a:rPr lang="en-US" sz="2400" baseline="-250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CL=&gt; 2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NH</a:t>
                      </a:r>
                      <a:r>
                        <a:rPr lang="en-US" sz="2400" baseline="-250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+ H</a:t>
                      </a:r>
                      <a:r>
                        <a:rPr lang="en-US" sz="2400" baseline="-25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O + CaCL</a:t>
                      </a:r>
                      <a:r>
                        <a:rPr lang="en-US" sz="2400" baseline="-25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  <a:p>
                      <a:endParaRPr lang="ru-RU" sz="2400" dirty="0"/>
                    </a:p>
                  </a:txBody>
                  <a:tcPr/>
                </a:tc>
              </a:tr>
              <a:tr h="40063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063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416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Разложение солей</a:t>
            </a:r>
            <a:endParaRPr lang="ru-RU" dirty="0"/>
          </a:p>
        </p:txBody>
      </p:sp>
      <p:pic>
        <p:nvPicPr>
          <p:cNvPr id="6" name="Разложение солей аммония Опыт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9712" y="1600200"/>
            <a:ext cx="6336704" cy="4525963"/>
          </a:xfrm>
        </p:spPr>
      </p:pic>
    </p:spTree>
    <p:extLst>
      <p:ext uri="{BB962C8B-B14F-4D97-AF65-F5344CB8AC3E}">
        <p14:creationId xmlns:p14="http://schemas.microsoft.com/office/powerpoint/2010/main" val="173629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1296143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Помогите лаборанту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5696" y="2420888"/>
            <a:ext cx="6552728" cy="3217912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</a:rPr>
              <a:t>NH</a:t>
            </a:r>
            <a:r>
              <a:rPr lang="en-US" sz="4000" baseline="-25000" dirty="0" smtClean="0">
                <a:solidFill>
                  <a:schemeClr val="tx1"/>
                </a:solidFill>
              </a:rPr>
              <a:t>4</a:t>
            </a:r>
            <a:r>
              <a:rPr lang="en-US" sz="4000" dirty="0" smtClean="0">
                <a:solidFill>
                  <a:schemeClr val="tx1"/>
                </a:solidFill>
              </a:rPr>
              <a:t>HCO</a:t>
            </a:r>
            <a:r>
              <a:rPr lang="en-US" sz="4000" baseline="-25000" dirty="0" smtClean="0">
                <a:solidFill>
                  <a:schemeClr val="tx1"/>
                </a:solidFill>
              </a:rPr>
              <a:t>3</a:t>
            </a:r>
            <a:r>
              <a:rPr lang="en-US" sz="4000" dirty="0" smtClean="0">
                <a:solidFill>
                  <a:schemeClr val="tx1"/>
                </a:solidFill>
              </a:rPr>
              <a:t>=&gt; NH</a:t>
            </a:r>
            <a:r>
              <a:rPr lang="en-US" sz="4000" baseline="-25000" dirty="0" smtClean="0">
                <a:solidFill>
                  <a:schemeClr val="tx1"/>
                </a:solidFill>
              </a:rPr>
              <a:t>3</a:t>
            </a:r>
            <a:r>
              <a:rPr lang="en-US" sz="4000" dirty="0" smtClean="0">
                <a:solidFill>
                  <a:schemeClr val="tx1"/>
                </a:solidFill>
              </a:rPr>
              <a:t> + H</a:t>
            </a:r>
            <a:r>
              <a:rPr lang="en-US" sz="4000" baseline="-25000" dirty="0" smtClean="0">
                <a:solidFill>
                  <a:schemeClr val="tx1"/>
                </a:solidFill>
              </a:rPr>
              <a:t>2</a:t>
            </a:r>
            <a:r>
              <a:rPr lang="en-US" sz="4000" dirty="0" smtClean="0">
                <a:solidFill>
                  <a:schemeClr val="tx1"/>
                </a:solidFill>
              </a:rPr>
              <a:t>O + CO</a:t>
            </a:r>
            <a:r>
              <a:rPr lang="en-US" sz="4000" baseline="-25000" dirty="0" smtClean="0">
                <a:solidFill>
                  <a:schemeClr val="tx1"/>
                </a:solidFill>
              </a:rPr>
              <a:t>2</a:t>
            </a:r>
            <a:endParaRPr lang="ru-RU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38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Применение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3661282"/>
              </p:ext>
            </p:extLst>
          </p:nvPr>
        </p:nvGraphicFramePr>
        <p:xfrm>
          <a:off x="2483768" y="1412776"/>
          <a:ext cx="5976664" cy="3784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6664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Удобрения</a:t>
                      </a:r>
                    </a:p>
                    <a:p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Для пайки металлов:</a:t>
                      </a:r>
                    </a:p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CuO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+ 2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</a:t>
                      </a:r>
                      <a:r>
                        <a:rPr lang="ru-RU" sz="2000" kern="1200" baseline="-25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=&gt;</a:t>
                      </a:r>
                      <a:r>
                        <a:rPr lang="en-US" sz="20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4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r>
                        <a:rPr lang="ru-RU" sz="2000" kern="1200" baseline="-25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ru-RU" sz="2000" kern="1200" baseline="-25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CuCI</a:t>
                      </a:r>
                      <a:r>
                        <a:rPr lang="ru-RU" sz="2000" kern="1200" baseline="-25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+ 3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</a:t>
                      </a:r>
                      <a:endParaRPr lang="ru-RU" sz="2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Взрывчатые вещества:</a:t>
                      </a:r>
                    </a:p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</a:t>
                      </a:r>
                      <a:r>
                        <a:rPr lang="ru-RU" sz="2000" kern="1200" baseline="-25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  <a:r>
                        <a:rPr lang="ru-RU" sz="2000" kern="1200" baseline="-25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=&gt; 4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r>
                        <a:rPr lang="ru-RU" sz="2000" kern="1200" baseline="-25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ru-RU" sz="2000" kern="1200" baseline="-25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ru-RU" sz="2000" kern="1200" baseline="-25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</a:t>
                      </a:r>
                      <a:endParaRPr lang="ru-RU" sz="2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Пищевая промышленность: 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NH</a:t>
                      </a:r>
                      <a:r>
                        <a:rPr lang="ru-RU" sz="2000" kern="1200" baseline="-25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HCO</a:t>
                      </a:r>
                      <a:r>
                        <a:rPr lang="ru-RU" sz="2000" kern="1200" baseline="-25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20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964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88640"/>
            <a:ext cx="7772400" cy="1656184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1.Найдите ошибку</a:t>
            </a:r>
            <a:endParaRPr lang="ru-RU" sz="2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23728" y="1484784"/>
            <a:ext cx="6912768" cy="4392488"/>
          </a:xfrm>
        </p:spPr>
        <p:txBody>
          <a:bodyPr>
            <a:normAutofit lnSpcReduction="10000"/>
          </a:bodyPr>
          <a:lstStyle/>
          <a:p>
            <a:r>
              <a:rPr lang="en-US" sz="3600" dirty="0" smtClean="0">
                <a:solidFill>
                  <a:schemeClr val="accent1"/>
                </a:solidFill>
              </a:rPr>
              <a:t>(NH</a:t>
            </a:r>
            <a:r>
              <a:rPr lang="en-US" sz="3600" baseline="-25000" dirty="0" smtClean="0">
                <a:solidFill>
                  <a:schemeClr val="accent1"/>
                </a:solidFill>
              </a:rPr>
              <a:t>4</a:t>
            </a:r>
            <a:r>
              <a:rPr lang="en-US" sz="3600" dirty="0" smtClean="0">
                <a:solidFill>
                  <a:schemeClr val="accent1"/>
                </a:solidFill>
              </a:rPr>
              <a:t>)</a:t>
            </a:r>
            <a:r>
              <a:rPr lang="en-US" sz="3600" baseline="-25000" dirty="0" smtClean="0">
                <a:solidFill>
                  <a:schemeClr val="accent1"/>
                </a:solidFill>
              </a:rPr>
              <a:t>2</a:t>
            </a:r>
            <a:r>
              <a:rPr lang="en-US" sz="3600" dirty="0" smtClean="0">
                <a:solidFill>
                  <a:schemeClr val="accent1"/>
                </a:solidFill>
              </a:rPr>
              <a:t>SO</a:t>
            </a:r>
            <a:r>
              <a:rPr lang="en-US" sz="3600" baseline="-25000" dirty="0" smtClean="0">
                <a:solidFill>
                  <a:schemeClr val="accent1"/>
                </a:solidFill>
              </a:rPr>
              <a:t>4</a:t>
            </a:r>
            <a:r>
              <a:rPr lang="en-US" sz="3600" dirty="0" smtClean="0">
                <a:solidFill>
                  <a:schemeClr val="accent1"/>
                </a:solidFill>
              </a:rPr>
              <a:t> + 2KOH =&gt; 2NH</a:t>
            </a:r>
            <a:r>
              <a:rPr lang="en-US" sz="3600" baseline="-25000" dirty="0" smtClean="0">
                <a:solidFill>
                  <a:schemeClr val="accent1"/>
                </a:solidFill>
              </a:rPr>
              <a:t>4</a:t>
            </a:r>
            <a:r>
              <a:rPr lang="en-US" sz="3600" dirty="0" smtClean="0">
                <a:solidFill>
                  <a:schemeClr val="accent1"/>
                </a:solidFill>
              </a:rPr>
              <a:t>OH + K</a:t>
            </a:r>
            <a:r>
              <a:rPr lang="en-US" sz="3600" baseline="-25000" dirty="0" smtClean="0">
                <a:solidFill>
                  <a:schemeClr val="accent1"/>
                </a:solidFill>
              </a:rPr>
              <a:t>2</a:t>
            </a:r>
            <a:r>
              <a:rPr lang="en-US" sz="3600" dirty="0" smtClean="0">
                <a:solidFill>
                  <a:schemeClr val="accent1"/>
                </a:solidFill>
              </a:rPr>
              <a:t>SO</a:t>
            </a:r>
            <a:r>
              <a:rPr lang="en-US" sz="3600" baseline="-25000" dirty="0" smtClean="0">
                <a:solidFill>
                  <a:schemeClr val="accent1"/>
                </a:solidFill>
              </a:rPr>
              <a:t>4</a:t>
            </a:r>
            <a:endParaRPr lang="ru-RU" sz="3600" baseline="-25000" dirty="0" smtClean="0">
              <a:solidFill>
                <a:schemeClr val="accent1"/>
              </a:solidFill>
            </a:endParaRPr>
          </a:p>
          <a:p>
            <a:endParaRPr lang="ru-RU" sz="3600" baseline="-25000" dirty="0" smtClean="0">
              <a:solidFill>
                <a:schemeClr val="accent1"/>
              </a:solidFill>
            </a:endParaRPr>
          </a:p>
          <a:p>
            <a:r>
              <a:rPr lang="ru-RU" sz="3600" b="1" baseline="-25000" dirty="0" smtClean="0">
                <a:solidFill>
                  <a:schemeClr val="tx1"/>
                </a:solidFill>
              </a:rPr>
              <a:t>2. Установите соответствие формул веществ и возможных реагентов к ним</a:t>
            </a:r>
          </a:p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      a)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NH</a:t>
            </a:r>
            <a:r>
              <a:rPr lang="en-US" sz="2800" baseline="-25000" dirty="0" smtClean="0">
                <a:solidFill>
                  <a:schemeClr val="tx1"/>
                </a:solidFill>
              </a:rPr>
              <a:t>4</a:t>
            </a:r>
            <a:r>
              <a:rPr lang="en-US" sz="2800" dirty="0" smtClean="0">
                <a:solidFill>
                  <a:schemeClr val="tx1"/>
                </a:solidFill>
              </a:rPr>
              <a:t>CL                         1.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t</a:t>
            </a:r>
            <a:r>
              <a:rPr lang="en-US" sz="2800" baseline="30000" dirty="0" smtClean="0">
                <a:solidFill>
                  <a:schemeClr val="tx1"/>
                </a:solidFill>
              </a:rPr>
              <a:t>o</a:t>
            </a:r>
            <a:endParaRPr lang="en-US" sz="2800" dirty="0" smtClean="0">
              <a:solidFill>
                <a:schemeClr val="tx1"/>
              </a:solidFill>
            </a:endParaRPr>
          </a:p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      b)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NaCL</a:t>
            </a:r>
            <a:r>
              <a:rPr lang="en-US" sz="2800" dirty="0" smtClean="0">
                <a:solidFill>
                  <a:schemeClr val="tx1"/>
                </a:solidFill>
              </a:rPr>
              <a:t>                           2.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Ca(OH)</a:t>
            </a:r>
            <a:r>
              <a:rPr lang="en-US" sz="2800" baseline="-25000" dirty="0" smtClean="0">
                <a:solidFill>
                  <a:schemeClr val="tx1"/>
                </a:solidFill>
              </a:rPr>
              <a:t>2</a:t>
            </a:r>
          </a:p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                                               3.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HCL</a:t>
            </a:r>
          </a:p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                                               4.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AgNO</a:t>
            </a:r>
            <a:r>
              <a:rPr lang="en-US" sz="2800" baseline="-25000" dirty="0" smtClean="0">
                <a:solidFill>
                  <a:schemeClr val="tx1"/>
                </a:solidFill>
              </a:rPr>
              <a:t>3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248</Words>
  <Application>Microsoft Office PowerPoint</Application>
  <PresentationFormat>Экран (4:3)</PresentationFormat>
  <Paragraphs>46</Paragraphs>
  <Slides>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Соли аммония</vt:lpstr>
      <vt:lpstr>План урока</vt:lpstr>
      <vt:lpstr>Дать названия веществам, указать СО азота</vt:lpstr>
      <vt:lpstr>Получение</vt:lpstr>
      <vt:lpstr>Химические свойства</vt:lpstr>
      <vt:lpstr>Разложение солей</vt:lpstr>
      <vt:lpstr>Помогите лаборанту</vt:lpstr>
      <vt:lpstr>Применение</vt:lpstr>
      <vt:lpstr>1.Найдите ошибку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Учитель</cp:lastModifiedBy>
  <cp:revision>26</cp:revision>
  <dcterms:created xsi:type="dcterms:W3CDTF">2013-01-13T18:56:49Z</dcterms:created>
  <dcterms:modified xsi:type="dcterms:W3CDTF">2014-01-05T16:02:38Z</dcterms:modified>
</cp:coreProperties>
</file>