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9" r:id="rId3"/>
    <p:sldId id="262" r:id="rId4"/>
    <p:sldId id="269" r:id="rId5"/>
    <p:sldId id="257" r:id="rId6"/>
    <p:sldId id="275" r:id="rId7"/>
    <p:sldId id="256" r:id="rId8"/>
    <p:sldId id="274" r:id="rId9"/>
    <p:sldId id="263" r:id="rId10"/>
    <p:sldId id="268" r:id="rId11"/>
    <p:sldId id="260" r:id="rId12"/>
    <p:sldId id="270" r:id="rId13"/>
    <p:sldId id="276" r:id="rId14"/>
    <p:sldId id="261" r:id="rId15"/>
    <p:sldId id="277" r:id="rId16"/>
    <p:sldId id="267" r:id="rId17"/>
    <p:sldId id="265"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8000"/>
    <a:srgbClr val="FF3300"/>
    <a:srgbClr val="FFCC99"/>
    <a:srgbClr val="CCFFFF"/>
    <a:srgbClr val="33CCFF"/>
    <a:srgbClr val="FFFF66"/>
    <a:srgbClr val="66FF33"/>
    <a:srgbClr val="FF6699"/>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673" autoAdjust="0"/>
  </p:normalViewPr>
  <p:slideViewPr>
    <p:cSldViewPr>
      <p:cViewPr>
        <p:scale>
          <a:sx n="78" d="100"/>
          <a:sy n="78" d="100"/>
        </p:scale>
        <p:origin x="-2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image" Target="../media/image6.emf"/><Relationship Id="rId1" Type="http://schemas.openxmlformats.org/officeDocument/2006/relationships/image" Target="../media/image5.emf"/><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5FE998AE-9195-4A71-812E-F0E08ACCC89D}" type="slidenum">
              <a:rPr lang="ru-RU" altLang="ru-RU"/>
              <a:pPr>
                <a:defRPr/>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5152D142-7E58-4B95-AC1B-8ECA56984B78}" type="slidenum">
              <a:rPr lang="ru-RU" altLang="ru-RU"/>
              <a:pPr>
                <a:defRPr/>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9AD09B42-62E2-4045-80F3-60CB0C7C39A9}" type="slidenum">
              <a:rPr lang="ru-RU" altLang="ru-RU"/>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7DA7BE32-59D1-4619-8842-7851C4F16FC3}" type="slidenum">
              <a:rPr lang="ru-RU" altLang="ru-RU"/>
              <a:pPr>
                <a:defRPr/>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1CCD0F8B-F574-4599-B3B5-A8ED65B302FF}" type="slidenum">
              <a:rPr lang="ru-RU" altLang="ru-RU"/>
              <a:pPr>
                <a:defRPr/>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8A50324B-6098-4CA2-B296-C2E52ABC7B0A}" type="slidenum">
              <a:rPr lang="ru-RU" altLang="ru-RU"/>
              <a:pPr>
                <a:defRPr/>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pPr>
              <a:defRPr/>
            </a:pPr>
            <a:fld id="{F32E84BE-0AB1-4B5B-87FB-779D36EAB42F}" type="slidenum">
              <a:rPr lang="ru-RU" altLang="ru-RU"/>
              <a:pPr>
                <a:defRPr/>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pPr>
              <a:defRPr/>
            </a:pPr>
            <a:fld id="{08ED9FA2-F214-418C-8373-1C81922D83F8}" type="slidenum">
              <a:rPr lang="ru-RU" altLang="ru-RU"/>
              <a:pPr>
                <a:defRPr/>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pPr>
              <a:defRPr/>
            </a:pPr>
            <a:fld id="{109D6477-EC79-4A3D-B52D-77ECD3076AA6}" type="slidenum">
              <a:rPr lang="ru-RU" altLang="ru-RU"/>
              <a:pPr>
                <a:defRPr/>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6945CED2-4BED-4CB1-99C9-E21C1C7A2474}" type="slidenum">
              <a:rPr lang="ru-RU" altLang="ru-RU"/>
              <a:pPr>
                <a:defRPr/>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F9244979-69AE-46A7-8F70-6DB621F3BF9F}" type="slidenum">
              <a:rPr lang="ru-RU" altLang="ru-RU"/>
              <a:pPr>
                <a:defRPr/>
              </a:pPr>
              <a:t>‹#›</a:t>
            </a:fld>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CCCC"/>
            </a:gs>
            <a:gs pos="100000">
              <a:srgbClr val="CCFFFF"/>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5792FF8E-C6AB-46E9-BE6C-6289BAB65778}"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ctrTitle"/>
          </p:nvPr>
        </p:nvSpPr>
        <p:spPr>
          <a:xfrm>
            <a:off x="395288" y="-242888"/>
            <a:ext cx="8351837" cy="3529013"/>
          </a:xfrm>
        </p:spPr>
        <p:txBody>
          <a:bodyPr/>
          <a:lstStyle/>
          <a:p>
            <a:r>
              <a:rPr lang="ru-RU" altLang="ru-RU" sz="3600" b="1" i="1" smtClean="0">
                <a:solidFill>
                  <a:srgbClr val="C00000"/>
                </a:solidFill>
                <a:latin typeface="Times New Roman" pitchFamily="18" charset="0"/>
                <a:cs typeface="Times New Roman" pitchFamily="18" charset="0"/>
              </a:rPr>
              <a:t>Презентация по теме</a:t>
            </a:r>
            <a:br>
              <a:rPr lang="ru-RU" altLang="ru-RU" sz="3600" b="1" i="1" smtClean="0">
                <a:solidFill>
                  <a:srgbClr val="C00000"/>
                </a:solidFill>
                <a:latin typeface="Times New Roman" pitchFamily="18" charset="0"/>
                <a:cs typeface="Times New Roman" pitchFamily="18" charset="0"/>
              </a:rPr>
            </a:br>
            <a:r>
              <a:rPr lang="ru-RU" altLang="ru-RU" sz="3600" b="1" i="1" smtClean="0">
                <a:solidFill>
                  <a:srgbClr val="C00000"/>
                </a:solidFill>
                <a:latin typeface="Times New Roman" pitchFamily="18" charset="0"/>
                <a:cs typeface="Times New Roman" pitchFamily="18" charset="0"/>
              </a:rPr>
              <a:t>«Вводные слова, словосочетания, </a:t>
            </a:r>
            <a:r>
              <a:rPr lang="ru-RU" altLang="ru-RU" sz="3200" b="1" i="1" smtClean="0">
                <a:solidFill>
                  <a:srgbClr val="C00000"/>
                </a:solidFill>
                <a:latin typeface="Times New Roman" pitchFamily="18" charset="0"/>
                <a:cs typeface="Times New Roman" pitchFamily="18" charset="0"/>
              </a:rPr>
              <a:t>предложения и знаки препинания при них»</a:t>
            </a:r>
            <a:endParaRPr lang="ru-RU" altLang="ru-RU" sz="3600" b="1" i="1" smtClean="0">
              <a:solidFill>
                <a:srgbClr val="C00000"/>
              </a:solidFill>
              <a:latin typeface="Times New Roman" pitchFamily="18" charset="0"/>
              <a:cs typeface="Times New Roman" pitchFamily="18" charset="0"/>
            </a:endParaRPr>
          </a:p>
        </p:txBody>
      </p:sp>
      <p:sp>
        <p:nvSpPr>
          <p:cNvPr id="2051" name="Подзаголовок 2"/>
          <p:cNvSpPr>
            <a:spLocks noGrp="1"/>
          </p:cNvSpPr>
          <p:nvPr>
            <p:ph type="subTitle" idx="1"/>
          </p:nvPr>
        </p:nvSpPr>
        <p:spPr>
          <a:xfrm>
            <a:off x="2771775" y="5805488"/>
            <a:ext cx="3711575" cy="792162"/>
          </a:xfrm>
        </p:spPr>
        <p:txBody>
          <a:bodyPr/>
          <a:lstStyle/>
          <a:p>
            <a:pPr>
              <a:defRPr/>
            </a:pPr>
            <a:r>
              <a:rPr lang="ru-RU" altLang="ru-RU" sz="2400" b="1" dirty="0" smtClean="0">
                <a:solidFill>
                  <a:schemeClr val="accent6">
                    <a:lumMod val="75000"/>
                  </a:schemeClr>
                </a:solidFill>
              </a:rPr>
              <a:t>Русский язык</a:t>
            </a:r>
          </a:p>
          <a:p>
            <a:pPr>
              <a:defRPr/>
            </a:pPr>
            <a:r>
              <a:rPr lang="ru-RU" altLang="ru-RU" sz="2400" b="1" dirty="0" smtClean="0">
                <a:solidFill>
                  <a:schemeClr val="accent6">
                    <a:lumMod val="75000"/>
                  </a:schemeClr>
                </a:solidFill>
              </a:rPr>
              <a:t>11 класс</a:t>
            </a:r>
          </a:p>
        </p:txBody>
      </p:sp>
      <p:pic>
        <p:nvPicPr>
          <p:cNvPr id="2052" name="Picture 4" descr="C:\Users\Teacher400\Desktop\1383bd0758cb919900deeb93c2ac0f1a.JPG"/>
          <p:cNvPicPr>
            <a:picLocks noChangeAspect="1" noChangeArrowheads="1"/>
          </p:cNvPicPr>
          <p:nvPr/>
        </p:nvPicPr>
        <p:blipFill>
          <a:blip r:embed="rId2" cstate="print"/>
          <a:srcRect/>
          <a:stretch>
            <a:fillRect/>
          </a:stretch>
        </p:blipFill>
        <p:spPr bwMode="auto">
          <a:xfrm>
            <a:off x="3059832" y="2636912"/>
            <a:ext cx="3073400" cy="2667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1000"/>
                                        <p:tgtEl>
                                          <p:spTgt spid="2051">
                                            <p:txEl>
                                              <p:pRg st="0" end="0"/>
                                            </p:txEl>
                                          </p:spTgt>
                                        </p:tgtEl>
                                      </p:cBhvr>
                                    </p:animEffect>
                                    <p:anim calcmode="lin" valueType="num">
                                      <p:cBhvr>
                                        <p:cTn id="15"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51">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051">
                                            <p:txEl>
                                              <p:pRg st="1" end="1"/>
                                            </p:txEl>
                                          </p:spTgt>
                                        </p:tgtEl>
                                        <p:attrNameLst>
                                          <p:attrName>style.visibility</p:attrName>
                                        </p:attrNameLst>
                                      </p:cBhvr>
                                      <p:to>
                                        <p:strVal val="visible"/>
                                      </p:to>
                                    </p:set>
                                    <p:animEffect transition="in" filter="fade">
                                      <p:cBhvr>
                                        <p:cTn id="19" dur="1000"/>
                                        <p:tgtEl>
                                          <p:spTgt spid="2051">
                                            <p:txEl>
                                              <p:pRg st="1" end="1"/>
                                            </p:txEl>
                                          </p:spTgt>
                                        </p:tgtEl>
                                      </p:cBhvr>
                                    </p:animEffect>
                                    <p:anim calcmode="lin" valueType="num">
                                      <p:cBhvr>
                                        <p:cTn id="20"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05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ctrTitle"/>
          </p:nvPr>
        </p:nvSpPr>
        <p:spPr>
          <a:xfrm>
            <a:off x="1331913" y="692150"/>
            <a:ext cx="7343775" cy="1223963"/>
          </a:xfrm>
        </p:spPr>
        <p:txBody>
          <a:bodyPr/>
          <a:lstStyle/>
          <a:p>
            <a:r>
              <a:rPr lang="ru-RU" altLang="ru-RU" sz="2400" b="1" u="sng" smtClean="0">
                <a:latin typeface="Times New Roman" pitchFamily="18" charset="0"/>
                <a:cs typeface="Times New Roman" pitchFamily="18" charset="0"/>
              </a:rPr>
              <a:t/>
            </a:r>
            <a:br>
              <a:rPr lang="ru-RU" altLang="ru-RU" sz="2400" b="1" u="sng" smtClean="0">
                <a:latin typeface="Times New Roman" pitchFamily="18" charset="0"/>
                <a:cs typeface="Times New Roman" pitchFamily="18" charset="0"/>
              </a:rPr>
            </a:br>
            <a:r>
              <a:rPr lang="ru-RU" altLang="ru-RU" sz="2400" b="1" u="sng" smtClean="0">
                <a:latin typeface="Times New Roman" pitchFamily="18" charset="0"/>
                <a:cs typeface="Times New Roman" pitchFamily="18" charset="0"/>
              </a:rPr>
              <a:t/>
            </a:r>
            <a:br>
              <a:rPr lang="ru-RU" altLang="ru-RU" sz="2400" b="1" u="sng" smtClean="0">
                <a:latin typeface="Times New Roman" pitchFamily="18" charset="0"/>
                <a:cs typeface="Times New Roman" pitchFamily="18" charset="0"/>
              </a:rPr>
            </a:br>
            <a:r>
              <a:rPr lang="ru-RU" altLang="ru-RU" sz="2400" b="1" u="sng" smtClean="0">
                <a:latin typeface="Times New Roman" pitchFamily="18" charset="0"/>
                <a:cs typeface="Times New Roman" pitchFamily="18" charset="0"/>
              </a:rPr>
              <a:t/>
            </a:r>
            <a:br>
              <a:rPr lang="ru-RU" altLang="ru-RU" sz="2400" b="1" u="sng" smtClean="0">
                <a:latin typeface="Times New Roman" pitchFamily="18" charset="0"/>
                <a:cs typeface="Times New Roman" pitchFamily="18" charset="0"/>
              </a:rPr>
            </a:br>
            <a:r>
              <a:rPr lang="ru-RU" altLang="ru-RU" sz="2400" b="1" smtClean="0">
                <a:solidFill>
                  <a:srgbClr val="C00000"/>
                </a:solidFill>
                <a:latin typeface="Times New Roman" pitchFamily="18" charset="0"/>
                <a:cs typeface="Times New Roman" pitchFamily="18" charset="0"/>
              </a:rPr>
              <a:t>НЕ ЯВЛЯЮТСЯ ВВОДНЫМИ СЛОВА И СОЧЕТАНИЯ СЛОВ</a:t>
            </a:r>
            <a:r>
              <a:rPr lang="ru-RU" altLang="ru-RU" smtClean="0">
                <a:solidFill>
                  <a:srgbClr val="C00000"/>
                </a:solidFill>
              </a:rPr>
              <a:t/>
            </a:r>
            <a:br>
              <a:rPr lang="ru-RU" altLang="ru-RU" smtClean="0">
                <a:solidFill>
                  <a:srgbClr val="C00000"/>
                </a:solidFill>
              </a:rPr>
            </a:br>
            <a:r>
              <a:rPr lang="ru-RU" altLang="ru-RU" b="1" smtClean="0">
                <a:solidFill>
                  <a:srgbClr val="FF3300"/>
                </a:solidFill>
              </a:rPr>
              <a:t> </a:t>
            </a:r>
            <a:r>
              <a:rPr lang="ru-RU" altLang="ru-RU" smtClean="0">
                <a:solidFill>
                  <a:srgbClr val="FF3300"/>
                </a:solidFill>
              </a:rPr>
              <a:t/>
            </a:r>
            <a:br>
              <a:rPr lang="ru-RU" altLang="ru-RU" smtClean="0">
                <a:solidFill>
                  <a:srgbClr val="FF3300"/>
                </a:solidFill>
              </a:rPr>
            </a:br>
            <a:endParaRPr lang="ru-RU" altLang="ru-RU" smtClean="0">
              <a:solidFill>
                <a:srgbClr val="FF3300"/>
              </a:solidFill>
            </a:endParaRPr>
          </a:p>
        </p:txBody>
      </p:sp>
      <p:graphicFrame>
        <p:nvGraphicFramePr>
          <p:cNvPr id="4" name="Таблица 3"/>
          <p:cNvGraphicFramePr>
            <a:graphicFrameLocks noGrp="1"/>
          </p:cNvGraphicFramePr>
          <p:nvPr/>
        </p:nvGraphicFramePr>
        <p:xfrm>
          <a:off x="468313" y="1844675"/>
          <a:ext cx="8424862" cy="5047488"/>
        </p:xfrm>
        <a:graphic>
          <a:graphicData uri="http://schemas.openxmlformats.org/drawingml/2006/table">
            <a:tbl>
              <a:tblPr/>
              <a:tblGrid>
                <a:gridCol w="3001962"/>
                <a:gridCol w="2794000"/>
                <a:gridCol w="2628900"/>
              </a:tblGrid>
              <a:tr h="48958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БУДТО,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ВЕДЬ,</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ea typeface="Calibri" pitchFamily="34" charset="0"/>
                          <a:cs typeface="Calibri" pitchFamily="34" charset="0"/>
                        </a:rPr>
                        <a:t>  КАК РАЗ,</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ЯКОБЫ,</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ОБЯЗАТЕЛЬНО,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СЛОВНО,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ВДРУГ,</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ВОТ,</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В КОНЕЧНОМ СЧЁТЕ,</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ИМЕННО,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НЕБОСЬ,</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ПО ПОСТАНОВЛЕНИЮ,</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ПРИМЕРНО,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КАК БУДТО,</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ДАЖЕ,</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ПРОСТО,</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ПОЭТОМУ,</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ПРИЧЁМ,</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АВОСЬ,</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ВДОБАВОК,</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ВСЁ-ТАКИ,</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К ТОМУ ЖЕ,</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ПО ПРЕДЛОЖЕНИЮ,</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ПОЧТИ,</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ТЕМ НЕ МЕНЕЕ,</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ВРЯД ЛИ,</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КАК БЫ,</a:t>
                      </a:r>
                      <a:b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b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ОБЫЧНО,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ПРИТОМ,</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ea typeface="Calibri" pitchFamily="34" charset="0"/>
                          <a:cs typeface="Calibri" pitchFamily="34" charset="0"/>
                        </a:rPr>
                        <a:t>  БУКВАЛЬНО,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В ДОВЕРШЕНИЕ,</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ЕДВА ЛИ,</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ИСКЛЮЧИТЕЛЬНО,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МЕЖДУ ТЕМ,</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ПО РЕШЕНИЮ,</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ПРИБЛИЗИТЕЛЬНО,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РЕШИТЕЛЬНО,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СКОРЕЕ ВСЕГО,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ТОЛЬКО,</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ru-RU" altLang="ru-RU" sz="1800" b="1" i="0" u="none" strike="noStrike" cap="none" normalizeH="0" baseline="0" smtClean="0">
                          <a:ln>
                            <a:noFill/>
                          </a:ln>
                          <a:solidFill>
                            <a:srgbClr val="002060"/>
                          </a:solidFill>
                          <a:effectLst/>
                          <a:latin typeface="Times New Roman" pitchFamily="18" charset="0"/>
                          <a:cs typeface="Times New Roman" pitchFamily="18" charset="0"/>
                        </a:rPr>
                        <a:t>  ПРАКТИЧЕСКИ</a:t>
                      </a:r>
                      <a:endParaRPr kumimoji="0" lang="ru-RU" altLang="ru-RU" sz="1800" b="0" i="0" u="none" strike="noStrike" cap="none" normalizeH="0" baseline="0" smtClean="0">
                        <a:ln>
                          <a:noFill/>
                        </a:ln>
                        <a:solidFill>
                          <a:srgbClr val="002060"/>
                        </a:solidFill>
                        <a:effectLst/>
                        <a:latin typeface="Calibri" pitchFamily="34" charset="0"/>
                        <a:ea typeface="Calibri" pitchFamily="34" charset="0"/>
                        <a:cs typeface="Calibri" pitchFamily="34"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amond(in)">
                                      <p:cBhvr>
                                        <p:cTn id="7" dur="2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7" name="Rectangle 5"/>
          <p:cNvSpPr>
            <a:spLocks noChangeArrowheads="1"/>
          </p:cNvSpPr>
          <p:nvPr/>
        </p:nvSpPr>
        <p:spPr bwMode="auto">
          <a:xfrm>
            <a:off x="468313" y="631825"/>
            <a:ext cx="8280400" cy="3232150"/>
          </a:xfrm>
          <a:prstGeom prst="rect">
            <a:avLst/>
          </a:prstGeom>
          <a:noFill/>
          <a:ln w="9525">
            <a:noFill/>
            <a:miter lim="800000"/>
            <a:headEnd/>
            <a:tailEnd/>
          </a:ln>
        </p:spPr>
        <p:txBody>
          <a:bodyPr anchor="ctr">
            <a:spAutoFit/>
          </a:bodyPr>
          <a:lstStyle/>
          <a:p>
            <a:pPr algn="ctr"/>
            <a:r>
              <a:rPr lang="ru-RU" altLang="ru-RU" sz="2800" b="1">
                <a:solidFill>
                  <a:srgbClr val="C00000"/>
                </a:solidFill>
              </a:rPr>
              <a:t>ЗАДАНИЕ </a:t>
            </a:r>
          </a:p>
          <a:p>
            <a:pPr algn="ctr"/>
            <a:endParaRPr lang="ru-RU" altLang="ru-RU" sz="2800"/>
          </a:p>
          <a:p>
            <a:pPr algn="just"/>
            <a:r>
              <a:rPr lang="ru-RU" altLang="ru-RU" sz="2400" b="1">
                <a:solidFill>
                  <a:srgbClr val="0070C0"/>
                </a:solidFill>
              </a:rPr>
              <a:t>   - </a:t>
            </a:r>
            <a:r>
              <a:rPr lang="ru-RU" altLang="ru-RU" sz="2400" b="1" i="1">
                <a:solidFill>
                  <a:srgbClr val="2C2CB2"/>
                </a:solidFill>
              </a:rPr>
              <a:t>Замените вводные слова близкими по значению вводными предложениями. Запишите, расставляя </a:t>
            </a:r>
          </a:p>
          <a:p>
            <a:pPr algn="just"/>
            <a:r>
              <a:rPr lang="ru-RU" altLang="ru-RU" sz="2400" b="1" i="1">
                <a:solidFill>
                  <a:srgbClr val="2C2CB2"/>
                </a:solidFill>
              </a:rPr>
              <a:t>знаки препинания.</a:t>
            </a:r>
          </a:p>
          <a:p>
            <a:pPr algn="ctr"/>
            <a:endParaRPr lang="ru-RU" altLang="ru-RU" sz="2400" b="1" i="1">
              <a:solidFill>
                <a:srgbClr val="2C2CB2"/>
              </a:solidFill>
            </a:endParaRPr>
          </a:p>
          <a:p>
            <a:pPr algn="ctr"/>
            <a:endParaRPr lang="ru-RU" altLang="ru-RU" sz="2400" i="1">
              <a:solidFill>
                <a:srgbClr val="2C2CB2"/>
              </a:solidFill>
            </a:endParaRPr>
          </a:p>
          <a:p>
            <a:pPr algn="ctr" eaLnBrk="0" hangingPunct="0"/>
            <a:endParaRPr lang="ru-RU" altLang="ru-RU" sz="2800"/>
          </a:p>
        </p:txBody>
      </p:sp>
      <p:sp>
        <p:nvSpPr>
          <p:cNvPr id="8198" name="Rectangle 6"/>
          <p:cNvSpPr>
            <a:spLocks noChangeArrowheads="1"/>
          </p:cNvSpPr>
          <p:nvPr/>
        </p:nvSpPr>
        <p:spPr bwMode="auto">
          <a:xfrm>
            <a:off x="323850" y="3068638"/>
            <a:ext cx="8820150" cy="2041525"/>
          </a:xfrm>
          <a:prstGeom prst="rect">
            <a:avLst/>
          </a:prstGeom>
          <a:noFill/>
          <a:ln w="9525">
            <a:noFill/>
            <a:miter lim="800000"/>
            <a:headEnd/>
            <a:tailEnd/>
          </a:ln>
        </p:spPr>
        <p:txBody>
          <a:bodyPr>
            <a:spAutoFit/>
          </a:bodyPr>
          <a:lstStyle/>
          <a:p>
            <a:pPr marL="342900" indent="-342900">
              <a:buFontTx/>
              <a:buAutoNum type="arabicPeriod"/>
            </a:pPr>
            <a:r>
              <a:rPr lang="ru-RU" altLang="ru-RU" sz="3200" b="1"/>
              <a:t> Дождь казалось не только не утихает,                                 </a:t>
            </a:r>
          </a:p>
          <a:p>
            <a:pPr marL="342900" indent="-342900"/>
            <a:r>
              <a:rPr lang="ru-RU" altLang="ru-RU" sz="3200" b="1"/>
              <a:t>    но ещё больше усиливается. </a:t>
            </a:r>
          </a:p>
          <a:p>
            <a:pPr marL="342900" indent="-342900"/>
            <a:r>
              <a:rPr lang="ru-RU" altLang="ru-RU" sz="3200" b="1"/>
              <a:t>2. Пожар в лесу по словам очевидцев </a:t>
            </a:r>
          </a:p>
          <a:p>
            <a:pPr marL="342900" indent="-342900"/>
            <a:r>
              <a:rPr lang="ru-RU" altLang="ru-RU" sz="3200" b="1"/>
              <a:t>    страшное зрелище.</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p:cTn id="7" dur="1000" fill="hold"/>
                                        <p:tgtEl>
                                          <p:spTgt spid="8197"/>
                                        </p:tgtEl>
                                        <p:attrNameLst>
                                          <p:attrName>ppt_w</p:attrName>
                                        </p:attrNameLst>
                                      </p:cBhvr>
                                      <p:tavLst>
                                        <p:tav tm="0">
                                          <p:val>
                                            <p:fltVal val="0"/>
                                          </p:val>
                                        </p:tav>
                                        <p:tav tm="100000">
                                          <p:val>
                                            <p:strVal val="#ppt_w"/>
                                          </p:val>
                                        </p:tav>
                                      </p:tavLst>
                                    </p:anim>
                                    <p:anim calcmode="lin" valueType="num">
                                      <p:cBhvr>
                                        <p:cTn id="8" dur="1000" fill="hold"/>
                                        <p:tgtEl>
                                          <p:spTgt spid="8197"/>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8198"/>
                                        </p:tgtEl>
                                        <p:attrNameLst>
                                          <p:attrName>style.visibility</p:attrName>
                                        </p:attrNameLst>
                                      </p:cBhvr>
                                      <p:to>
                                        <p:strVal val="visible"/>
                                      </p:to>
                                    </p:set>
                                    <p:anim calcmode="lin" valueType="num">
                                      <p:cBhvr>
                                        <p:cTn id="13" dur="1000" fill="hold"/>
                                        <p:tgtEl>
                                          <p:spTgt spid="8198"/>
                                        </p:tgtEl>
                                        <p:attrNameLst>
                                          <p:attrName>ppt_x</p:attrName>
                                        </p:attrNameLst>
                                      </p:cBhvr>
                                      <p:tavLst>
                                        <p:tav tm="0">
                                          <p:val>
                                            <p:strVal val="#ppt_x-.2"/>
                                          </p:val>
                                        </p:tav>
                                        <p:tav tm="100000">
                                          <p:val>
                                            <p:strVal val="#ppt_x"/>
                                          </p:val>
                                        </p:tav>
                                      </p:tavLst>
                                    </p:anim>
                                    <p:anim calcmode="lin" valueType="num">
                                      <p:cBhvr>
                                        <p:cTn id="14" dur="1000" fill="hold"/>
                                        <p:tgtEl>
                                          <p:spTgt spid="8198"/>
                                        </p:tgtEl>
                                        <p:attrNameLst>
                                          <p:attrName>ppt_y</p:attrName>
                                        </p:attrNameLst>
                                      </p:cBhvr>
                                      <p:tavLst>
                                        <p:tav tm="0">
                                          <p:val>
                                            <p:strVal val="#ppt_y"/>
                                          </p:val>
                                        </p:tav>
                                        <p:tav tm="100000">
                                          <p:val>
                                            <p:strVal val="#ppt_y"/>
                                          </p:val>
                                        </p:tav>
                                      </p:tavLst>
                                    </p:anim>
                                    <p:animEffect transition="in" filter="wipe(right)" prLst="gradientSize: 0.1">
                                      <p:cBhvr>
                                        <p:cTn id="15" dur="10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19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750" y="476250"/>
            <a:ext cx="7993063" cy="5905500"/>
          </a:xfrm>
        </p:spPr>
        <p:txBody>
          <a:bodyPr/>
          <a:lstStyle/>
          <a:p>
            <a:pPr marL="457200" indent="-457200">
              <a:buFontTx/>
              <a:buChar char="-"/>
              <a:defRPr/>
            </a:pPr>
            <a:r>
              <a:rPr lang="ru-RU" b="1" i="1" dirty="0" smtClean="0">
                <a:solidFill>
                  <a:srgbClr val="C00000"/>
                </a:solidFill>
                <a:latin typeface="Times New Roman" panose="02020603050405020304" pitchFamily="18" charset="0"/>
                <a:cs typeface="Times New Roman" panose="02020603050405020304" pitchFamily="18" charset="0"/>
              </a:rPr>
              <a:t>Расставьте знаки препинания</a:t>
            </a:r>
            <a:endParaRPr lang="ru-RU" b="1" i="1" dirty="0">
              <a:solidFill>
                <a:srgbClr val="C00000"/>
              </a:solidFill>
              <a:latin typeface="Times New Roman" panose="02020603050405020304" pitchFamily="18" charset="0"/>
              <a:cs typeface="Times New Roman" panose="02020603050405020304" pitchFamily="18" charset="0"/>
            </a:endParaRPr>
          </a:p>
          <a:p>
            <a:pPr algn="l">
              <a:defRPr/>
            </a:pPr>
            <a:r>
              <a:rPr lang="ru-RU" b="1" dirty="0" smtClean="0">
                <a:latin typeface="Times New Roman" panose="02020603050405020304" pitchFamily="18" charset="0"/>
                <a:cs typeface="Times New Roman" panose="02020603050405020304" pitchFamily="18" charset="0"/>
              </a:rPr>
              <a:t>   </a:t>
            </a:r>
            <a:r>
              <a:rPr lang="ru-RU" b="1" dirty="0" smtClean="0">
                <a:solidFill>
                  <a:schemeClr val="accent6">
                    <a:lumMod val="75000"/>
                  </a:schemeClr>
                </a:solidFill>
                <a:latin typeface="Times New Roman" panose="02020603050405020304" pitchFamily="18" charset="0"/>
                <a:cs typeface="Times New Roman" panose="02020603050405020304" pitchFamily="18" charset="0"/>
              </a:rPr>
              <a:t>Правы те которые говорят что одни люди заполняют книгами жизнь а другие только стеллажи. Но вместе в тем пустота в душе пожалуй часто является следствием пустоты на домашних полках если не отсутствие их вообще или чтения пустых книг. Естественно каждый человек определяет свой круг чтения однако нельзя читать только детективы или приключенческую литературу. </a:t>
            </a:r>
            <a:r>
              <a:rPr lang="ru-RU" dirty="0" smtClean="0">
                <a:solidFill>
                  <a:schemeClr val="accent6">
                    <a:lumMod val="75000"/>
                  </a:schemeClr>
                </a:solidFill>
                <a:latin typeface="Times New Roman" panose="02020603050405020304" pitchFamily="18" charset="0"/>
                <a:cs typeface="Times New Roman" panose="02020603050405020304" pitchFamily="18" charset="0"/>
              </a:rPr>
              <a:t>/По </a:t>
            </a:r>
            <a:r>
              <a:rPr lang="ru-RU" dirty="0" err="1" smtClean="0">
                <a:solidFill>
                  <a:schemeClr val="accent6">
                    <a:lumMod val="75000"/>
                  </a:schemeClr>
                </a:solidFill>
                <a:latin typeface="Times New Roman" panose="02020603050405020304" pitchFamily="18" charset="0"/>
                <a:cs typeface="Times New Roman" panose="02020603050405020304" pitchFamily="18" charset="0"/>
              </a:rPr>
              <a:t>С.Бэлзе</a:t>
            </a:r>
            <a:r>
              <a:rPr lang="ru-RU" dirty="0" smtClean="0">
                <a:solidFill>
                  <a:schemeClr val="accent6">
                    <a:lumMod val="75000"/>
                  </a:schemeClr>
                </a:solidFill>
                <a:latin typeface="Times New Roman" panose="02020603050405020304" pitchFamily="18" charset="0"/>
                <a:cs typeface="Times New Roman" panose="02020603050405020304" pitchFamily="18" charset="0"/>
              </a:rPr>
              <a:t>./</a:t>
            </a:r>
            <a:endParaRPr lang="ru-RU" dirty="0">
              <a:solidFill>
                <a:schemeClr val="accent6">
                  <a:lumMod val="7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ctrTitle"/>
          </p:nvPr>
        </p:nvSpPr>
        <p:spPr>
          <a:xfrm>
            <a:off x="2124075" y="404813"/>
            <a:ext cx="6259513" cy="1470025"/>
          </a:xfrm>
        </p:spPr>
        <p:txBody>
          <a:bodyPr/>
          <a:lstStyle/>
          <a:p>
            <a:r>
              <a:rPr lang="ru-RU" altLang="ru-RU" sz="3600" b="1" smtClean="0">
                <a:solidFill>
                  <a:srgbClr val="C00000"/>
                </a:solidFill>
                <a:latin typeface="Times New Roman" pitchFamily="18" charset="0"/>
                <a:cs typeface="Times New Roman" pitchFamily="18" charset="0"/>
              </a:rPr>
              <a:t>Вопросы и задания </a:t>
            </a:r>
            <a:br>
              <a:rPr lang="ru-RU" altLang="ru-RU" sz="3600" b="1" smtClean="0">
                <a:solidFill>
                  <a:srgbClr val="C00000"/>
                </a:solidFill>
                <a:latin typeface="Times New Roman" pitchFamily="18" charset="0"/>
                <a:cs typeface="Times New Roman" pitchFamily="18" charset="0"/>
              </a:rPr>
            </a:br>
            <a:r>
              <a:rPr lang="ru-RU" altLang="ru-RU" sz="3600" b="1" smtClean="0">
                <a:solidFill>
                  <a:srgbClr val="C00000"/>
                </a:solidFill>
                <a:latin typeface="Times New Roman" pitchFamily="18" charset="0"/>
                <a:cs typeface="Times New Roman" pitchFamily="18" charset="0"/>
              </a:rPr>
              <a:t>для подведения итогов урока</a:t>
            </a:r>
          </a:p>
        </p:txBody>
      </p:sp>
      <p:sp>
        <p:nvSpPr>
          <p:cNvPr id="14339" name="Подзаголовок 2"/>
          <p:cNvSpPr>
            <a:spLocks noGrp="1"/>
          </p:cNvSpPr>
          <p:nvPr>
            <p:ph type="subTitle" idx="1"/>
          </p:nvPr>
        </p:nvSpPr>
        <p:spPr>
          <a:xfrm>
            <a:off x="395288" y="1844675"/>
            <a:ext cx="8353425" cy="4679950"/>
          </a:xfrm>
        </p:spPr>
        <p:txBody>
          <a:bodyPr/>
          <a:lstStyle/>
          <a:p>
            <a:pPr marL="514350" indent="-514350" algn="l">
              <a:buFontTx/>
              <a:buAutoNum type="arabicPeriod"/>
            </a:pPr>
            <a:r>
              <a:rPr lang="ru-RU" altLang="ru-RU" sz="2800" b="1" smtClean="0">
                <a:latin typeface="Times New Roman" pitchFamily="18" charset="0"/>
                <a:cs typeface="Times New Roman" pitchFamily="18" charset="0"/>
              </a:rPr>
              <a:t>Дайте определение вводных слов, словосочетаний и предложений.</a:t>
            </a:r>
          </a:p>
          <a:p>
            <a:pPr marL="514350" indent="-514350" algn="l">
              <a:buFontTx/>
              <a:buAutoNum type="arabicPeriod"/>
            </a:pPr>
            <a:r>
              <a:rPr lang="ru-RU" altLang="ru-RU" sz="2800" b="1" smtClean="0">
                <a:latin typeface="Times New Roman" pitchFamily="18" charset="0"/>
                <a:cs typeface="Times New Roman" pitchFamily="18" charset="0"/>
              </a:rPr>
              <a:t>Назовите группы вводных конструкций.</a:t>
            </a:r>
          </a:p>
          <a:p>
            <a:pPr marL="514350" indent="-514350" algn="l">
              <a:buFontTx/>
              <a:buAutoNum type="arabicPeriod"/>
            </a:pPr>
            <a:r>
              <a:rPr lang="ru-RU" altLang="ru-RU" sz="2800" b="1" smtClean="0">
                <a:latin typeface="Times New Roman" pitchFamily="18" charset="0"/>
                <a:cs typeface="Times New Roman" pitchFamily="18" charset="0"/>
              </a:rPr>
              <a:t>Каковы отличительные особенности вводных конструкций?</a:t>
            </a:r>
          </a:p>
          <a:p>
            <a:pPr marL="514350" indent="-514350" algn="l">
              <a:buFontTx/>
              <a:buAutoNum type="arabicPeriod"/>
            </a:pPr>
            <a:r>
              <a:rPr lang="ru-RU" altLang="ru-RU" sz="2800" b="1" smtClean="0">
                <a:latin typeface="Times New Roman" pitchFamily="18" charset="0"/>
                <a:cs typeface="Times New Roman" pitchFamily="18" charset="0"/>
              </a:rPr>
              <a:t>Какое место в предложении они могут занимать?</a:t>
            </a:r>
          </a:p>
          <a:p>
            <a:pPr marL="514350" indent="-514350" algn="l">
              <a:buFontTx/>
              <a:buAutoNum type="arabicPeriod"/>
            </a:pPr>
            <a:r>
              <a:rPr lang="ru-RU" altLang="ru-RU" sz="2800" b="1" smtClean="0">
                <a:latin typeface="Times New Roman" pitchFamily="18" charset="0"/>
                <a:cs typeface="Times New Roman" pitchFamily="18" charset="0"/>
              </a:rPr>
              <a:t>К чему относятся?</a:t>
            </a:r>
          </a:p>
          <a:p>
            <a:pPr marL="514350" indent="-514350" algn="l">
              <a:buFontTx/>
              <a:buAutoNum type="arabicPeriod"/>
            </a:pPr>
            <a:r>
              <a:rPr lang="ru-RU" altLang="ru-RU" sz="2800" b="1" smtClean="0">
                <a:latin typeface="Times New Roman" pitchFamily="18" charset="0"/>
                <a:cs typeface="Times New Roman" pitchFamily="18" charset="0"/>
              </a:rPr>
              <a:t>Какими знаками препинания выделяются?</a:t>
            </a:r>
          </a:p>
        </p:txBody>
      </p:sp>
      <p:pic>
        <p:nvPicPr>
          <p:cNvPr id="4" name="Picture 15" descr="C:\Users\Teacher400\Desktop\x_fd3df054.jpg"/>
          <p:cNvPicPr>
            <a:picLocks noChangeAspect="1" noChangeArrowheads="1"/>
          </p:cNvPicPr>
          <p:nvPr/>
        </p:nvPicPr>
        <p:blipFill>
          <a:blip r:embed="rId2" cstate="email"/>
          <a:srcRect/>
          <a:stretch>
            <a:fillRect/>
          </a:stretch>
        </p:blipFill>
        <p:spPr bwMode="auto">
          <a:xfrm>
            <a:off x="395536" y="332656"/>
            <a:ext cx="1583072" cy="136815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arn(inVertical)">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circle(in)">
                                      <p:cBhvr>
                                        <p:cTn id="12" dur="20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circle(in)">
                                      <p:cBhvr>
                                        <p:cTn id="17" dur="2000"/>
                                        <p:tgtEl>
                                          <p:spTgt spid="143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4339">
                                            <p:txEl>
                                              <p:pRg st="2" end="2"/>
                                            </p:txEl>
                                          </p:spTgt>
                                        </p:tgtEl>
                                        <p:attrNameLst>
                                          <p:attrName>style.visibility</p:attrName>
                                        </p:attrNameLst>
                                      </p:cBhvr>
                                      <p:to>
                                        <p:strVal val="visible"/>
                                      </p:to>
                                    </p:set>
                                    <p:animEffect transition="in" filter="circle(in)">
                                      <p:cBhvr>
                                        <p:cTn id="22" dur="2000"/>
                                        <p:tgtEl>
                                          <p:spTgt spid="143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Effect transition="in" filter="circle(in)">
                                      <p:cBhvr>
                                        <p:cTn id="27" dur="2000"/>
                                        <p:tgtEl>
                                          <p:spTgt spid="143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4339">
                                            <p:txEl>
                                              <p:pRg st="4" end="4"/>
                                            </p:txEl>
                                          </p:spTgt>
                                        </p:tgtEl>
                                        <p:attrNameLst>
                                          <p:attrName>style.visibility</p:attrName>
                                        </p:attrNameLst>
                                      </p:cBhvr>
                                      <p:to>
                                        <p:strVal val="visible"/>
                                      </p:to>
                                    </p:set>
                                    <p:animEffect transition="in" filter="circle(in)">
                                      <p:cBhvr>
                                        <p:cTn id="32" dur="2000"/>
                                        <p:tgtEl>
                                          <p:spTgt spid="1433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Effect transition="in" filter="circle(in)">
                                      <p:cBhvr>
                                        <p:cTn id="37" dur="20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1404938" y="390525"/>
            <a:ext cx="6243637" cy="763588"/>
          </a:xfrm>
          <a:prstGeom prst="rect">
            <a:avLst/>
          </a:prstGeom>
          <a:noFill/>
          <a:ln w="9525">
            <a:noFill/>
            <a:miter lim="800000"/>
            <a:headEnd/>
            <a:tailEnd/>
          </a:ln>
        </p:spPr>
        <p:txBody>
          <a:bodyPr wrap="none" anchor="ctr">
            <a:spAutoFit/>
          </a:bodyPr>
          <a:lstStyle/>
          <a:p>
            <a:pPr indent="228600"/>
            <a:r>
              <a:rPr lang="ru-RU" altLang="ru-RU" sz="2600" b="1">
                <a:solidFill>
                  <a:srgbClr val="C00000"/>
                </a:solidFill>
                <a:cs typeface="Times New Roman" pitchFamily="18" charset="0"/>
              </a:rPr>
              <a:t>КЛЮЧИ ДЛЯ ПРОВЕРКИ ЗАДАНИЯ</a:t>
            </a:r>
            <a:endParaRPr lang="ru-RU" altLang="ru-RU" sz="1100">
              <a:solidFill>
                <a:srgbClr val="C00000"/>
              </a:solidFill>
            </a:endParaRPr>
          </a:p>
          <a:p>
            <a:pPr indent="228600" eaLnBrk="0" hangingPunct="0"/>
            <a:endParaRPr lang="ru-RU" altLang="ru-RU"/>
          </a:p>
        </p:txBody>
      </p:sp>
      <p:graphicFrame>
        <p:nvGraphicFramePr>
          <p:cNvPr id="9246" name="Group 30"/>
          <p:cNvGraphicFramePr>
            <a:graphicFrameLocks noGrp="1"/>
          </p:cNvGraphicFramePr>
          <p:nvPr/>
        </p:nvGraphicFramePr>
        <p:xfrm>
          <a:off x="1404938" y="1154113"/>
          <a:ext cx="6172200" cy="2168525"/>
        </p:xfrm>
        <a:graphic>
          <a:graphicData uri="http://schemas.openxmlformats.org/drawingml/2006/table">
            <a:tbl>
              <a:tblPr/>
              <a:tblGrid>
                <a:gridCol w="3086100"/>
                <a:gridCol w="3086100"/>
              </a:tblGrid>
              <a:tr h="48895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1 вариант</a:t>
                      </a:r>
                      <a:endParaRPr kumimoji="0" lang="ru-RU" altLang="ru-RU"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2 вариант</a:t>
                      </a:r>
                      <a:endParaRPr kumimoji="0" lang="ru-RU" altLang="ru-RU"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9575">
                <a:tc>
                  <a:txBody>
                    <a:bodyPr/>
                    <a:lstStyle>
                      <a:lvl1pPr>
                        <a:spcBef>
                          <a:spcPct val="20000"/>
                        </a:spcBef>
                        <a:tabLst>
                          <a:tab pos="781050" algn="l"/>
                        </a:tabLst>
                        <a:defRPr sz="2800">
                          <a:solidFill>
                            <a:schemeClr val="tx1"/>
                          </a:solidFill>
                          <a:latin typeface="Arial" charset="0"/>
                        </a:defRPr>
                      </a:lvl1pPr>
                      <a:lvl2pPr>
                        <a:spcBef>
                          <a:spcPct val="20000"/>
                        </a:spcBef>
                        <a:tabLst>
                          <a:tab pos="781050" algn="l"/>
                        </a:tabLst>
                        <a:defRPr sz="2400">
                          <a:solidFill>
                            <a:schemeClr val="tx1"/>
                          </a:solidFill>
                          <a:latin typeface="Arial" charset="0"/>
                        </a:defRPr>
                      </a:lvl2pPr>
                      <a:lvl3pPr>
                        <a:spcBef>
                          <a:spcPct val="20000"/>
                        </a:spcBef>
                        <a:tabLst>
                          <a:tab pos="781050" algn="l"/>
                        </a:tabLst>
                        <a:defRPr sz="2000">
                          <a:solidFill>
                            <a:schemeClr val="tx1"/>
                          </a:solidFill>
                          <a:latin typeface="Arial" charset="0"/>
                        </a:defRPr>
                      </a:lvl3pPr>
                      <a:lvl4pPr>
                        <a:spcBef>
                          <a:spcPct val="20000"/>
                        </a:spcBef>
                        <a:tabLst>
                          <a:tab pos="781050" algn="l"/>
                        </a:tabLst>
                        <a:defRPr>
                          <a:solidFill>
                            <a:schemeClr val="tx1"/>
                          </a:solidFill>
                          <a:latin typeface="Arial" charset="0"/>
                        </a:defRPr>
                      </a:lvl4pPr>
                      <a:lvl5pPr>
                        <a:spcBef>
                          <a:spcPct val="20000"/>
                        </a:spcBef>
                        <a:tabLst>
                          <a:tab pos="781050" algn="l"/>
                        </a:tabLst>
                        <a:defRPr>
                          <a:solidFill>
                            <a:schemeClr val="tx1"/>
                          </a:solidFill>
                          <a:latin typeface="Arial" charset="0"/>
                        </a:defRPr>
                      </a:lvl5pPr>
                      <a:lvl6pPr fontAlgn="base">
                        <a:spcBef>
                          <a:spcPct val="20000"/>
                        </a:spcBef>
                        <a:spcAft>
                          <a:spcPct val="0"/>
                        </a:spcAft>
                        <a:tabLst>
                          <a:tab pos="781050" algn="l"/>
                        </a:tabLst>
                        <a:defRPr>
                          <a:solidFill>
                            <a:schemeClr val="tx1"/>
                          </a:solidFill>
                          <a:latin typeface="Arial" charset="0"/>
                        </a:defRPr>
                      </a:lvl6pPr>
                      <a:lvl7pPr fontAlgn="base">
                        <a:spcBef>
                          <a:spcPct val="20000"/>
                        </a:spcBef>
                        <a:spcAft>
                          <a:spcPct val="0"/>
                        </a:spcAft>
                        <a:tabLst>
                          <a:tab pos="781050" algn="l"/>
                        </a:tabLst>
                        <a:defRPr>
                          <a:solidFill>
                            <a:schemeClr val="tx1"/>
                          </a:solidFill>
                          <a:latin typeface="Arial" charset="0"/>
                        </a:defRPr>
                      </a:lvl7pPr>
                      <a:lvl8pPr fontAlgn="base">
                        <a:spcBef>
                          <a:spcPct val="20000"/>
                        </a:spcBef>
                        <a:spcAft>
                          <a:spcPct val="0"/>
                        </a:spcAft>
                        <a:tabLst>
                          <a:tab pos="781050" algn="l"/>
                        </a:tabLst>
                        <a:defRPr>
                          <a:solidFill>
                            <a:schemeClr val="tx1"/>
                          </a:solidFill>
                          <a:latin typeface="Arial" charset="0"/>
                        </a:defRPr>
                      </a:lvl8pPr>
                      <a:lvl9pPr fontAlgn="base">
                        <a:spcBef>
                          <a:spcPct val="20000"/>
                        </a:spcBef>
                        <a:spcAft>
                          <a:spcPct val="0"/>
                        </a:spcAft>
                        <a:tabLst>
                          <a:tab pos="781050" algn="l"/>
                        </a:tabLs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AutoNum type="arabicPeriod"/>
                        <a:tabLst>
                          <a:tab pos="781050" algn="l"/>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  1/ 2/ 3/ 4/ 5/ 6/</a:t>
                      </a:r>
                      <a:endParaRPr kumimoji="0" lang="ru-RU" alt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781050" algn="l"/>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  1/ 2/ 3/</a:t>
                      </a:r>
                      <a:endParaRPr kumimoji="0" lang="ru-RU" alt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781050" algn="l"/>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  1/ 2/ </a:t>
                      </a:r>
                      <a:endParaRPr kumimoji="0" lang="ru-RU" alt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781050" algn="l"/>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  1/ 2/ 3/ 4/</a:t>
                      </a:r>
                      <a:endParaRPr kumimoji="0" lang="ru-RU" altLang="ru-RU" sz="1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704850" algn="l"/>
                        </a:tabLst>
                        <a:defRPr sz="2800">
                          <a:solidFill>
                            <a:schemeClr val="tx1"/>
                          </a:solidFill>
                          <a:latin typeface="Arial" charset="0"/>
                        </a:defRPr>
                      </a:lvl1pPr>
                      <a:lvl2pPr>
                        <a:spcBef>
                          <a:spcPct val="20000"/>
                        </a:spcBef>
                        <a:tabLst>
                          <a:tab pos="704850" algn="l"/>
                        </a:tabLst>
                        <a:defRPr sz="2400">
                          <a:solidFill>
                            <a:schemeClr val="tx1"/>
                          </a:solidFill>
                          <a:latin typeface="Arial" charset="0"/>
                        </a:defRPr>
                      </a:lvl2pPr>
                      <a:lvl3pPr>
                        <a:spcBef>
                          <a:spcPct val="20000"/>
                        </a:spcBef>
                        <a:tabLst>
                          <a:tab pos="704850" algn="l"/>
                        </a:tabLst>
                        <a:defRPr sz="2000">
                          <a:solidFill>
                            <a:schemeClr val="tx1"/>
                          </a:solidFill>
                          <a:latin typeface="Arial" charset="0"/>
                        </a:defRPr>
                      </a:lvl3pPr>
                      <a:lvl4pPr>
                        <a:spcBef>
                          <a:spcPct val="20000"/>
                        </a:spcBef>
                        <a:tabLst>
                          <a:tab pos="704850" algn="l"/>
                        </a:tabLst>
                        <a:defRPr>
                          <a:solidFill>
                            <a:schemeClr val="tx1"/>
                          </a:solidFill>
                          <a:latin typeface="Arial" charset="0"/>
                        </a:defRPr>
                      </a:lvl4pPr>
                      <a:lvl5pPr>
                        <a:spcBef>
                          <a:spcPct val="20000"/>
                        </a:spcBef>
                        <a:tabLst>
                          <a:tab pos="704850" algn="l"/>
                        </a:tabLst>
                        <a:defRPr>
                          <a:solidFill>
                            <a:schemeClr val="tx1"/>
                          </a:solidFill>
                          <a:latin typeface="Arial" charset="0"/>
                        </a:defRPr>
                      </a:lvl5pPr>
                      <a:lvl6pPr fontAlgn="base">
                        <a:spcBef>
                          <a:spcPct val="20000"/>
                        </a:spcBef>
                        <a:spcAft>
                          <a:spcPct val="0"/>
                        </a:spcAft>
                        <a:tabLst>
                          <a:tab pos="704850" algn="l"/>
                        </a:tabLst>
                        <a:defRPr>
                          <a:solidFill>
                            <a:schemeClr val="tx1"/>
                          </a:solidFill>
                          <a:latin typeface="Arial" charset="0"/>
                        </a:defRPr>
                      </a:lvl6pPr>
                      <a:lvl7pPr fontAlgn="base">
                        <a:spcBef>
                          <a:spcPct val="20000"/>
                        </a:spcBef>
                        <a:spcAft>
                          <a:spcPct val="0"/>
                        </a:spcAft>
                        <a:tabLst>
                          <a:tab pos="704850" algn="l"/>
                        </a:tabLst>
                        <a:defRPr>
                          <a:solidFill>
                            <a:schemeClr val="tx1"/>
                          </a:solidFill>
                          <a:latin typeface="Arial" charset="0"/>
                        </a:defRPr>
                      </a:lvl7pPr>
                      <a:lvl8pPr fontAlgn="base">
                        <a:spcBef>
                          <a:spcPct val="20000"/>
                        </a:spcBef>
                        <a:spcAft>
                          <a:spcPct val="0"/>
                        </a:spcAft>
                        <a:tabLst>
                          <a:tab pos="704850" algn="l"/>
                        </a:tabLst>
                        <a:defRPr>
                          <a:solidFill>
                            <a:schemeClr val="tx1"/>
                          </a:solidFill>
                          <a:latin typeface="Arial" charset="0"/>
                        </a:defRPr>
                      </a:lvl8pPr>
                      <a:lvl9pPr fontAlgn="base">
                        <a:spcBef>
                          <a:spcPct val="20000"/>
                        </a:spcBef>
                        <a:spcAft>
                          <a:spcPct val="0"/>
                        </a:spcAft>
                        <a:tabLst>
                          <a:tab pos="704850" algn="l"/>
                        </a:tabLs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AutoNum type="arabicPeriod"/>
                        <a:tabLst>
                          <a:tab pos="704850" algn="l"/>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  4/ 5/ 6/ 7/</a:t>
                      </a:r>
                      <a:endParaRPr kumimoji="0" lang="ru-RU" alt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704850" algn="l"/>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  3/ 4/</a:t>
                      </a:r>
                      <a:endParaRPr kumimoji="0" lang="ru-RU" alt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704850" algn="l"/>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altLang="ru-RU"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704850" algn="l"/>
                        </a:tabLst>
                      </a:pPr>
                      <a:r>
                        <a:rPr kumimoji="0" lang="ru-RU" altLang="ru-RU" sz="2600" b="1" i="0" u="none" strike="noStrike" cap="none" normalizeH="0" baseline="0" smtClean="0">
                          <a:ln>
                            <a:noFill/>
                          </a:ln>
                          <a:solidFill>
                            <a:schemeClr val="tx1"/>
                          </a:solidFill>
                          <a:effectLst/>
                          <a:latin typeface="Times New Roman" pitchFamily="18" charset="0"/>
                          <a:cs typeface="Times New Roman" pitchFamily="18" charset="0"/>
                        </a:rPr>
                        <a:t>  1/ 2/ 3/ 4/</a:t>
                      </a:r>
                      <a:endParaRPr kumimoji="0" lang="ru-RU" altLang="ru-RU"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247" name="Rectangle 31"/>
          <p:cNvSpPr>
            <a:spLocks noChangeArrowheads="1"/>
          </p:cNvSpPr>
          <p:nvPr/>
        </p:nvSpPr>
        <p:spPr bwMode="auto">
          <a:xfrm>
            <a:off x="1403350" y="3357563"/>
            <a:ext cx="5849938" cy="3144837"/>
          </a:xfrm>
          <a:prstGeom prst="rect">
            <a:avLst/>
          </a:prstGeom>
          <a:noFill/>
          <a:ln w="9525">
            <a:noFill/>
            <a:miter lim="800000"/>
            <a:headEnd/>
            <a:tailEnd/>
          </a:ln>
        </p:spPr>
        <p:txBody>
          <a:bodyPr wrap="none" anchor="ctr">
            <a:spAutoFit/>
          </a:bodyPr>
          <a:lstStyle/>
          <a:p>
            <a:pPr indent="228600">
              <a:tabLst>
                <a:tab pos="3429000" algn="ctr"/>
              </a:tabLst>
            </a:pPr>
            <a:r>
              <a:rPr lang="ru-RU" altLang="ru-RU" sz="2600" b="1" u="sng">
                <a:cs typeface="Times New Roman" pitchFamily="18" charset="0"/>
              </a:rPr>
              <a:t>Выставление оценки:</a:t>
            </a:r>
            <a:endParaRPr lang="ru-RU" altLang="ru-RU" sz="1100"/>
          </a:p>
          <a:p>
            <a:pPr indent="228600" eaLnBrk="0" hangingPunct="0">
              <a:tabLst>
                <a:tab pos="3429000" algn="ctr"/>
              </a:tabLst>
            </a:pPr>
            <a:r>
              <a:rPr lang="ru-RU" altLang="ru-RU" sz="2600" b="1">
                <a:solidFill>
                  <a:srgbClr val="FF0000"/>
                </a:solidFill>
                <a:cs typeface="Times New Roman" pitchFamily="18" charset="0"/>
              </a:rPr>
              <a:t>«5» - </a:t>
            </a:r>
            <a:r>
              <a:rPr lang="ru-RU" altLang="ru-RU" sz="2600" b="1">
                <a:cs typeface="Times New Roman" pitchFamily="18" charset="0"/>
              </a:rPr>
              <a:t>за 4 правильно выполненных </a:t>
            </a:r>
            <a:endParaRPr lang="ru-RU" altLang="ru-RU" sz="1100"/>
          </a:p>
          <a:p>
            <a:pPr indent="228600" eaLnBrk="0" hangingPunct="0">
              <a:tabLst>
                <a:tab pos="3429000" algn="ctr"/>
              </a:tabLst>
            </a:pPr>
            <a:r>
              <a:rPr lang="ru-RU" altLang="ru-RU" sz="2600" b="1">
                <a:cs typeface="Times New Roman" pitchFamily="18" charset="0"/>
              </a:rPr>
              <a:t>                 задания</a:t>
            </a:r>
            <a:endParaRPr lang="ru-RU" altLang="ru-RU" sz="1100"/>
          </a:p>
          <a:p>
            <a:pPr indent="228600" eaLnBrk="0" hangingPunct="0">
              <a:tabLst>
                <a:tab pos="3429000" algn="ctr"/>
              </a:tabLst>
            </a:pPr>
            <a:r>
              <a:rPr lang="ru-RU" altLang="ru-RU" sz="2600" b="1">
                <a:solidFill>
                  <a:srgbClr val="FF0000"/>
                </a:solidFill>
                <a:cs typeface="Times New Roman" pitchFamily="18" charset="0"/>
              </a:rPr>
              <a:t>«4» - </a:t>
            </a:r>
            <a:r>
              <a:rPr lang="ru-RU" altLang="ru-RU" sz="2600" b="1">
                <a:cs typeface="Times New Roman" pitchFamily="18" charset="0"/>
              </a:rPr>
              <a:t>за 3 правильно выполненных</a:t>
            </a:r>
            <a:endParaRPr lang="ru-RU" altLang="ru-RU" sz="1100"/>
          </a:p>
          <a:p>
            <a:pPr indent="228600" eaLnBrk="0" hangingPunct="0">
              <a:tabLst>
                <a:tab pos="3429000" algn="ctr"/>
              </a:tabLst>
            </a:pPr>
            <a:r>
              <a:rPr lang="ru-RU" altLang="ru-RU" sz="2600" b="1">
                <a:cs typeface="Times New Roman" pitchFamily="18" charset="0"/>
              </a:rPr>
              <a:t>                 задания	</a:t>
            </a:r>
            <a:endParaRPr lang="ru-RU" altLang="ru-RU" sz="1100"/>
          </a:p>
          <a:p>
            <a:pPr indent="228600" eaLnBrk="0" hangingPunct="0">
              <a:tabLst>
                <a:tab pos="3429000" algn="ctr"/>
              </a:tabLst>
            </a:pPr>
            <a:r>
              <a:rPr lang="ru-RU" altLang="ru-RU" sz="2600" b="1">
                <a:solidFill>
                  <a:srgbClr val="FF0000"/>
                </a:solidFill>
                <a:cs typeface="Times New Roman" pitchFamily="18" charset="0"/>
              </a:rPr>
              <a:t>«3» - </a:t>
            </a:r>
            <a:r>
              <a:rPr lang="ru-RU" altLang="ru-RU" sz="2600" b="1">
                <a:cs typeface="Times New Roman" pitchFamily="18" charset="0"/>
              </a:rPr>
              <a:t>за 2 правильно выполненных </a:t>
            </a:r>
            <a:endParaRPr lang="ru-RU" altLang="ru-RU" sz="1100"/>
          </a:p>
          <a:p>
            <a:pPr indent="228600" eaLnBrk="0" hangingPunct="0">
              <a:tabLst>
                <a:tab pos="3429000" algn="ctr"/>
              </a:tabLst>
            </a:pPr>
            <a:r>
              <a:rPr lang="ru-RU" altLang="ru-RU" sz="2600" b="1">
                <a:cs typeface="Times New Roman" pitchFamily="18" charset="0"/>
              </a:rPr>
              <a:t>                 задания</a:t>
            </a:r>
            <a:endParaRPr lang="ru-RU" altLang="ru-RU" sz="1100"/>
          </a:p>
          <a:p>
            <a:pPr indent="228600" eaLnBrk="0" hangingPunct="0">
              <a:tabLst>
                <a:tab pos="3429000" algn="ctr"/>
              </a:tabLst>
            </a:pPr>
            <a:endParaRPr lang="ru-RU" altLang="ru-RU"/>
          </a:p>
        </p:txBody>
      </p:sp>
      <p:pic>
        <p:nvPicPr>
          <p:cNvPr id="15375" name="Picture 15" descr="C:\Users\Teacher400\Desktop\x_fd3df054.jpg"/>
          <p:cNvPicPr>
            <a:picLocks noChangeAspect="1" noChangeArrowheads="1"/>
          </p:cNvPicPr>
          <p:nvPr/>
        </p:nvPicPr>
        <p:blipFill>
          <a:blip r:embed="rId2" cstate="email"/>
          <a:srcRect/>
          <a:stretch>
            <a:fillRect/>
          </a:stretch>
        </p:blipFill>
        <p:spPr bwMode="auto">
          <a:xfrm>
            <a:off x="7452320" y="5301208"/>
            <a:ext cx="1583072" cy="136815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wipe(down)">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9246"/>
                                        </p:tgtEl>
                                        <p:attrNameLst>
                                          <p:attrName>style.visibility</p:attrName>
                                        </p:attrNameLst>
                                      </p:cBhvr>
                                      <p:to>
                                        <p:strVal val="visible"/>
                                      </p:to>
                                    </p:set>
                                    <p:animEffect transition="in" filter="diamond(in)">
                                      <p:cBhvr>
                                        <p:cTn id="12" dur="2000"/>
                                        <p:tgtEl>
                                          <p:spTgt spid="92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childTnLst>
                                    <p:set>
                                      <p:cBhvr>
                                        <p:cTn id="16" dur="1" fill="hold">
                                          <p:stCondLst>
                                            <p:cond delay="0"/>
                                          </p:stCondLst>
                                        </p:cTn>
                                        <p:tgtEl>
                                          <p:spTgt spid="9247">
                                            <p:txEl>
                                              <p:pRg st="0" end="0"/>
                                            </p:txEl>
                                          </p:spTgt>
                                        </p:tgtEl>
                                        <p:attrNameLst>
                                          <p:attrName>style.visibility</p:attrName>
                                        </p:attrNameLst>
                                      </p:cBhvr>
                                      <p:to>
                                        <p:strVal val="visible"/>
                                      </p:to>
                                    </p:set>
                                    <p:animEffect transition="in" filter="diamond(out)">
                                      <p:cBhvr>
                                        <p:cTn id="17" dur="2000"/>
                                        <p:tgtEl>
                                          <p:spTgt spid="9247">
                                            <p:txEl>
                                              <p:pRg st="0" end="0"/>
                                            </p:txEl>
                                          </p:spTgt>
                                        </p:tgtEl>
                                      </p:cBhvr>
                                    </p:animEffect>
                                  </p:childTnLst>
                                </p:cTn>
                              </p:par>
                              <p:par>
                                <p:cTn id="18" presetID="8" presetClass="entr" presetSubtype="32" fill="hold" nodeType="withEffect">
                                  <p:stCondLst>
                                    <p:cond delay="0"/>
                                  </p:stCondLst>
                                  <p:childTnLst>
                                    <p:set>
                                      <p:cBhvr>
                                        <p:cTn id="19" dur="1" fill="hold">
                                          <p:stCondLst>
                                            <p:cond delay="0"/>
                                          </p:stCondLst>
                                        </p:cTn>
                                        <p:tgtEl>
                                          <p:spTgt spid="9247">
                                            <p:txEl>
                                              <p:pRg st="1" end="1"/>
                                            </p:txEl>
                                          </p:spTgt>
                                        </p:tgtEl>
                                        <p:attrNameLst>
                                          <p:attrName>style.visibility</p:attrName>
                                        </p:attrNameLst>
                                      </p:cBhvr>
                                      <p:to>
                                        <p:strVal val="visible"/>
                                      </p:to>
                                    </p:set>
                                    <p:animEffect transition="in" filter="diamond(out)">
                                      <p:cBhvr>
                                        <p:cTn id="20" dur="2000"/>
                                        <p:tgtEl>
                                          <p:spTgt spid="9247">
                                            <p:txEl>
                                              <p:pRg st="1" end="1"/>
                                            </p:txEl>
                                          </p:spTgt>
                                        </p:tgtEl>
                                      </p:cBhvr>
                                    </p:animEffect>
                                  </p:childTnLst>
                                </p:cTn>
                              </p:par>
                              <p:par>
                                <p:cTn id="21" presetID="8" presetClass="entr" presetSubtype="32" fill="hold" nodeType="withEffect">
                                  <p:stCondLst>
                                    <p:cond delay="0"/>
                                  </p:stCondLst>
                                  <p:childTnLst>
                                    <p:set>
                                      <p:cBhvr>
                                        <p:cTn id="22" dur="1" fill="hold">
                                          <p:stCondLst>
                                            <p:cond delay="0"/>
                                          </p:stCondLst>
                                        </p:cTn>
                                        <p:tgtEl>
                                          <p:spTgt spid="9247">
                                            <p:txEl>
                                              <p:pRg st="2" end="2"/>
                                            </p:txEl>
                                          </p:spTgt>
                                        </p:tgtEl>
                                        <p:attrNameLst>
                                          <p:attrName>style.visibility</p:attrName>
                                        </p:attrNameLst>
                                      </p:cBhvr>
                                      <p:to>
                                        <p:strVal val="visible"/>
                                      </p:to>
                                    </p:set>
                                    <p:animEffect transition="in" filter="diamond(out)">
                                      <p:cBhvr>
                                        <p:cTn id="23" dur="2000"/>
                                        <p:tgtEl>
                                          <p:spTgt spid="9247">
                                            <p:txEl>
                                              <p:pRg st="2" end="2"/>
                                            </p:txEl>
                                          </p:spTgt>
                                        </p:tgtEl>
                                      </p:cBhvr>
                                    </p:animEffect>
                                  </p:childTnLst>
                                </p:cTn>
                              </p:par>
                              <p:par>
                                <p:cTn id="24" presetID="8" presetClass="entr" presetSubtype="32" fill="hold" nodeType="withEffect">
                                  <p:stCondLst>
                                    <p:cond delay="0"/>
                                  </p:stCondLst>
                                  <p:childTnLst>
                                    <p:set>
                                      <p:cBhvr>
                                        <p:cTn id="25" dur="1" fill="hold">
                                          <p:stCondLst>
                                            <p:cond delay="0"/>
                                          </p:stCondLst>
                                        </p:cTn>
                                        <p:tgtEl>
                                          <p:spTgt spid="9247">
                                            <p:txEl>
                                              <p:pRg st="3" end="3"/>
                                            </p:txEl>
                                          </p:spTgt>
                                        </p:tgtEl>
                                        <p:attrNameLst>
                                          <p:attrName>style.visibility</p:attrName>
                                        </p:attrNameLst>
                                      </p:cBhvr>
                                      <p:to>
                                        <p:strVal val="visible"/>
                                      </p:to>
                                    </p:set>
                                    <p:animEffect transition="in" filter="diamond(out)">
                                      <p:cBhvr>
                                        <p:cTn id="26" dur="2000"/>
                                        <p:tgtEl>
                                          <p:spTgt spid="9247">
                                            <p:txEl>
                                              <p:pRg st="3" end="3"/>
                                            </p:txEl>
                                          </p:spTgt>
                                        </p:tgtEl>
                                      </p:cBhvr>
                                    </p:animEffect>
                                  </p:childTnLst>
                                </p:cTn>
                              </p:par>
                              <p:par>
                                <p:cTn id="27" presetID="8" presetClass="entr" presetSubtype="32" fill="hold" nodeType="withEffect">
                                  <p:stCondLst>
                                    <p:cond delay="0"/>
                                  </p:stCondLst>
                                  <p:childTnLst>
                                    <p:set>
                                      <p:cBhvr>
                                        <p:cTn id="28" dur="1" fill="hold">
                                          <p:stCondLst>
                                            <p:cond delay="0"/>
                                          </p:stCondLst>
                                        </p:cTn>
                                        <p:tgtEl>
                                          <p:spTgt spid="9247">
                                            <p:txEl>
                                              <p:pRg st="4" end="4"/>
                                            </p:txEl>
                                          </p:spTgt>
                                        </p:tgtEl>
                                        <p:attrNameLst>
                                          <p:attrName>style.visibility</p:attrName>
                                        </p:attrNameLst>
                                      </p:cBhvr>
                                      <p:to>
                                        <p:strVal val="visible"/>
                                      </p:to>
                                    </p:set>
                                    <p:animEffect transition="in" filter="diamond(out)">
                                      <p:cBhvr>
                                        <p:cTn id="29" dur="2000"/>
                                        <p:tgtEl>
                                          <p:spTgt spid="9247">
                                            <p:txEl>
                                              <p:pRg st="4" end="4"/>
                                            </p:txEl>
                                          </p:spTgt>
                                        </p:tgtEl>
                                      </p:cBhvr>
                                    </p:animEffect>
                                  </p:childTnLst>
                                </p:cTn>
                              </p:par>
                              <p:par>
                                <p:cTn id="30" presetID="8" presetClass="entr" presetSubtype="32" fill="hold" nodeType="withEffect">
                                  <p:stCondLst>
                                    <p:cond delay="0"/>
                                  </p:stCondLst>
                                  <p:childTnLst>
                                    <p:set>
                                      <p:cBhvr>
                                        <p:cTn id="31" dur="1" fill="hold">
                                          <p:stCondLst>
                                            <p:cond delay="0"/>
                                          </p:stCondLst>
                                        </p:cTn>
                                        <p:tgtEl>
                                          <p:spTgt spid="9247">
                                            <p:txEl>
                                              <p:pRg st="5" end="5"/>
                                            </p:txEl>
                                          </p:spTgt>
                                        </p:tgtEl>
                                        <p:attrNameLst>
                                          <p:attrName>style.visibility</p:attrName>
                                        </p:attrNameLst>
                                      </p:cBhvr>
                                      <p:to>
                                        <p:strVal val="visible"/>
                                      </p:to>
                                    </p:set>
                                    <p:animEffect transition="in" filter="diamond(out)">
                                      <p:cBhvr>
                                        <p:cTn id="32" dur="2000"/>
                                        <p:tgtEl>
                                          <p:spTgt spid="9247">
                                            <p:txEl>
                                              <p:pRg st="5" end="5"/>
                                            </p:txEl>
                                          </p:spTgt>
                                        </p:tgtEl>
                                      </p:cBhvr>
                                    </p:animEffect>
                                  </p:childTnLst>
                                </p:cTn>
                              </p:par>
                              <p:par>
                                <p:cTn id="33" presetID="8" presetClass="entr" presetSubtype="32" fill="hold" nodeType="withEffect">
                                  <p:stCondLst>
                                    <p:cond delay="0"/>
                                  </p:stCondLst>
                                  <p:childTnLst>
                                    <p:set>
                                      <p:cBhvr>
                                        <p:cTn id="34" dur="1" fill="hold">
                                          <p:stCondLst>
                                            <p:cond delay="0"/>
                                          </p:stCondLst>
                                        </p:cTn>
                                        <p:tgtEl>
                                          <p:spTgt spid="9247">
                                            <p:txEl>
                                              <p:pRg st="6" end="6"/>
                                            </p:txEl>
                                          </p:spTgt>
                                        </p:tgtEl>
                                        <p:attrNameLst>
                                          <p:attrName>style.visibility</p:attrName>
                                        </p:attrNameLst>
                                      </p:cBhvr>
                                      <p:to>
                                        <p:strVal val="visible"/>
                                      </p:to>
                                    </p:set>
                                    <p:animEffect transition="in" filter="diamond(out)">
                                      <p:cBhvr>
                                        <p:cTn id="35" dur="2000"/>
                                        <p:tgtEl>
                                          <p:spTgt spid="92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ctrTitle"/>
          </p:nvPr>
        </p:nvSpPr>
        <p:spPr>
          <a:xfrm>
            <a:off x="684213" y="260350"/>
            <a:ext cx="7772400" cy="1470025"/>
          </a:xfrm>
        </p:spPr>
        <p:txBody>
          <a:bodyPr/>
          <a:lstStyle/>
          <a:p>
            <a:r>
              <a:rPr lang="ru-RU" altLang="ru-RU" sz="4000" b="1" i="1" smtClean="0">
                <a:solidFill>
                  <a:srgbClr val="C00000"/>
                </a:solidFill>
                <a:latin typeface="Times New Roman" pitchFamily="18" charset="0"/>
                <a:cs typeface="Times New Roman" pitchFamily="18" charset="0"/>
              </a:rPr>
              <a:t>РЕФЛЕКСИЯ</a:t>
            </a:r>
          </a:p>
        </p:txBody>
      </p:sp>
      <p:sp>
        <p:nvSpPr>
          <p:cNvPr id="17411" name="Подзаголовок 2"/>
          <p:cNvSpPr>
            <a:spLocks noGrp="1"/>
          </p:cNvSpPr>
          <p:nvPr>
            <p:ph type="subTitle" idx="1"/>
          </p:nvPr>
        </p:nvSpPr>
        <p:spPr>
          <a:xfrm>
            <a:off x="468313" y="2060575"/>
            <a:ext cx="8064500" cy="4392613"/>
          </a:xfrm>
        </p:spPr>
        <p:txBody>
          <a:bodyPr/>
          <a:lstStyle/>
          <a:p>
            <a:pPr marL="514350" indent="-514350" algn="l">
              <a:buFontTx/>
              <a:buAutoNum type="arabicPeriod"/>
            </a:pPr>
            <a:r>
              <a:rPr lang="ru-RU" altLang="ru-RU" b="1" smtClean="0">
                <a:solidFill>
                  <a:srgbClr val="008000"/>
                </a:solidFill>
                <a:latin typeface="Times New Roman" pitchFamily="18" charset="0"/>
                <a:cs typeface="Times New Roman" pitchFamily="18" charset="0"/>
              </a:rPr>
              <a:t>Теперь я буду знать, что…</a:t>
            </a:r>
          </a:p>
          <a:p>
            <a:pPr marL="514350" indent="-514350" algn="l">
              <a:buFontTx/>
              <a:buAutoNum type="arabicPeriod"/>
            </a:pPr>
            <a:r>
              <a:rPr lang="ru-RU" altLang="ru-RU" b="1" smtClean="0">
                <a:solidFill>
                  <a:srgbClr val="008000"/>
                </a:solidFill>
                <a:latin typeface="Times New Roman" pitchFamily="18" charset="0"/>
                <a:cs typeface="Times New Roman" pitchFamily="18" charset="0"/>
              </a:rPr>
              <a:t>Я рад(-а), что …</a:t>
            </a:r>
          </a:p>
          <a:p>
            <a:pPr marL="514350" indent="-514350" algn="l">
              <a:buFontTx/>
              <a:buAutoNum type="arabicPeriod"/>
            </a:pPr>
            <a:endParaRPr lang="ru-RU" altLang="ru-RU" b="1" smtClean="0">
              <a:solidFill>
                <a:srgbClr val="008000"/>
              </a:solidFill>
              <a:latin typeface="Times New Roman" pitchFamily="18" charset="0"/>
              <a:cs typeface="Times New Roman" pitchFamily="18" charset="0"/>
            </a:endParaRPr>
          </a:p>
        </p:txBody>
      </p:sp>
      <p:pic>
        <p:nvPicPr>
          <p:cNvPr id="17412" name="Picture 4" descr="C:\Users\Teacher400\Desktop\18afe65bbfd9359aaf035d3cd3918cfe.jpg"/>
          <p:cNvPicPr>
            <a:picLocks noChangeAspect="1" noChangeArrowheads="1"/>
          </p:cNvPicPr>
          <p:nvPr/>
        </p:nvPicPr>
        <p:blipFill>
          <a:blip r:embed="rId2" cstate="email"/>
          <a:srcRect/>
          <a:stretch>
            <a:fillRect/>
          </a:stretch>
        </p:blipFill>
        <p:spPr bwMode="auto">
          <a:xfrm>
            <a:off x="3131840" y="3501008"/>
            <a:ext cx="2448786" cy="2769121"/>
          </a:xfrm>
          <a:prstGeom prst="roundRect">
            <a:avLst>
              <a:gd name="adj" fmla="val 6871"/>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5" presetClass="entr" presetSubtype="0"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 calcmode="lin" valueType="num">
                                      <p:cBhvr>
                                        <p:cTn id="12" dur="500" decel="50000" fill="hold">
                                          <p:stCondLst>
                                            <p:cond delay="0"/>
                                          </p:stCondLst>
                                        </p:cTn>
                                        <p:tgtEl>
                                          <p:spTgt spid="17411">
                                            <p:txEl>
                                              <p:pRg st="0" end="0"/>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7411">
                                            <p:txEl>
                                              <p:pRg st="0" end="0"/>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7411">
                                            <p:txEl>
                                              <p:pRg st="0" end="0"/>
                                            </p:txEl>
                                          </p:spTgt>
                                        </p:tgtEl>
                                        <p:attrNameLst>
                                          <p:attrName>ppt_w</p:attrName>
                                        </p:attrNameLst>
                                      </p:cBhvr>
                                      <p:tavLst>
                                        <p:tav tm="0">
                                          <p:val>
                                            <p:strVal val="#ppt_w*.05"/>
                                          </p:val>
                                        </p:tav>
                                        <p:tav tm="100000">
                                          <p:val>
                                            <p:strVal val="#ppt_w"/>
                                          </p:val>
                                        </p:tav>
                                      </p:tavLst>
                                    </p:anim>
                                    <p:anim calcmode="lin" valueType="num">
                                      <p:cBhvr>
                                        <p:cTn id="15" dur="1000" fill="hold"/>
                                        <p:tgtEl>
                                          <p:spTgt spid="17411">
                                            <p:txEl>
                                              <p:pRg st="0" end="0"/>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7411">
                                            <p:txEl>
                                              <p:pRg st="0" end="0"/>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7411">
                                            <p:txEl>
                                              <p:pRg st="0" end="0"/>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7411">
                                            <p:txEl>
                                              <p:pRg st="0" end="0"/>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741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5" presetClass="entr" presetSubtype="0" fill="hold" nodeType="clickEffect">
                                  <p:stCondLst>
                                    <p:cond delay="0"/>
                                  </p:stCondLst>
                                  <p:childTnLst>
                                    <p:set>
                                      <p:cBhvr>
                                        <p:cTn id="23" dur="1" fill="hold">
                                          <p:stCondLst>
                                            <p:cond delay="0"/>
                                          </p:stCondLst>
                                        </p:cTn>
                                        <p:tgtEl>
                                          <p:spTgt spid="17411">
                                            <p:txEl>
                                              <p:pRg st="1" end="1"/>
                                            </p:txEl>
                                          </p:spTgt>
                                        </p:tgtEl>
                                        <p:attrNameLst>
                                          <p:attrName>style.visibility</p:attrName>
                                        </p:attrNameLst>
                                      </p:cBhvr>
                                      <p:to>
                                        <p:strVal val="visible"/>
                                      </p:to>
                                    </p:set>
                                    <p:anim calcmode="lin" valueType="num">
                                      <p:cBhvr>
                                        <p:cTn id="24" dur="500" decel="50000" fill="hold">
                                          <p:stCondLst>
                                            <p:cond delay="0"/>
                                          </p:stCondLst>
                                        </p:cTn>
                                        <p:tgtEl>
                                          <p:spTgt spid="17411">
                                            <p:txEl>
                                              <p:pRg st="1" end="1"/>
                                            </p:txEl>
                                          </p:spTgt>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7411">
                                            <p:txEl>
                                              <p:pRg st="1" end="1"/>
                                            </p:txEl>
                                          </p:spTgt>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7411">
                                            <p:txEl>
                                              <p:pRg st="1" end="1"/>
                                            </p:txEl>
                                          </p:spTgt>
                                        </p:tgtEl>
                                        <p:attrNameLst>
                                          <p:attrName>ppt_w</p:attrName>
                                        </p:attrNameLst>
                                      </p:cBhvr>
                                      <p:tavLst>
                                        <p:tav tm="0">
                                          <p:val>
                                            <p:strVal val="#ppt_w*.05"/>
                                          </p:val>
                                        </p:tav>
                                        <p:tav tm="100000">
                                          <p:val>
                                            <p:strVal val="#ppt_w"/>
                                          </p:val>
                                        </p:tav>
                                      </p:tavLst>
                                    </p:anim>
                                    <p:anim calcmode="lin" valueType="num">
                                      <p:cBhvr>
                                        <p:cTn id="27" dur="1000" fill="hold"/>
                                        <p:tgtEl>
                                          <p:spTgt spid="17411">
                                            <p:txEl>
                                              <p:pRg st="1" end="1"/>
                                            </p:txEl>
                                          </p:spTgt>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7411">
                                            <p:txEl>
                                              <p:pRg st="1" end="1"/>
                                            </p:txEl>
                                          </p:spTgt>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7411">
                                            <p:txEl>
                                              <p:pRg st="1" end="1"/>
                                            </p:txEl>
                                          </p:spTgt>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7411">
                                            <p:txEl>
                                              <p:pRg st="1" end="1"/>
                                            </p:txEl>
                                          </p:spTgt>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ctrTitle"/>
          </p:nvPr>
        </p:nvSpPr>
        <p:spPr>
          <a:xfrm>
            <a:off x="684213" y="476250"/>
            <a:ext cx="7772400" cy="1008063"/>
          </a:xfrm>
        </p:spPr>
        <p:txBody>
          <a:bodyPr/>
          <a:lstStyle/>
          <a:p>
            <a:r>
              <a:rPr lang="ru-RU" altLang="ru-RU" sz="3600" b="1" smtClean="0">
                <a:solidFill>
                  <a:srgbClr val="C00000"/>
                </a:solidFill>
                <a:latin typeface="Times New Roman" pitchFamily="18" charset="0"/>
                <a:cs typeface="Times New Roman" pitchFamily="18" charset="0"/>
              </a:rPr>
              <a:t>Библиографические ссылки</a:t>
            </a:r>
          </a:p>
        </p:txBody>
      </p:sp>
      <p:sp>
        <p:nvSpPr>
          <p:cNvPr id="17411" name="Подзаголовок 2"/>
          <p:cNvSpPr>
            <a:spLocks noGrp="1"/>
          </p:cNvSpPr>
          <p:nvPr>
            <p:ph type="subTitle" idx="1"/>
          </p:nvPr>
        </p:nvSpPr>
        <p:spPr>
          <a:xfrm>
            <a:off x="755650" y="1412875"/>
            <a:ext cx="7848600" cy="5111750"/>
          </a:xfrm>
        </p:spPr>
        <p:txBody>
          <a:bodyPr/>
          <a:lstStyle/>
          <a:p>
            <a:r>
              <a:rPr lang="ru-RU" altLang="ru-RU" sz="1400" smtClean="0">
                <a:latin typeface="Times New Roman" pitchFamily="18" charset="0"/>
                <a:cs typeface="Times New Roman" pitchFamily="18" charset="0"/>
              </a:rPr>
              <a:t>1. Ссылка на определенные страницы в монографии:</a:t>
            </a:r>
          </a:p>
          <a:p>
            <a:r>
              <a:rPr lang="ru-RU" altLang="ru-RU" sz="1400" b="1" smtClean="0">
                <a:latin typeface="Times New Roman" pitchFamily="18" charset="0"/>
                <a:cs typeface="Times New Roman" pitchFamily="18" charset="0"/>
              </a:rPr>
              <a:t>А.В.Владимирова. Русский язык. Орфография и пунктуация в алгоритмах. Практические задания, упражнения, тесты. М.: Эксмо, 2007. – С. 266-275.</a:t>
            </a:r>
          </a:p>
          <a:p>
            <a:r>
              <a:rPr lang="ru-RU" altLang="ru-RU" sz="1400" b="1" smtClean="0">
                <a:latin typeface="Times New Roman" pitchFamily="18" charset="0"/>
                <a:cs typeface="Times New Roman" pitchFamily="18" charset="0"/>
              </a:rPr>
              <a:t> </a:t>
            </a:r>
          </a:p>
          <a:p>
            <a:r>
              <a:rPr lang="ru-RU" altLang="ru-RU" sz="1400" smtClean="0">
                <a:latin typeface="Times New Roman" pitchFamily="18" charset="0"/>
                <a:cs typeface="Times New Roman" pitchFamily="18" charset="0"/>
              </a:rPr>
              <a:t>2. Ссылка на определенные страницы в монографии:</a:t>
            </a:r>
          </a:p>
          <a:p>
            <a:r>
              <a:rPr lang="ru-RU" altLang="ru-RU" sz="1400" b="1" smtClean="0">
                <a:latin typeface="Times New Roman" pitchFamily="18" charset="0"/>
                <a:cs typeface="Times New Roman" pitchFamily="18" charset="0"/>
              </a:rPr>
              <a:t>Г.А.Богданова. Русский язык без репетитора. Часть 2. Пунктуация. М.: Классикс стиль, 2006. – С. 95-105.</a:t>
            </a:r>
          </a:p>
          <a:p>
            <a:r>
              <a:rPr lang="ru-RU" altLang="ru-RU" sz="1400" b="1" smtClean="0">
                <a:latin typeface="Times New Roman" pitchFamily="18" charset="0"/>
                <a:cs typeface="Times New Roman" pitchFamily="18" charset="0"/>
              </a:rPr>
              <a:t> </a:t>
            </a:r>
          </a:p>
          <a:p>
            <a:r>
              <a:rPr lang="ru-RU" altLang="ru-RU" sz="1400" smtClean="0">
                <a:latin typeface="Times New Roman" pitchFamily="18" charset="0"/>
                <a:cs typeface="Times New Roman" pitchFamily="18" charset="0"/>
              </a:rPr>
              <a:t>3. Ссылка на определенные страницы в монографии:</a:t>
            </a:r>
          </a:p>
          <a:p>
            <a:r>
              <a:rPr lang="ru-RU" altLang="ru-RU" sz="1400" b="1" smtClean="0">
                <a:latin typeface="Times New Roman" pitchFamily="18" charset="0"/>
                <a:cs typeface="Times New Roman" pitchFamily="18" charset="0"/>
              </a:rPr>
              <a:t>В.В.Лебедев. Технология развития образовательной деятельности учителя. Учебное пособие. М.: Академия, 2007. – С. 109-125.</a:t>
            </a:r>
          </a:p>
          <a:p>
            <a:r>
              <a:rPr lang="ru-RU" altLang="ru-RU" sz="1400" b="1" smtClean="0">
                <a:latin typeface="Times New Roman" pitchFamily="18" charset="0"/>
                <a:cs typeface="Times New Roman" pitchFamily="18" charset="0"/>
              </a:rPr>
              <a:t> </a:t>
            </a:r>
          </a:p>
          <a:p>
            <a:r>
              <a:rPr lang="ru-RU" altLang="ru-RU" sz="1400" smtClean="0">
                <a:latin typeface="Times New Roman" pitchFamily="18" charset="0"/>
                <a:cs typeface="Times New Roman" pitchFamily="18" charset="0"/>
              </a:rPr>
              <a:t>4. Ссылка на определенные страницы в монографии:</a:t>
            </a:r>
          </a:p>
          <a:p>
            <a:r>
              <a:rPr lang="ru-RU" altLang="ru-RU" sz="1400" b="1" smtClean="0">
                <a:latin typeface="Times New Roman" pitchFamily="18" charset="0"/>
                <a:cs typeface="Times New Roman" pitchFamily="18" charset="0"/>
              </a:rPr>
              <a:t>Д.Э.Розенталь. «Пишите, пожалуйста, правильно!» Пособие по русскому языку. М.: Издательство «Астра», 1996. – С. 116-127.</a:t>
            </a:r>
          </a:p>
          <a:p>
            <a:r>
              <a:rPr lang="ru-RU" altLang="ru-RU" sz="1400" b="1" smtClean="0">
                <a:latin typeface="Times New Roman" pitchFamily="18" charset="0"/>
                <a:cs typeface="Times New Roman" pitchFamily="18" charset="0"/>
              </a:rPr>
              <a:t> </a:t>
            </a:r>
          </a:p>
          <a:p>
            <a:r>
              <a:rPr lang="ru-RU" altLang="ru-RU" sz="1400" smtClean="0">
                <a:latin typeface="Times New Roman" pitchFamily="18" charset="0"/>
                <a:cs typeface="Times New Roman" pitchFamily="18" charset="0"/>
              </a:rPr>
              <a:t>5. Ссылка на определенные страницы в учебнике:</a:t>
            </a:r>
          </a:p>
          <a:p>
            <a:r>
              <a:rPr lang="ru-RU" altLang="ru-RU" sz="1400" b="1" smtClean="0">
                <a:latin typeface="Times New Roman" pitchFamily="18" charset="0"/>
                <a:cs typeface="Times New Roman" pitchFamily="18" charset="0"/>
              </a:rPr>
              <a:t>С.Г.Бархударов, С.Е.Крючков и др. Русский язык. Учебник для 8 класса общеобразовательных учреждений. М.: Просвещение, 2005. – С. 163-175.</a:t>
            </a:r>
          </a:p>
          <a:p>
            <a:r>
              <a:rPr lang="ru-RU" altLang="ru-RU" sz="1400" b="1" smtClean="0">
                <a:latin typeface="Times New Roman" pitchFamily="18" charset="0"/>
                <a:cs typeface="Times New Roman" pitchFamily="18" charset="0"/>
              </a:rPr>
              <a:t> </a:t>
            </a:r>
          </a:p>
          <a:p>
            <a:r>
              <a:rPr lang="ru-RU" altLang="ru-RU" sz="1400" b="1" smtClean="0">
                <a:latin typeface="Times New Roman" pitchFamily="18" charset="0"/>
                <a:cs typeface="Times New Roman" pitchFamily="18" charset="0"/>
              </a:rPr>
              <a:t> </a:t>
            </a:r>
          </a:p>
          <a:p>
            <a:endParaRPr lang="ru-RU" altLang="ru-R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15940c0b70b49391c702b12fef1a0617"/>
          <p:cNvPicPr>
            <a:picLocks noChangeAspect="1" noChangeArrowheads="1" noCrop="1"/>
          </p:cNvPicPr>
          <p:nvPr/>
        </p:nvPicPr>
        <p:blipFill>
          <a:blip r:embed="rId2"/>
          <a:srcRect/>
          <a:stretch>
            <a:fillRect/>
          </a:stretch>
        </p:blipFill>
        <p:spPr bwMode="auto">
          <a:xfrm rot="1160714">
            <a:off x="3979863" y="1773238"/>
            <a:ext cx="5057775" cy="5184775"/>
          </a:xfrm>
          <a:prstGeom prst="rect">
            <a:avLst/>
          </a:prstGeom>
          <a:noFill/>
          <a:ln w="9525">
            <a:noFill/>
            <a:miter lim="800000"/>
            <a:headEnd/>
            <a:tailEnd/>
          </a:ln>
        </p:spPr>
      </p:pic>
      <p:sp>
        <p:nvSpPr>
          <p:cNvPr id="18435" name="Text Box 5"/>
          <p:cNvSpPr txBox="1">
            <a:spLocks noChangeArrowheads="1"/>
          </p:cNvSpPr>
          <p:nvPr/>
        </p:nvSpPr>
        <p:spPr bwMode="auto">
          <a:xfrm rot="-736376">
            <a:off x="-612775" y="333375"/>
            <a:ext cx="8424863" cy="2286000"/>
          </a:xfrm>
          <a:prstGeom prst="rect">
            <a:avLst/>
          </a:prstGeom>
          <a:noFill/>
          <a:ln w="9525">
            <a:noFill/>
            <a:miter lim="800000"/>
            <a:headEnd/>
            <a:tailEnd/>
          </a:ln>
        </p:spPr>
        <p:txBody>
          <a:bodyPr>
            <a:spAutoFit/>
          </a:bodyPr>
          <a:lstStyle/>
          <a:p>
            <a:pPr algn="ctr">
              <a:spcBef>
                <a:spcPct val="50000"/>
              </a:spcBef>
            </a:pPr>
            <a:r>
              <a:rPr lang="ru-RU" altLang="ru-RU" sz="7200" b="1" i="1">
                <a:solidFill>
                  <a:schemeClr val="accent2"/>
                </a:solidFill>
                <a:latin typeface="Georgia" pitchFamily="18" charset="0"/>
              </a:rPr>
              <a:t>Удачи во всех начинаниях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539750" y="995363"/>
            <a:ext cx="8170863" cy="5262562"/>
          </a:xfrm>
          <a:prstGeom prst="rect">
            <a:avLst/>
          </a:prstGeom>
          <a:noFill/>
          <a:ln>
            <a:noFill/>
          </a:ln>
          <a:effectLst/>
          <a:extLst/>
        </p:spPr>
        <p:txBody>
          <a:bodyPr anchor="ct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0" indent="0" algn="ctr">
              <a:defRPr/>
            </a:pPr>
            <a:r>
              <a:rPr lang="ru-RU" altLang="ru-RU" sz="2800" b="1" u="sng" dirty="0" smtClean="0">
                <a:solidFill>
                  <a:srgbClr val="C00000"/>
                </a:solidFill>
                <a:latin typeface="Times New Roman" panose="02020603050405020304" pitchFamily="18" charset="0"/>
                <a:cs typeface="Times New Roman" panose="02020603050405020304" pitchFamily="18" charset="0"/>
              </a:rPr>
              <a:t>ЗАДАНИЕ</a:t>
            </a:r>
          </a:p>
          <a:p>
            <a:pPr marL="0" indent="0" algn="ctr">
              <a:defRPr/>
            </a:pPr>
            <a:endParaRPr lang="ru-RU" altLang="ru-RU" sz="2800" b="1" u="sng" dirty="0" smtClean="0">
              <a:solidFill>
                <a:srgbClr val="00B050"/>
              </a:solidFill>
              <a:latin typeface="Times New Roman" panose="02020603050405020304" pitchFamily="18" charset="0"/>
              <a:cs typeface="Times New Roman" panose="02020603050405020304" pitchFamily="18" charset="0"/>
            </a:endParaRPr>
          </a:p>
          <a:p>
            <a:pPr>
              <a:buFontTx/>
              <a:buAutoNum type="arabicPeriod"/>
              <a:defRPr/>
            </a:pPr>
            <a:r>
              <a:rPr lang="ru-RU" altLang="ru-RU" sz="2800" b="1" dirty="0" smtClean="0"/>
              <a:t>Между прочим, Пушкин вообще не любил читать стихи перед большой публикой.</a:t>
            </a:r>
            <a:endParaRPr lang="ru-RU" altLang="ru-RU" sz="2800" dirty="0" smtClean="0"/>
          </a:p>
          <a:p>
            <a:pPr>
              <a:buFontTx/>
              <a:buAutoNum type="arabicPeriod"/>
              <a:defRPr/>
            </a:pPr>
            <a:r>
              <a:rPr lang="ru-RU" altLang="ru-RU" sz="2800" b="1" dirty="0" smtClean="0"/>
              <a:t> Во-первых, вежливость – это проявление уважения.</a:t>
            </a:r>
            <a:endParaRPr lang="ru-RU" altLang="ru-RU" sz="2800" dirty="0" smtClean="0"/>
          </a:p>
          <a:p>
            <a:pPr>
              <a:buFontTx/>
              <a:buAutoNum type="arabicPeriod"/>
              <a:defRPr/>
            </a:pPr>
            <a:r>
              <a:rPr lang="ru-RU" altLang="ru-RU" sz="2800" b="1" dirty="0" smtClean="0"/>
              <a:t>Правда, его опасения пока не оправдались.</a:t>
            </a:r>
            <a:endParaRPr lang="ru-RU" altLang="ru-RU" sz="2800" dirty="0" smtClean="0"/>
          </a:p>
          <a:p>
            <a:pPr>
              <a:buFontTx/>
              <a:buAutoNum type="arabicPeriod"/>
              <a:defRPr/>
            </a:pPr>
            <a:r>
              <a:rPr lang="ru-RU" altLang="ru-RU" sz="2800" b="1" dirty="0" smtClean="0"/>
              <a:t>Струсил ты, признайся, когда молодцы мои накинули тебе веревку на шею? (П.) </a:t>
            </a:r>
            <a:endParaRPr lang="ru-RU" altLang="ru-RU" sz="2800" dirty="0" smtClean="0"/>
          </a:p>
          <a:p>
            <a:pPr>
              <a:buFontTx/>
              <a:buAutoNum type="arabicPeriod"/>
              <a:defRPr/>
            </a:pPr>
            <a:r>
              <a:rPr lang="ru-RU" altLang="ru-RU" sz="2800" b="1" dirty="0" smtClean="0"/>
              <a:t>Итак, она звалась Татьяной. (П.)</a:t>
            </a:r>
            <a:endParaRPr lang="ru-RU" altLang="ru-RU" sz="2800" dirty="0" smtClean="0"/>
          </a:p>
          <a:p>
            <a:pPr eaLnBrk="0" hangingPunct="0">
              <a:buFontTx/>
              <a:buAutoNum type="arabicPeriod"/>
              <a:defRPr/>
            </a:pPr>
            <a:endParaRPr lang="ru-RU" altLang="ru-RU"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plus(in)">
                                      <p:cBhvr>
                                        <p:cTn id="7" dur="2000"/>
                                        <p:tgtEl>
                                          <p:spTgt spid="71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7173">
                                            <p:txEl>
                                              <p:pRg st="2" end="2"/>
                                            </p:txEl>
                                          </p:spTgt>
                                        </p:tgtEl>
                                        <p:attrNameLst>
                                          <p:attrName>style.visibility</p:attrName>
                                        </p:attrNameLst>
                                      </p:cBhvr>
                                      <p:to>
                                        <p:strVal val="visible"/>
                                      </p:to>
                                    </p:set>
                                    <p:anim calcmode="lin" valueType="num">
                                      <p:cBhvr>
                                        <p:cTn id="12" dur="1000" fill="hold"/>
                                        <p:tgtEl>
                                          <p:spTgt spid="717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717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7173">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anim calcmode="lin" valueType="num">
                                      <p:cBhvr>
                                        <p:cTn id="19" dur="1000" fill="hold"/>
                                        <p:tgtEl>
                                          <p:spTgt spid="717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717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717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7173">
                                            <p:txEl>
                                              <p:pRg st="4" end="4"/>
                                            </p:txEl>
                                          </p:spTgt>
                                        </p:tgtEl>
                                        <p:attrNameLst>
                                          <p:attrName>style.visibility</p:attrName>
                                        </p:attrNameLst>
                                      </p:cBhvr>
                                      <p:to>
                                        <p:strVal val="visible"/>
                                      </p:to>
                                    </p:set>
                                    <p:anim calcmode="lin" valueType="num">
                                      <p:cBhvr>
                                        <p:cTn id="26" dur="1000" fill="hold"/>
                                        <p:tgtEl>
                                          <p:spTgt spid="7173">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7173">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7173">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7173">
                                            <p:txEl>
                                              <p:pRg st="5" end="5"/>
                                            </p:txEl>
                                          </p:spTgt>
                                        </p:tgtEl>
                                        <p:attrNameLst>
                                          <p:attrName>style.visibility</p:attrName>
                                        </p:attrNameLst>
                                      </p:cBhvr>
                                      <p:to>
                                        <p:strVal val="visible"/>
                                      </p:to>
                                    </p:set>
                                    <p:anim calcmode="lin" valueType="num">
                                      <p:cBhvr>
                                        <p:cTn id="33" dur="1000" fill="hold"/>
                                        <p:tgtEl>
                                          <p:spTgt spid="7173">
                                            <p:txEl>
                                              <p:pRg st="5" end="5"/>
                                            </p:txEl>
                                          </p:spTgt>
                                        </p:tgtEl>
                                        <p:attrNameLst>
                                          <p:attrName>ppt_w</p:attrName>
                                        </p:attrNameLst>
                                      </p:cBhvr>
                                      <p:tavLst>
                                        <p:tav tm="0">
                                          <p:val>
                                            <p:strVal val="#ppt_w*0.70"/>
                                          </p:val>
                                        </p:tav>
                                        <p:tav tm="100000">
                                          <p:val>
                                            <p:strVal val="#ppt_w"/>
                                          </p:val>
                                        </p:tav>
                                      </p:tavLst>
                                    </p:anim>
                                    <p:anim calcmode="lin" valueType="num">
                                      <p:cBhvr>
                                        <p:cTn id="34" dur="1000" fill="hold"/>
                                        <p:tgtEl>
                                          <p:spTgt spid="7173">
                                            <p:txEl>
                                              <p:pRg st="5" end="5"/>
                                            </p:txEl>
                                          </p:spTgt>
                                        </p:tgtEl>
                                        <p:attrNameLst>
                                          <p:attrName>ppt_h</p:attrName>
                                        </p:attrNameLst>
                                      </p:cBhvr>
                                      <p:tavLst>
                                        <p:tav tm="0">
                                          <p:val>
                                            <p:strVal val="#ppt_h"/>
                                          </p:val>
                                        </p:tav>
                                        <p:tav tm="100000">
                                          <p:val>
                                            <p:strVal val="#ppt_h"/>
                                          </p:val>
                                        </p:tav>
                                      </p:tavLst>
                                    </p:anim>
                                    <p:animEffect transition="in" filter="fade">
                                      <p:cBhvr>
                                        <p:cTn id="35" dur="1000"/>
                                        <p:tgtEl>
                                          <p:spTgt spid="7173">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5" presetClass="entr" presetSubtype="0" fill="hold" nodeType="clickEffect">
                                  <p:stCondLst>
                                    <p:cond delay="0"/>
                                  </p:stCondLst>
                                  <p:childTnLst>
                                    <p:set>
                                      <p:cBhvr>
                                        <p:cTn id="39" dur="1" fill="hold">
                                          <p:stCondLst>
                                            <p:cond delay="0"/>
                                          </p:stCondLst>
                                        </p:cTn>
                                        <p:tgtEl>
                                          <p:spTgt spid="7173">
                                            <p:txEl>
                                              <p:pRg st="6" end="6"/>
                                            </p:txEl>
                                          </p:spTgt>
                                        </p:tgtEl>
                                        <p:attrNameLst>
                                          <p:attrName>style.visibility</p:attrName>
                                        </p:attrNameLst>
                                      </p:cBhvr>
                                      <p:to>
                                        <p:strVal val="visible"/>
                                      </p:to>
                                    </p:set>
                                    <p:anim calcmode="lin" valueType="num">
                                      <p:cBhvr>
                                        <p:cTn id="40" dur="1000" fill="hold"/>
                                        <p:tgtEl>
                                          <p:spTgt spid="7173">
                                            <p:txEl>
                                              <p:pRg st="6" end="6"/>
                                            </p:txEl>
                                          </p:spTgt>
                                        </p:tgtEl>
                                        <p:attrNameLst>
                                          <p:attrName>ppt_w</p:attrName>
                                        </p:attrNameLst>
                                      </p:cBhvr>
                                      <p:tavLst>
                                        <p:tav tm="0">
                                          <p:val>
                                            <p:strVal val="#ppt_w*0.70"/>
                                          </p:val>
                                        </p:tav>
                                        <p:tav tm="100000">
                                          <p:val>
                                            <p:strVal val="#ppt_w"/>
                                          </p:val>
                                        </p:tav>
                                      </p:tavLst>
                                    </p:anim>
                                    <p:anim calcmode="lin" valueType="num">
                                      <p:cBhvr>
                                        <p:cTn id="41" dur="1000" fill="hold"/>
                                        <p:tgtEl>
                                          <p:spTgt spid="7173">
                                            <p:txEl>
                                              <p:pRg st="6" end="6"/>
                                            </p:txEl>
                                          </p:spTgt>
                                        </p:tgtEl>
                                        <p:attrNameLst>
                                          <p:attrName>ppt_h</p:attrName>
                                        </p:attrNameLst>
                                      </p:cBhvr>
                                      <p:tavLst>
                                        <p:tav tm="0">
                                          <p:val>
                                            <p:strVal val="#ppt_h"/>
                                          </p:val>
                                        </p:tav>
                                        <p:tav tm="100000">
                                          <p:val>
                                            <p:strVal val="#ppt_h"/>
                                          </p:val>
                                        </p:tav>
                                      </p:tavLst>
                                    </p:anim>
                                    <p:animEffect transition="in" filter="fade">
                                      <p:cBhvr>
                                        <p:cTn id="42" dur="1000"/>
                                        <p:tgtEl>
                                          <p:spTgt spid="71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5" descr="Бумажный пакет"/>
          <p:cNvSpPr>
            <a:spLocks noChangeArrowheads="1" noChangeShapeType="1" noTextEdit="1"/>
          </p:cNvSpPr>
          <p:nvPr/>
        </p:nvSpPr>
        <p:spPr bwMode="auto">
          <a:xfrm>
            <a:off x="468313" y="981075"/>
            <a:ext cx="8351837" cy="4895850"/>
          </a:xfrm>
          <a:prstGeom prst="rect">
            <a:avLst/>
          </a:prstGeom>
        </p:spPr>
        <p:txBody>
          <a:bodyPr wrap="none" fromWordArt="1">
            <a:prstTxWarp prst="textInflate">
              <a:avLst>
                <a:gd name="adj" fmla="val 0"/>
              </a:avLst>
            </a:prstTxWarp>
          </a:bodyPr>
          <a:lstStyle/>
          <a:p>
            <a:pPr algn="ctr">
              <a:defRPr/>
            </a:pPr>
            <a:r>
              <a:rPr lang="ru-RU" sz="3600" i="1" kern="10" spc="720" dirty="0">
                <a:ln w="9525">
                  <a:solidFill>
                    <a:schemeClr val="tx1"/>
                  </a:solidFill>
                  <a:round/>
                  <a:headEnd/>
                  <a:tailEnd/>
                </a:ln>
                <a:solidFill>
                  <a:srgbClr val="C00000"/>
                </a:solidFill>
                <a:latin typeface="Arial"/>
                <a:cs typeface="Arial"/>
              </a:rPr>
              <a:t>ТЕМА:</a:t>
            </a:r>
            <a:r>
              <a:rPr lang="ru-RU" sz="3600" i="1" kern="10" spc="720" dirty="0">
                <a:ln w="9525">
                  <a:solidFill>
                    <a:schemeClr val="tx1"/>
                  </a:solidFill>
                  <a:round/>
                  <a:headEnd/>
                  <a:tailEnd/>
                </a:ln>
                <a:blipFill dpi="0" rotWithShape="0">
                  <a:blip r:embed="rId2"/>
                  <a:srcRect/>
                  <a:tile tx="0" ty="0" sx="100000" sy="100000" flip="none" algn="tl"/>
                </a:blipFill>
                <a:latin typeface="Arial"/>
                <a:cs typeface="Arial"/>
              </a:rPr>
              <a:t> ВВОДНЫЕ СЛОВА,</a:t>
            </a:r>
          </a:p>
          <a:p>
            <a:pPr algn="ctr">
              <a:defRPr/>
            </a:pPr>
            <a:r>
              <a:rPr lang="ru-RU" sz="3600" i="1" kern="10" spc="720" dirty="0">
                <a:ln w="9525">
                  <a:solidFill>
                    <a:schemeClr val="tx1"/>
                  </a:solidFill>
                  <a:round/>
                  <a:headEnd/>
                  <a:tailEnd/>
                </a:ln>
                <a:blipFill dpi="0" rotWithShape="0">
                  <a:blip r:embed="rId2"/>
                  <a:srcRect/>
                  <a:tile tx="0" ty="0" sx="100000" sy="100000" flip="none" algn="tl"/>
                </a:blipFill>
                <a:latin typeface="Arial"/>
                <a:cs typeface="Arial"/>
              </a:rPr>
              <a:t>СЛОВОСОЧЕТАНИЯ,</a:t>
            </a:r>
          </a:p>
          <a:p>
            <a:pPr algn="ctr">
              <a:defRPr/>
            </a:pPr>
            <a:r>
              <a:rPr lang="ru-RU" sz="3600" i="1" kern="10" spc="720" dirty="0">
                <a:ln w="9525">
                  <a:solidFill>
                    <a:schemeClr val="tx1"/>
                  </a:solidFill>
                  <a:round/>
                  <a:headEnd/>
                  <a:tailEnd/>
                </a:ln>
                <a:blipFill dpi="0" rotWithShape="0">
                  <a:blip r:embed="rId2"/>
                  <a:srcRect/>
                  <a:tile tx="0" ty="0" sx="100000" sy="100000" flip="none" algn="tl"/>
                </a:blipFill>
                <a:latin typeface="Arial"/>
                <a:cs typeface="Arial"/>
              </a:rPr>
              <a:t> ПРЕДЛОЖЕНИЯ И ЗНАКИ</a:t>
            </a:r>
          </a:p>
          <a:p>
            <a:pPr algn="ctr">
              <a:defRPr/>
            </a:pPr>
            <a:r>
              <a:rPr lang="ru-RU" sz="3600" i="1" kern="10" spc="720" dirty="0">
                <a:ln w="9525">
                  <a:solidFill>
                    <a:schemeClr val="tx1"/>
                  </a:solidFill>
                  <a:round/>
                  <a:headEnd/>
                  <a:tailEnd/>
                </a:ln>
                <a:blipFill dpi="0" rotWithShape="0">
                  <a:blip r:embed="rId2"/>
                  <a:srcRect/>
                  <a:tile tx="0" ty="0" sx="100000" sy="100000" flip="none" algn="tl"/>
                </a:blipFill>
                <a:latin typeface="Arial"/>
                <a:cs typeface="Arial"/>
              </a:rPr>
              <a:t> ПРЕПИНАНИЯ ПРИ НИХ</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barn(inVertical)">
                                      <p:cBhvr>
                                        <p:cTn id="7" dur="500"/>
                                        <p:tgtEl>
                                          <p:spTgt spid="4098">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098">
                                            <p:txEl>
                                              <p:pRg st="1" end="1"/>
                                            </p:txEl>
                                          </p:spTgt>
                                        </p:tgtEl>
                                        <p:attrNameLst>
                                          <p:attrName>style.visibility</p:attrName>
                                        </p:attrNameLst>
                                      </p:cBhvr>
                                      <p:to>
                                        <p:strVal val="visible"/>
                                      </p:to>
                                    </p:set>
                                    <p:animEffect transition="in" filter="barn(inVertical)">
                                      <p:cBhvr>
                                        <p:cTn id="10" dur="500"/>
                                        <p:tgtEl>
                                          <p:spTgt spid="4098">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098">
                                            <p:txEl>
                                              <p:pRg st="2" end="2"/>
                                            </p:txEl>
                                          </p:spTgt>
                                        </p:tgtEl>
                                        <p:attrNameLst>
                                          <p:attrName>style.visibility</p:attrName>
                                        </p:attrNameLst>
                                      </p:cBhvr>
                                      <p:to>
                                        <p:strVal val="visible"/>
                                      </p:to>
                                    </p:set>
                                    <p:animEffect transition="in" filter="barn(inVertical)">
                                      <p:cBhvr>
                                        <p:cTn id="13" dur="500"/>
                                        <p:tgtEl>
                                          <p:spTgt spid="4098">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098">
                                            <p:txEl>
                                              <p:pRg st="3" end="3"/>
                                            </p:txEl>
                                          </p:spTgt>
                                        </p:tgtEl>
                                        <p:attrNameLst>
                                          <p:attrName>style.visibility</p:attrName>
                                        </p:attrNameLst>
                                      </p:cBhvr>
                                      <p:to>
                                        <p:strVal val="visible"/>
                                      </p:to>
                                    </p:set>
                                    <p:animEffect transition="in" filter="barn(inVertical)">
                                      <p:cBhvr>
                                        <p:cTn id="16" dur="500"/>
                                        <p:tgtEl>
                                          <p:spTgt spid="40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8313" y="333375"/>
            <a:ext cx="8280400" cy="5754688"/>
          </a:xfrm>
          <a:prstGeom prst="rect">
            <a:avLst/>
          </a:prstGeom>
        </p:spPr>
        <p:txBody>
          <a:bodyPr>
            <a:spAutoFit/>
          </a:bodyPr>
          <a:lstStyle/>
          <a:p>
            <a:pPr algn="ctr">
              <a:defRPr/>
            </a:pPr>
            <a:endParaRPr lang="ru-RU" sz="4000" b="1" i="1" dirty="0">
              <a:solidFill>
                <a:srgbClr val="C00000"/>
              </a:solidFill>
              <a:latin typeface="Times New Roman" panose="02020603050405020304" pitchFamily="18" charset="0"/>
              <a:cs typeface="Times New Roman" panose="02020603050405020304" pitchFamily="18" charset="0"/>
            </a:endParaRPr>
          </a:p>
          <a:p>
            <a:pPr algn="ctr">
              <a:defRPr/>
            </a:pPr>
            <a:r>
              <a:rPr lang="ru-RU" sz="4000" b="1" i="1" dirty="0">
                <a:solidFill>
                  <a:srgbClr val="C00000"/>
                </a:solidFill>
                <a:latin typeface="Times New Roman" panose="02020603050405020304" pitchFamily="18" charset="0"/>
                <a:cs typeface="Times New Roman" panose="02020603050405020304" pitchFamily="18" charset="0"/>
              </a:rPr>
              <a:t>ЦЕЛИ:</a:t>
            </a:r>
          </a:p>
          <a:p>
            <a:pPr algn="ctr">
              <a:defRPr/>
            </a:pPr>
            <a:endParaRPr lang="ru-RU" sz="3200" b="1" i="1" dirty="0">
              <a:solidFill>
                <a:srgbClr val="C00000"/>
              </a:solidFill>
              <a:latin typeface="Times New Roman" panose="02020603050405020304" pitchFamily="18" charset="0"/>
              <a:cs typeface="Times New Roman" panose="02020603050405020304" pitchFamily="18" charset="0"/>
            </a:endParaRPr>
          </a:p>
          <a:p>
            <a:pPr algn="ctr">
              <a:defRPr/>
            </a:pPr>
            <a:endParaRPr lang="ru-RU" sz="3200" b="1" i="1" dirty="0">
              <a:solidFill>
                <a:srgbClr val="C00000"/>
              </a:solidFill>
              <a:latin typeface="Times New Roman" panose="02020603050405020304" pitchFamily="18" charset="0"/>
              <a:cs typeface="Times New Roman" panose="02020603050405020304" pitchFamily="18" charset="0"/>
            </a:endParaRPr>
          </a:p>
          <a:p>
            <a:pPr marL="514350" indent="-514350">
              <a:buFontTx/>
              <a:buAutoNum type="arabicParenR"/>
              <a:defRPr/>
            </a:pPr>
            <a:r>
              <a:rPr lang="ru-RU" sz="3200" b="1" dirty="0">
                <a:latin typeface="Times New Roman" panose="02020603050405020304" pitchFamily="18" charset="0"/>
                <a:cs typeface="Times New Roman" panose="02020603050405020304" pitchFamily="18" charset="0"/>
              </a:rPr>
              <a:t>продолжим усвоение понятия «вводные</a:t>
            </a:r>
          </a:p>
          <a:p>
            <a:pPr>
              <a:defRPr/>
            </a:pPr>
            <a:r>
              <a:rPr lang="ru-RU" sz="3200" b="1" dirty="0">
                <a:latin typeface="Times New Roman" panose="02020603050405020304" pitchFamily="18" charset="0"/>
                <a:cs typeface="Times New Roman" panose="02020603050405020304" pitchFamily="18" charset="0"/>
              </a:rPr>
              <a:t>     слова, словосочетания, предложения»,</a:t>
            </a:r>
          </a:p>
          <a:p>
            <a:pPr>
              <a:defRPr/>
            </a:pPr>
            <a:r>
              <a:rPr lang="ru-RU" sz="3200" b="1" dirty="0">
                <a:latin typeface="Times New Roman" panose="02020603050405020304" pitchFamily="18" charset="0"/>
                <a:cs typeface="Times New Roman" panose="02020603050405020304" pitchFamily="18" charset="0"/>
              </a:rPr>
              <a:t>2) обратим внимание на пунктуацию при </a:t>
            </a:r>
          </a:p>
          <a:p>
            <a:pPr>
              <a:defRPr/>
            </a:pPr>
            <a:r>
              <a:rPr lang="ru-RU" sz="3200" b="1" dirty="0">
                <a:latin typeface="Times New Roman" panose="02020603050405020304" pitchFamily="18" charset="0"/>
                <a:cs typeface="Times New Roman" panose="02020603050405020304" pitchFamily="18" charset="0"/>
              </a:rPr>
              <a:t>    вводных конструкциях,</a:t>
            </a:r>
          </a:p>
          <a:p>
            <a:pPr>
              <a:defRPr/>
            </a:pPr>
            <a:r>
              <a:rPr lang="ru-RU" sz="3200" b="1" dirty="0">
                <a:latin typeface="Times New Roman" panose="02020603050405020304" pitchFamily="18" charset="0"/>
                <a:cs typeface="Times New Roman" panose="02020603050405020304" pitchFamily="18" charset="0"/>
              </a:rPr>
              <a:t>3) будем отрабатывать умение </a:t>
            </a:r>
          </a:p>
          <a:p>
            <a:pPr>
              <a:defRPr/>
            </a:pPr>
            <a:r>
              <a:rPr lang="ru-RU" sz="3200" b="1" dirty="0">
                <a:latin typeface="Times New Roman" panose="02020603050405020304" pitchFamily="18" charset="0"/>
                <a:cs typeface="Times New Roman" panose="02020603050405020304" pitchFamily="18" charset="0"/>
              </a:rPr>
              <a:t>    использовать вводные конструкции в </a:t>
            </a:r>
          </a:p>
          <a:p>
            <a:pPr>
              <a:defRPr/>
            </a:pPr>
            <a:r>
              <a:rPr lang="ru-RU" sz="3200" b="1" dirty="0">
                <a:latin typeface="Times New Roman" panose="02020603050405020304" pitchFamily="18" charset="0"/>
                <a:cs typeface="Times New Roman" panose="02020603050405020304" pitchFamily="18" charset="0"/>
              </a:rPr>
              <a:t>    предложении.</a:t>
            </a:r>
          </a:p>
        </p:txBody>
      </p:sp>
      <p:pic>
        <p:nvPicPr>
          <p:cNvPr id="5123" name="Picture 3" descr="C:\Users\Teacher400\Desktop\SOVA_0.png"/>
          <p:cNvPicPr>
            <a:picLocks noChangeAspect="1" noChangeArrowheads="1"/>
          </p:cNvPicPr>
          <p:nvPr/>
        </p:nvPicPr>
        <p:blipFill>
          <a:blip r:embed="rId2" cstate="email"/>
          <a:srcRect/>
          <a:stretch>
            <a:fillRect/>
          </a:stretch>
        </p:blipFill>
        <p:spPr bwMode="auto">
          <a:xfrm>
            <a:off x="1116013" y="333375"/>
            <a:ext cx="2136775" cy="2132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1000"/>
                                        <p:tgtEl>
                                          <p:spTgt spid="2">
                                            <p:txEl>
                                              <p:pRg st="6" end="6"/>
                                            </p:txEl>
                                          </p:spTgt>
                                        </p:tgtEl>
                                      </p:cBhvr>
                                    </p:animEffect>
                                    <p:anim calcmode="lin" valueType="num">
                                      <p:cBhvr>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fade">
                                      <p:cBhvr>
                                        <p:cTn id="29" dur="1000"/>
                                        <p:tgtEl>
                                          <p:spTgt spid="2">
                                            <p:txEl>
                                              <p:pRg st="7" end="7"/>
                                            </p:txEl>
                                          </p:spTgt>
                                        </p:tgtEl>
                                      </p:cBhvr>
                                    </p:animEffect>
                                    <p:anim calcmode="lin" valueType="num">
                                      <p:cBhvr>
                                        <p:cTn id="3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1000"/>
                                        <p:tgtEl>
                                          <p:spTgt spid="2">
                                            <p:txEl>
                                              <p:pRg st="8" end="8"/>
                                            </p:txEl>
                                          </p:spTgt>
                                        </p:tgtEl>
                                      </p:cBhvr>
                                    </p:animEffect>
                                    <p:anim calcmode="lin" valueType="num">
                                      <p:cBhvr>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1000"/>
                                        <p:tgtEl>
                                          <p:spTgt spid="2">
                                            <p:txEl>
                                              <p:pRg st="9" end="9"/>
                                            </p:txEl>
                                          </p:spTgt>
                                        </p:tgtEl>
                                      </p:cBhvr>
                                    </p:animEffect>
                                    <p:anim calcmode="lin" valueType="num">
                                      <p:cBhvr>
                                        <p:cTn id="4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1000"/>
                                        <p:tgtEl>
                                          <p:spTgt spid="2">
                                            <p:txEl>
                                              <p:pRg st="10" end="10"/>
                                            </p:txEl>
                                          </p:spTgt>
                                        </p:tgtEl>
                                      </p:cBhvr>
                                    </p:animEffect>
                                    <p:anim calcmode="lin" valueType="num">
                                      <p:cBhvr>
                                        <p:cTn id="4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5"/>
          <p:cNvSpPr>
            <a:spLocks noChangeArrowheads="1" noChangeShapeType="1" noTextEdit="1"/>
          </p:cNvSpPr>
          <p:nvPr/>
        </p:nvSpPr>
        <p:spPr bwMode="auto">
          <a:xfrm>
            <a:off x="779463" y="1989138"/>
            <a:ext cx="7561262" cy="2089150"/>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Карта - схема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p:cNvPicPr>
            <a:picLocks noChangeAspect="1" noChangeArrowheads="1"/>
          </p:cNvPicPr>
          <p:nvPr/>
        </p:nvPicPr>
        <p:blipFill>
          <a:blip r:embed="rId2"/>
          <a:srcRect/>
          <a:stretch>
            <a:fillRect/>
          </a:stretch>
        </p:blipFill>
        <p:spPr bwMode="auto">
          <a:xfrm>
            <a:off x="-212725" y="908050"/>
            <a:ext cx="9283700" cy="4897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2" name="Object 4"/>
          <p:cNvGraphicFramePr>
            <a:graphicFrameLocks noChangeAspect="1"/>
          </p:cNvGraphicFramePr>
          <p:nvPr/>
        </p:nvGraphicFramePr>
        <p:xfrm>
          <a:off x="3563938" y="2636838"/>
          <a:ext cx="2032000" cy="1085850"/>
        </p:xfrm>
        <a:graphic>
          <a:graphicData uri="http://schemas.openxmlformats.org/presentationml/2006/ole">
            <p:oleObj spid="_x0000_s8194" name="Visio" r:id="rId3" imgW="2768203" imgH="1479232" progId="Visio.Drawing.11">
              <p:embed/>
            </p:oleObj>
          </a:graphicData>
        </a:graphic>
      </p:graphicFrame>
      <p:grpSp>
        <p:nvGrpSpPr>
          <p:cNvPr id="2" name="Group 49"/>
          <p:cNvGrpSpPr>
            <a:grpSpLocks/>
          </p:cNvGrpSpPr>
          <p:nvPr/>
        </p:nvGrpSpPr>
        <p:grpSpPr bwMode="auto">
          <a:xfrm>
            <a:off x="4500563" y="476250"/>
            <a:ext cx="4427537" cy="3667125"/>
            <a:chOff x="2835" y="300"/>
            <a:chExt cx="2789" cy="2310"/>
          </a:xfrm>
        </p:grpSpPr>
        <p:graphicFrame>
          <p:nvGraphicFramePr>
            <p:cNvPr id="8211" name="Object 19"/>
            <p:cNvGraphicFramePr>
              <a:graphicFrameLocks noChangeAspect="1"/>
            </p:cNvGraphicFramePr>
            <p:nvPr/>
          </p:nvGraphicFramePr>
          <p:xfrm>
            <a:off x="2835" y="300"/>
            <a:ext cx="2789" cy="2310"/>
          </p:xfrm>
          <a:graphic>
            <a:graphicData uri="http://schemas.openxmlformats.org/presentationml/2006/ole">
              <p:oleObj spid="_x0000_s8211" name="Visio" r:id="rId4" imgW="4850844" imgH="4648676" progId="Visio.Drawing.11">
                <p:embed/>
              </p:oleObj>
            </a:graphicData>
          </a:graphic>
        </p:graphicFrame>
        <p:sp>
          <p:nvSpPr>
            <p:cNvPr id="8212" name="Line 20"/>
            <p:cNvSpPr>
              <a:spLocks noChangeShapeType="1"/>
            </p:cNvSpPr>
            <p:nvPr/>
          </p:nvSpPr>
          <p:spPr bwMode="auto">
            <a:xfrm flipH="1">
              <a:off x="2880" y="1344"/>
              <a:ext cx="0" cy="317"/>
            </a:xfrm>
            <a:prstGeom prst="line">
              <a:avLst/>
            </a:prstGeom>
            <a:noFill/>
            <a:ln w="28575">
              <a:solidFill>
                <a:schemeClr val="tx1"/>
              </a:solidFill>
              <a:prstDash val="dash"/>
              <a:round/>
              <a:headEnd type="triangle" w="med" len="med"/>
              <a:tailEnd/>
            </a:ln>
          </p:spPr>
          <p:txBody>
            <a:bodyPr/>
            <a:lstStyle/>
            <a:p>
              <a:endParaRPr lang="ru-RU"/>
            </a:p>
          </p:txBody>
        </p:sp>
      </p:grpSp>
      <p:grpSp>
        <p:nvGrpSpPr>
          <p:cNvPr id="3" name="Group 52"/>
          <p:cNvGrpSpPr>
            <a:grpSpLocks/>
          </p:cNvGrpSpPr>
          <p:nvPr/>
        </p:nvGrpSpPr>
        <p:grpSpPr bwMode="auto">
          <a:xfrm>
            <a:off x="1979613" y="3573463"/>
            <a:ext cx="3960812" cy="3095625"/>
            <a:chOff x="1247" y="2251"/>
            <a:chExt cx="2495" cy="1950"/>
          </a:xfrm>
        </p:grpSpPr>
        <p:graphicFrame>
          <p:nvGraphicFramePr>
            <p:cNvPr id="8209" name="Object 28"/>
            <p:cNvGraphicFramePr>
              <a:graphicFrameLocks noChangeAspect="1"/>
            </p:cNvGraphicFramePr>
            <p:nvPr/>
          </p:nvGraphicFramePr>
          <p:xfrm>
            <a:off x="1247" y="3358"/>
            <a:ext cx="2495" cy="843"/>
          </p:xfrm>
          <a:graphic>
            <a:graphicData uri="http://schemas.openxmlformats.org/presentationml/2006/ole">
              <p:oleObj spid="_x0000_s8209" name="Visio" r:id="rId5" imgW="2588181" imgH="965835" progId="Visio.Drawing.11">
                <p:embed/>
              </p:oleObj>
            </a:graphicData>
          </a:graphic>
        </p:graphicFrame>
        <p:sp>
          <p:nvSpPr>
            <p:cNvPr id="8210" name="Line 29"/>
            <p:cNvSpPr>
              <a:spLocks noChangeShapeType="1"/>
            </p:cNvSpPr>
            <p:nvPr/>
          </p:nvSpPr>
          <p:spPr bwMode="auto">
            <a:xfrm flipV="1">
              <a:off x="1290" y="2251"/>
              <a:ext cx="1182" cy="1807"/>
            </a:xfrm>
            <a:prstGeom prst="line">
              <a:avLst/>
            </a:prstGeom>
            <a:noFill/>
            <a:ln w="28575">
              <a:solidFill>
                <a:srgbClr val="009900"/>
              </a:solidFill>
              <a:prstDash val="dash"/>
              <a:round/>
              <a:headEnd type="triangle" w="med" len="med"/>
              <a:tailEnd/>
            </a:ln>
          </p:spPr>
          <p:txBody>
            <a:bodyPr/>
            <a:lstStyle/>
            <a:p>
              <a:endParaRPr lang="ru-RU"/>
            </a:p>
          </p:txBody>
        </p:sp>
      </p:grpSp>
      <p:grpSp>
        <p:nvGrpSpPr>
          <p:cNvPr id="4" name="Group 53"/>
          <p:cNvGrpSpPr>
            <a:grpSpLocks/>
          </p:cNvGrpSpPr>
          <p:nvPr/>
        </p:nvGrpSpPr>
        <p:grpSpPr bwMode="auto">
          <a:xfrm>
            <a:off x="4211638" y="3716338"/>
            <a:ext cx="4679950" cy="1971675"/>
            <a:chOff x="2653" y="2341"/>
            <a:chExt cx="2948" cy="1242"/>
          </a:xfrm>
        </p:grpSpPr>
        <p:graphicFrame>
          <p:nvGraphicFramePr>
            <p:cNvPr id="8207" name="Object 31"/>
            <p:cNvGraphicFramePr>
              <a:graphicFrameLocks noChangeAspect="1"/>
            </p:cNvGraphicFramePr>
            <p:nvPr/>
          </p:nvGraphicFramePr>
          <p:xfrm>
            <a:off x="2653" y="2659"/>
            <a:ext cx="2948" cy="924"/>
          </p:xfrm>
          <a:graphic>
            <a:graphicData uri="http://schemas.openxmlformats.org/presentationml/2006/ole">
              <p:oleObj spid="_x0000_s8207" name="Visio" r:id="rId6" imgW="3551158" imgH="1112996" progId="Visio.Drawing.11">
                <p:embed/>
              </p:oleObj>
            </a:graphicData>
          </a:graphic>
        </p:graphicFrame>
        <p:sp>
          <p:nvSpPr>
            <p:cNvPr id="8208" name="Line 32"/>
            <p:cNvSpPr>
              <a:spLocks noChangeShapeType="1"/>
            </p:cNvSpPr>
            <p:nvPr/>
          </p:nvSpPr>
          <p:spPr bwMode="auto">
            <a:xfrm flipH="1">
              <a:off x="2699" y="2341"/>
              <a:ext cx="136" cy="908"/>
            </a:xfrm>
            <a:prstGeom prst="line">
              <a:avLst/>
            </a:prstGeom>
            <a:noFill/>
            <a:ln w="28575">
              <a:solidFill>
                <a:srgbClr val="FF3300"/>
              </a:solidFill>
              <a:prstDash val="dash"/>
              <a:round/>
              <a:headEnd/>
              <a:tailEnd type="triangle" w="med" len="med"/>
            </a:ln>
          </p:spPr>
          <p:txBody>
            <a:bodyPr/>
            <a:lstStyle/>
            <a:p>
              <a:endParaRPr lang="ru-RU"/>
            </a:p>
          </p:txBody>
        </p:sp>
      </p:grpSp>
      <p:grpSp>
        <p:nvGrpSpPr>
          <p:cNvPr id="5" name="Group 51"/>
          <p:cNvGrpSpPr>
            <a:grpSpLocks/>
          </p:cNvGrpSpPr>
          <p:nvPr/>
        </p:nvGrpSpPr>
        <p:grpSpPr bwMode="auto">
          <a:xfrm>
            <a:off x="34925" y="3357563"/>
            <a:ext cx="3600450" cy="1933575"/>
            <a:chOff x="22" y="2115"/>
            <a:chExt cx="2268" cy="1218"/>
          </a:xfrm>
        </p:grpSpPr>
        <p:graphicFrame>
          <p:nvGraphicFramePr>
            <p:cNvPr id="8205" name="Object 39"/>
            <p:cNvGraphicFramePr>
              <a:graphicFrameLocks noChangeAspect="1"/>
            </p:cNvGraphicFramePr>
            <p:nvPr/>
          </p:nvGraphicFramePr>
          <p:xfrm>
            <a:off x="22" y="2464"/>
            <a:ext cx="1928" cy="869"/>
          </p:xfrm>
          <a:graphic>
            <a:graphicData uri="http://schemas.openxmlformats.org/presentationml/2006/ole">
              <p:oleObj spid="_x0000_s8205" name="Visio" r:id="rId7" imgW="2471261" imgH="1115139" progId="Visio.Drawing.11">
                <p:embed/>
              </p:oleObj>
            </a:graphicData>
          </a:graphic>
        </p:graphicFrame>
        <p:sp>
          <p:nvSpPr>
            <p:cNvPr id="8206" name="Line 40"/>
            <p:cNvSpPr>
              <a:spLocks noChangeShapeType="1"/>
            </p:cNvSpPr>
            <p:nvPr/>
          </p:nvSpPr>
          <p:spPr bwMode="auto">
            <a:xfrm flipH="1">
              <a:off x="1927" y="2115"/>
              <a:ext cx="363" cy="589"/>
            </a:xfrm>
            <a:prstGeom prst="line">
              <a:avLst/>
            </a:prstGeom>
            <a:noFill/>
            <a:ln w="28575">
              <a:solidFill>
                <a:srgbClr val="560074"/>
              </a:solidFill>
              <a:prstDash val="dash"/>
              <a:round/>
              <a:headEnd/>
              <a:tailEnd type="triangle" w="med" len="med"/>
            </a:ln>
          </p:spPr>
          <p:txBody>
            <a:bodyPr/>
            <a:lstStyle/>
            <a:p>
              <a:endParaRPr lang="ru-RU"/>
            </a:p>
          </p:txBody>
        </p:sp>
      </p:grpSp>
      <p:grpSp>
        <p:nvGrpSpPr>
          <p:cNvPr id="6" name="Group 44"/>
          <p:cNvGrpSpPr>
            <a:grpSpLocks/>
          </p:cNvGrpSpPr>
          <p:nvPr/>
        </p:nvGrpSpPr>
        <p:grpSpPr bwMode="auto">
          <a:xfrm>
            <a:off x="0" y="125413"/>
            <a:ext cx="3887788" cy="3375025"/>
            <a:chOff x="0" y="79"/>
            <a:chExt cx="2449" cy="2126"/>
          </a:xfrm>
        </p:grpSpPr>
        <p:graphicFrame>
          <p:nvGraphicFramePr>
            <p:cNvPr id="8203" name="Object 42"/>
            <p:cNvGraphicFramePr>
              <a:graphicFrameLocks noChangeAspect="1"/>
            </p:cNvGraphicFramePr>
            <p:nvPr/>
          </p:nvGraphicFramePr>
          <p:xfrm>
            <a:off x="0" y="79"/>
            <a:ext cx="2449" cy="2126"/>
          </p:xfrm>
          <a:graphic>
            <a:graphicData uri="http://schemas.openxmlformats.org/presentationml/2006/ole">
              <p:oleObj spid="_x0000_s8203" name="Visio" r:id="rId8" imgW="3390424" imgH="2942749" progId="Visio.Drawing.11">
                <p:embed/>
              </p:oleObj>
            </a:graphicData>
          </a:graphic>
        </p:graphicFrame>
        <p:sp>
          <p:nvSpPr>
            <p:cNvPr id="8204" name="Line 43"/>
            <p:cNvSpPr>
              <a:spLocks noChangeShapeType="1"/>
            </p:cNvSpPr>
            <p:nvPr/>
          </p:nvSpPr>
          <p:spPr bwMode="auto">
            <a:xfrm flipH="1" flipV="1">
              <a:off x="2245" y="1661"/>
              <a:ext cx="91" cy="181"/>
            </a:xfrm>
            <a:prstGeom prst="line">
              <a:avLst/>
            </a:prstGeom>
            <a:noFill/>
            <a:ln w="28575">
              <a:solidFill>
                <a:srgbClr val="9E5F58"/>
              </a:solidFill>
              <a:prstDash val="dash"/>
              <a:round/>
              <a:headEnd/>
              <a:tailEnd type="triangle" w="med" len="med"/>
            </a:ln>
          </p:spPr>
          <p:txBody>
            <a:bodyPr/>
            <a:lstStyle/>
            <a:p>
              <a:endParaRPr lang="ru-RU"/>
            </a:p>
          </p:txBody>
        </p:sp>
      </p:grpSp>
      <p:grpSp>
        <p:nvGrpSpPr>
          <p:cNvPr id="7" name="Group 50"/>
          <p:cNvGrpSpPr>
            <a:grpSpLocks/>
          </p:cNvGrpSpPr>
          <p:nvPr/>
        </p:nvGrpSpPr>
        <p:grpSpPr bwMode="auto">
          <a:xfrm>
            <a:off x="3995738" y="174625"/>
            <a:ext cx="3455987" cy="2533650"/>
            <a:chOff x="2517" y="110"/>
            <a:chExt cx="2177" cy="1596"/>
          </a:xfrm>
        </p:grpSpPr>
        <p:graphicFrame>
          <p:nvGraphicFramePr>
            <p:cNvPr id="8201" name="Object 45"/>
            <p:cNvGraphicFramePr>
              <a:graphicFrameLocks noChangeAspect="1"/>
            </p:cNvGraphicFramePr>
            <p:nvPr/>
          </p:nvGraphicFramePr>
          <p:xfrm>
            <a:off x="2517" y="110"/>
            <a:ext cx="2177" cy="735"/>
          </p:xfrm>
          <a:graphic>
            <a:graphicData uri="http://schemas.openxmlformats.org/presentationml/2006/ole">
              <p:oleObj spid="_x0000_s8201" name="Visio" r:id="rId9" imgW="3119199" imgH="1052036" progId="Visio.Drawing.11">
                <p:embed/>
              </p:oleObj>
            </a:graphicData>
          </a:graphic>
        </p:graphicFrame>
        <p:sp>
          <p:nvSpPr>
            <p:cNvPr id="8202" name="Line 46"/>
            <p:cNvSpPr>
              <a:spLocks noChangeShapeType="1"/>
            </p:cNvSpPr>
            <p:nvPr/>
          </p:nvSpPr>
          <p:spPr bwMode="auto">
            <a:xfrm flipH="1" flipV="1">
              <a:off x="2562" y="845"/>
              <a:ext cx="0" cy="861"/>
            </a:xfrm>
            <a:prstGeom prst="line">
              <a:avLst/>
            </a:prstGeom>
            <a:noFill/>
            <a:ln w="28575">
              <a:solidFill>
                <a:srgbClr val="2929A3"/>
              </a:solidFill>
              <a:prstDash val="dash"/>
              <a:round/>
              <a:headEnd/>
              <a:tailEnd type="triangle" w="med" len="med"/>
            </a:ln>
          </p:spPr>
          <p:txBody>
            <a:bodyPr/>
            <a:lstStyle/>
            <a:p>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1000" fill="hold"/>
                                        <p:tgtEl>
                                          <p:spTgt spid="2052"/>
                                        </p:tgtEl>
                                        <p:attrNameLst>
                                          <p:attrName>ppt_x</p:attrName>
                                        </p:attrNameLst>
                                      </p:cBhvr>
                                      <p:tavLst>
                                        <p:tav tm="0">
                                          <p:val>
                                            <p:strVal val="#ppt_x-.2"/>
                                          </p:val>
                                        </p:tav>
                                        <p:tav tm="100000">
                                          <p:val>
                                            <p:strVal val="#ppt_x"/>
                                          </p:val>
                                        </p:tav>
                                      </p:tavLst>
                                    </p:anim>
                                    <p:anim calcmode="lin" valueType="num">
                                      <p:cBhvr>
                                        <p:cTn id="8" dur="1000" fill="hold"/>
                                        <p:tgtEl>
                                          <p:spTgt spid="205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1000" fill="hold"/>
                                        <p:tgtEl>
                                          <p:spTgt spid="7"/>
                                        </p:tgtEl>
                                        <p:attrNameLst>
                                          <p:attrName>ppt_x</p:attrName>
                                        </p:attrNameLst>
                                      </p:cBhvr>
                                      <p:tavLst>
                                        <p:tav tm="0">
                                          <p:val>
                                            <p:strVal val="#ppt_x"/>
                                          </p:val>
                                        </p:tav>
                                        <p:tav tm="100000">
                                          <p:val>
                                            <p:strVal val="#ppt_x"/>
                                          </p:val>
                                        </p:tav>
                                      </p:tavLst>
                                    </p:anim>
                                    <p:anim calcmode="lin" valueType="num">
                                      <p:cBhvr additive="base">
                                        <p:cTn id="15"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heckerboard(across)">
                                      <p:cBhvr>
                                        <p:cTn id="20" dur="10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800" decel="100000"/>
                                        <p:tgtEl>
                                          <p:spTgt spid="4"/>
                                        </p:tgtEl>
                                      </p:cBhvr>
                                    </p:animEffect>
                                    <p:anim calcmode="lin" valueType="num">
                                      <p:cBhvr>
                                        <p:cTn id="26" dur="800" decel="100000" fill="hold"/>
                                        <p:tgtEl>
                                          <p:spTgt spid="4"/>
                                        </p:tgtEl>
                                        <p:attrNameLst>
                                          <p:attrName>style.rotation</p:attrName>
                                        </p:attrNameLst>
                                      </p:cBhvr>
                                      <p:tavLst>
                                        <p:tav tm="0">
                                          <p:val>
                                            <p:fltVal val="-90"/>
                                          </p:val>
                                        </p:tav>
                                        <p:tav tm="100000">
                                          <p:val>
                                            <p:fltVal val="0"/>
                                          </p:val>
                                        </p:tav>
                                      </p:tavLst>
                                    </p:anim>
                                    <p:anim calcmode="lin" valueType="num">
                                      <p:cBhvr>
                                        <p:cTn id="27" dur="800" decel="100000" fill="hold"/>
                                        <p:tgtEl>
                                          <p:spTgt spid="4"/>
                                        </p:tgtEl>
                                        <p:attrNameLst>
                                          <p:attrName>ppt_x</p:attrName>
                                        </p:attrNameLst>
                                      </p:cBhvr>
                                      <p:tavLst>
                                        <p:tav tm="0">
                                          <p:val>
                                            <p:strVal val="#ppt_x+0.4"/>
                                          </p:val>
                                        </p:tav>
                                        <p:tav tm="100000">
                                          <p:val>
                                            <p:strVal val="#ppt_x-0.05"/>
                                          </p:val>
                                        </p:tav>
                                      </p:tavLst>
                                    </p:anim>
                                    <p:anim calcmode="lin" valueType="num">
                                      <p:cBhvr>
                                        <p:cTn id="28" dur="800" decel="100000" fill="hold"/>
                                        <p:tgtEl>
                                          <p:spTgt spid="4"/>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5"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1000" fill="hold"/>
                                        <p:tgtEl>
                                          <p:spTgt spid="3"/>
                                        </p:tgtEl>
                                        <p:attrNameLst>
                                          <p:attrName>ppt_w</p:attrName>
                                        </p:attrNameLst>
                                      </p:cBhvr>
                                      <p:tavLst>
                                        <p:tav tm="0">
                                          <p:val>
                                            <p:fltVal val="0"/>
                                          </p:val>
                                        </p:tav>
                                        <p:tav tm="100000">
                                          <p:val>
                                            <p:strVal val="#ppt_w"/>
                                          </p:val>
                                        </p:tav>
                                      </p:tavLst>
                                    </p:anim>
                                    <p:anim calcmode="lin" valueType="num">
                                      <p:cBhvr>
                                        <p:cTn id="36" dur="1000" fill="hold"/>
                                        <p:tgtEl>
                                          <p:spTgt spid="3"/>
                                        </p:tgtEl>
                                        <p:attrNameLst>
                                          <p:attrName>ppt_h</p:attrName>
                                        </p:attrNameLst>
                                      </p:cBhvr>
                                      <p:tavLst>
                                        <p:tav tm="0">
                                          <p:val>
                                            <p:fltVal val="0"/>
                                          </p:val>
                                        </p:tav>
                                        <p:tav tm="100000">
                                          <p:val>
                                            <p:strVal val="#ppt_h"/>
                                          </p:val>
                                        </p:tav>
                                      </p:tavLst>
                                    </p:anim>
                                    <p:anim calcmode="lin" valueType="num">
                                      <p:cBhvr>
                                        <p:cTn id="3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16"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diamond(in)">
                                      <p:cBhvr>
                                        <p:cTn id="43" dur="1000"/>
                                        <p:tgtEl>
                                          <p:spTgt spid="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32"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diamond(out)">
                                      <p:cBhvr>
                                        <p:cTn id="4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r>
              <a:rPr lang="ru-RU" altLang="ru-RU" sz="2800" b="1" smtClean="0">
                <a:latin typeface="Times New Roman" pitchFamily="18" charset="0"/>
                <a:cs typeface="Times New Roman" pitchFamily="18" charset="0"/>
              </a:rPr>
              <a:t>Выборочный диктант</a:t>
            </a:r>
          </a:p>
        </p:txBody>
      </p:sp>
      <p:sp>
        <p:nvSpPr>
          <p:cNvPr id="9219" name="Объект 2"/>
          <p:cNvSpPr>
            <a:spLocks noGrp="1"/>
          </p:cNvSpPr>
          <p:nvPr>
            <p:ph idx="1"/>
          </p:nvPr>
        </p:nvSpPr>
        <p:spPr>
          <a:xfrm>
            <a:off x="395288" y="1341438"/>
            <a:ext cx="8424862" cy="5256212"/>
          </a:xfrm>
        </p:spPr>
        <p:txBody>
          <a:bodyPr/>
          <a:lstStyle/>
          <a:p>
            <a:pPr marL="0" indent="0">
              <a:buFontTx/>
              <a:buNone/>
            </a:pPr>
            <a:r>
              <a:rPr lang="ru-RU" altLang="ru-RU" sz="2800" smtClean="0"/>
              <a:t>   </a:t>
            </a:r>
            <a:r>
              <a:rPr lang="ru-RU" altLang="ru-RU" sz="2800" smtClean="0">
                <a:solidFill>
                  <a:srgbClr val="FF0000"/>
                </a:solidFill>
              </a:rPr>
              <a:t>- </a:t>
            </a:r>
            <a:r>
              <a:rPr lang="ru-RU" altLang="ru-RU" sz="2400" b="1" smtClean="0">
                <a:solidFill>
                  <a:srgbClr val="FF0000"/>
                </a:solidFill>
                <a:latin typeface="Times New Roman" pitchFamily="18" charset="0"/>
                <a:cs typeface="Times New Roman" pitchFamily="18" charset="0"/>
              </a:rPr>
              <a:t>Из предложенных </a:t>
            </a:r>
            <a:r>
              <a:rPr lang="ru-RU" altLang="ru-RU" sz="2400" b="1" smtClean="0">
                <a:solidFill>
                  <a:srgbClr val="FF3300"/>
                </a:solidFill>
                <a:latin typeface="Times New Roman" pitchFamily="18" charset="0"/>
                <a:cs typeface="Times New Roman" pitchFamily="18" charset="0"/>
              </a:rPr>
              <a:t>примеров выберите и запишите в тетрадь по 5 слов, словосочетаний, предложений, выражающих уверенность и неуверенность. Постарайтесь их запомнить.</a:t>
            </a:r>
          </a:p>
          <a:p>
            <a:pPr marL="0" indent="0">
              <a:buFontTx/>
              <a:buNone/>
            </a:pPr>
            <a:r>
              <a:rPr lang="ru-RU" altLang="ru-RU" sz="2400" b="1" smtClean="0">
                <a:latin typeface="Times New Roman" pitchFamily="18" charset="0"/>
                <a:cs typeface="Times New Roman" pitchFamily="18" charset="0"/>
              </a:rPr>
              <a:t>       </a:t>
            </a:r>
            <a:r>
              <a:rPr lang="ru-RU" altLang="ru-RU" b="1" i="1" smtClean="0">
                <a:solidFill>
                  <a:srgbClr val="002060"/>
                </a:solidFill>
                <a:latin typeface="Times New Roman" pitchFamily="18" charset="0"/>
                <a:cs typeface="Times New Roman" pitchFamily="18" charset="0"/>
              </a:rPr>
              <a:t>Верно, возможно, должно быть, пожалуй, вероятно, действительно, может быть, безусловно, разумеется, наверное, мне кажется, без сомнения, я считаю, само собой разумеется</a:t>
            </a:r>
            <a:endParaRPr lang="ru-RU" altLang="ru-RU" b="1"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circle(in)">
                                      <p:cBhvr>
                                        <p:cTn id="7" dur="20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1000"/>
                                        <p:tgtEl>
                                          <p:spTgt spid="9219">
                                            <p:txEl>
                                              <p:pRg st="1" end="1"/>
                                            </p:txEl>
                                          </p:spTgt>
                                        </p:tgtEl>
                                      </p:cBhvr>
                                    </p:animEffect>
                                    <p:anim calcmode="lin" valueType="num">
                                      <p:cBhvr>
                                        <p:cTn id="13"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298450" y="620713"/>
            <a:ext cx="8410575" cy="1447800"/>
          </a:xfrm>
          <a:prstGeom prst="rect">
            <a:avLst/>
          </a:prstGeom>
          <a:noFill/>
          <a:ln w="9525">
            <a:noFill/>
            <a:miter lim="800000"/>
            <a:headEnd/>
            <a:tailEnd/>
          </a:ln>
        </p:spPr>
        <p:txBody>
          <a:bodyPr wrap="none" anchor="ctr">
            <a:spAutoFit/>
          </a:bodyPr>
          <a:lstStyle/>
          <a:p>
            <a:pPr marL="1081088" indent="-630238" algn="ctr"/>
            <a:r>
              <a:rPr lang="ru-RU" altLang="ru-RU" sz="3600" b="1">
                <a:solidFill>
                  <a:srgbClr val="00B050"/>
                </a:solidFill>
              </a:rPr>
              <a:t>   </a:t>
            </a:r>
            <a:r>
              <a:rPr lang="ru-RU" altLang="ru-RU" sz="4400" b="1">
                <a:solidFill>
                  <a:srgbClr val="C00000"/>
                </a:solidFill>
              </a:rPr>
              <a:t>Найдите лишнее значение</a:t>
            </a:r>
          </a:p>
          <a:p>
            <a:pPr marL="1081088" indent="-630238" algn="ctr"/>
            <a:r>
              <a:rPr lang="ru-RU" altLang="ru-RU" sz="4400" b="1">
                <a:solidFill>
                  <a:srgbClr val="C00000"/>
                </a:solidFill>
              </a:rPr>
              <a:t> вводных конструкций:</a:t>
            </a:r>
          </a:p>
        </p:txBody>
      </p:sp>
      <p:sp>
        <p:nvSpPr>
          <p:cNvPr id="11269" name="Rectangle 5"/>
          <p:cNvSpPr>
            <a:spLocks noChangeArrowheads="1"/>
          </p:cNvSpPr>
          <p:nvPr/>
        </p:nvSpPr>
        <p:spPr bwMode="auto">
          <a:xfrm>
            <a:off x="2051050" y="2565400"/>
            <a:ext cx="7489825" cy="641350"/>
          </a:xfrm>
          <a:prstGeom prst="rect">
            <a:avLst/>
          </a:prstGeom>
          <a:noFill/>
          <a:ln w="9525">
            <a:noFill/>
            <a:miter lim="800000"/>
            <a:headEnd/>
            <a:tailEnd/>
          </a:ln>
        </p:spPr>
        <p:txBody>
          <a:bodyPr>
            <a:spAutoFit/>
          </a:bodyPr>
          <a:lstStyle/>
          <a:p>
            <a:r>
              <a:rPr lang="ru-RU" altLang="ru-RU" sz="3600" b="1">
                <a:solidFill>
                  <a:srgbClr val="3030BE"/>
                </a:solidFill>
              </a:rPr>
              <a:t>а) различные чувства</a:t>
            </a:r>
            <a:endParaRPr lang="ru-RU" altLang="ru-RU" sz="4400" b="1">
              <a:solidFill>
                <a:srgbClr val="3030BE"/>
              </a:solidFill>
            </a:endParaRPr>
          </a:p>
        </p:txBody>
      </p:sp>
      <p:sp>
        <p:nvSpPr>
          <p:cNvPr id="11270" name="Rectangle 6"/>
          <p:cNvSpPr>
            <a:spLocks noChangeArrowheads="1"/>
          </p:cNvSpPr>
          <p:nvPr/>
        </p:nvSpPr>
        <p:spPr bwMode="auto">
          <a:xfrm>
            <a:off x="2051050" y="3213100"/>
            <a:ext cx="7489825" cy="641350"/>
          </a:xfrm>
          <a:prstGeom prst="rect">
            <a:avLst/>
          </a:prstGeom>
          <a:noFill/>
          <a:ln w="9525">
            <a:noFill/>
            <a:miter lim="800000"/>
            <a:headEnd/>
            <a:tailEnd/>
          </a:ln>
        </p:spPr>
        <p:txBody>
          <a:bodyPr>
            <a:spAutoFit/>
          </a:bodyPr>
          <a:lstStyle/>
          <a:p>
            <a:r>
              <a:rPr lang="ru-RU" altLang="ru-RU" sz="3600" b="1">
                <a:solidFill>
                  <a:srgbClr val="3030BE"/>
                </a:solidFill>
              </a:rPr>
              <a:t>б) источник сообщения</a:t>
            </a:r>
          </a:p>
        </p:txBody>
      </p:sp>
      <p:sp>
        <p:nvSpPr>
          <p:cNvPr id="11271" name="Rectangle 7"/>
          <p:cNvSpPr>
            <a:spLocks noChangeArrowheads="1"/>
          </p:cNvSpPr>
          <p:nvPr/>
        </p:nvSpPr>
        <p:spPr bwMode="auto">
          <a:xfrm>
            <a:off x="2124075" y="3860800"/>
            <a:ext cx="7489825" cy="641350"/>
          </a:xfrm>
          <a:prstGeom prst="rect">
            <a:avLst/>
          </a:prstGeom>
          <a:noFill/>
          <a:ln w="9525">
            <a:noFill/>
            <a:miter lim="800000"/>
            <a:headEnd/>
            <a:tailEnd/>
          </a:ln>
        </p:spPr>
        <p:txBody>
          <a:bodyPr>
            <a:spAutoFit/>
          </a:bodyPr>
          <a:lstStyle/>
          <a:p>
            <a:r>
              <a:rPr lang="ru-RU" altLang="ru-RU" sz="3600" b="1">
                <a:solidFill>
                  <a:srgbClr val="3030BE"/>
                </a:solidFill>
              </a:rPr>
              <a:t>в) сравнение</a:t>
            </a:r>
          </a:p>
        </p:txBody>
      </p:sp>
      <p:sp>
        <p:nvSpPr>
          <p:cNvPr id="11272" name="Rectangle 8"/>
          <p:cNvSpPr>
            <a:spLocks noChangeArrowheads="1"/>
          </p:cNvSpPr>
          <p:nvPr/>
        </p:nvSpPr>
        <p:spPr bwMode="auto">
          <a:xfrm>
            <a:off x="2124075" y="4508500"/>
            <a:ext cx="9144000" cy="1200150"/>
          </a:xfrm>
          <a:prstGeom prst="rect">
            <a:avLst/>
          </a:prstGeom>
          <a:noFill/>
          <a:ln w="9525">
            <a:noFill/>
            <a:miter lim="800000"/>
            <a:headEnd/>
            <a:tailEnd/>
          </a:ln>
        </p:spPr>
        <p:txBody>
          <a:bodyPr>
            <a:spAutoFit/>
          </a:bodyPr>
          <a:lstStyle/>
          <a:p>
            <a:r>
              <a:rPr lang="ru-RU" altLang="ru-RU" sz="3600" b="1">
                <a:solidFill>
                  <a:srgbClr val="3030BE"/>
                </a:solidFill>
              </a:rPr>
              <a:t>г) степень достоверности </a:t>
            </a:r>
          </a:p>
          <a:p>
            <a:r>
              <a:rPr lang="ru-RU" altLang="ru-RU" sz="3600" b="1">
                <a:solidFill>
                  <a:srgbClr val="3030BE"/>
                </a:solidFill>
              </a:rPr>
              <a:t>    сообщения</a:t>
            </a:r>
          </a:p>
        </p:txBody>
      </p:sp>
      <p:pic>
        <p:nvPicPr>
          <p:cNvPr id="10247" name="Picture 7" descr="C:\Users\Teacher400\Desktop\wiseowl.png"/>
          <p:cNvPicPr>
            <a:picLocks noChangeAspect="1" noChangeArrowheads="1"/>
          </p:cNvPicPr>
          <p:nvPr/>
        </p:nvPicPr>
        <p:blipFill>
          <a:blip r:embed="rId2"/>
          <a:srcRect/>
          <a:stretch>
            <a:fillRect/>
          </a:stretch>
        </p:blipFill>
        <p:spPr bwMode="auto">
          <a:xfrm>
            <a:off x="250825" y="4041775"/>
            <a:ext cx="1512888" cy="2184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strips(downLeft)">
                                      <p:cBhvr>
                                        <p:cTn id="7" dur="500"/>
                                        <p:tgtEl>
                                          <p:spTgt spid="11268">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1268">
                                            <p:txEl>
                                              <p:pRg st="1" end="1"/>
                                            </p:txEl>
                                          </p:spTgt>
                                        </p:tgtEl>
                                        <p:attrNameLst>
                                          <p:attrName>style.visibility</p:attrName>
                                        </p:attrNameLst>
                                      </p:cBhvr>
                                      <p:to>
                                        <p:strVal val="visible"/>
                                      </p:to>
                                    </p:set>
                                    <p:animEffect transition="in" filter="strips(downLeft)">
                                      <p:cBhvr>
                                        <p:cTn id="10" dur="500"/>
                                        <p:tgtEl>
                                          <p:spTgt spid="11268">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1269"/>
                                        </p:tgtEl>
                                        <p:attrNameLst>
                                          <p:attrName>style.visibility</p:attrName>
                                        </p:attrNameLst>
                                      </p:cBhvr>
                                      <p:to>
                                        <p:strVal val="visible"/>
                                      </p:to>
                                    </p:set>
                                    <p:animEffect transition="in" filter="checkerboard(across)">
                                      <p:cBhvr>
                                        <p:cTn id="15" dur="500"/>
                                        <p:tgtEl>
                                          <p:spTgt spid="11269"/>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1270"/>
                                        </p:tgtEl>
                                        <p:attrNameLst>
                                          <p:attrName>style.visibility</p:attrName>
                                        </p:attrNameLst>
                                      </p:cBhvr>
                                      <p:to>
                                        <p:strVal val="visible"/>
                                      </p:to>
                                    </p:set>
                                    <p:animEffect transition="in" filter="checkerboard(across)">
                                      <p:cBhvr>
                                        <p:cTn id="18" dur="500"/>
                                        <p:tgtEl>
                                          <p:spTgt spid="11270"/>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1271"/>
                                        </p:tgtEl>
                                        <p:attrNameLst>
                                          <p:attrName>style.visibility</p:attrName>
                                        </p:attrNameLst>
                                      </p:cBhvr>
                                      <p:to>
                                        <p:strVal val="visible"/>
                                      </p:to>
                                    </p:set>
                                    <p:animEffect transition="in" filter="checkerboard(across)">
                                      <p:cBhvr>
                                        <p:cTn id="21" dur="500"/>
                                        <p:tgtEl>
                                          <p:spTgt spid="11271"/>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1272"/>
                                        </p:tgtEl>
                                        <p:attrNameLst>
                                          <p:attrName>style.visibility</p:attrName>
                                        </p:attrNameLst>
                                      </p:cBhvr>
                                      <p:to>
                                        <p:strVal val="visible"/>
                                      </p:to>
                                    </p:set>
                                    <p:animEffect transition="in" filter="checkerboard(across)">
                                      <p:cBhvr>
                                        <p:cTn id="24" dur="500"/>
                                        <p:tgtEl>
                                          <p:spTgt spid="1127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xit" presetSubtype="16" fill="hold" grpId="1" nodeType="clickEffect">
                                  <p:stCondLst>
                                    <p:cond delay="0"/>
                                  </p:stCondLst>
                                  <p:childTnLst>
                                    <p:animEffect transition="out" filter="box(in)">
                                      <p:cBhvr>
                                        <p:cTn id="28" dur="500"/>
                                        <p:tgtEl>
                                          <p:spTgt spid="11271"/>
                                        </p:tgtEl>
                                      </p:cBhvr>
                                    </p:animEffect>
                                    <p:set>
                                      <p:cBhvr>
                                        <p:cTn id="29" dur="1" fill="hold">
                                          <p:stCondLst>
                                            <p:cond delay="499"/>
                                          </p:stCondLst>
                                        </p:cTn>
                                        <p:tgtEl>
                                          <p:spTgt spid="1127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p:bldP spid="11271" grpId="0"/>
      <p:bldP spid="11271" grpId="1"/>
      <p:bldP spid="11272" grpId="0"/>
    </p:bld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Apex</Template>
  <TotalTime>712</TotalTime>
  <Words>600</Words>
  <Application>Microsoft Office PowerPoint</Application>
  <PresentationFormat>Экран (4:3)</PresentationFormat>
  <Paragraphs>125</Paragraphs>
  <Slides>17</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23" baseType="lpstr">
      <vt:lpstr>Arial</vt:lpstr>
      <vt:lpstr>Calibri</vt:lpstr>
      <vt:lpstr>Times New Roman</vt:lpstr>
      <vt:lpstr>Georgia</vt:lpstr>
      <vt:lpstr>Оформление по умолчанию</vt:lpstr>
      <vt:lpstr>Документ Microsoft Office Visio</vt:lpstr>
      <vt:lpstr>Презентация по теме «Вводные слова, словосочетания, предложения и знаки препинания при них»</vt:lpstr>
      <vt:lpstr>Слайд 2</vt:lpstr>
      <vt:lpstr>Слайд 3</vt:lpstr>
      <vt:lpstr>Слайд 4</vt:lpstr>
      <vt:lpstr>Слайд 5</vt:lpstr>
      <vt:lpstr>Слайд 6</vt:lpstr>
      <vt:lpstr>Слайд 7</vt:lpstr>
      <vt:lpstr>Выборочный диктант</vt:lpstr>
      <vt:lpstr>Слайд 9</vt:lpstr>
      <vt:lpstr>   НЕ ЯВЛЯЮТСЯ ВВОДНЫМИ СЛОВА И СОЧЕТАНИЯ СЛОВ   </vt:lpstr>
      <vt:lpstr>Слайд 11</vt:lpstr>
      <vt:lpstr>Слайд 12</vt:lpstr>
      <vt:lpstr>Вопросы и задания  для подведения итогов урока</vt:lpstr>
      <vt:lpstr>Слайд 14</vt:lpstr>
      <vt:lpstr>РЕФЛЕКСИЯ</vt:lpstr>
      <vt:lpstr>Библиографические ссылки</vt:lpstr>
      <vt:lpstr>Слайд 17</vt:lpstr>
    </vt:vector>
  </TitlesOfParts>
  <Company>co1666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5020</dc:creator>
  <cp:lastModifiedBy>Tata</cp:lastModifiedBy>
  <cp:revision>51</cp:revision>
  <dcterms:created xsi:type="dcterms:W3CDTF">2002-01-01T04:56:56Z</dcterms:created>
  <dcterms:modified xsi:type="dcterms:W3CDTF">2014-03-07T17:09:02Z</dcterms:modified>
</cp:coreProperties>
</file>