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2" r:id="rId2"/>
    <p:sldId id="263" r:id="rId3"/>
    <p:sldId id="257" r:id="rId4"/>
    <p:sldId id="258" r:id="rId5"/>
    <p:sldId id="259" r:id="rId6"/>
    <p:sldId id="264" r:id="rId7"/>
    <p:sldId id="261" r:id="rId8"/>
    <p:sldId id="260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9188"/>
    <a:srgbClr val="DDC2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E5249-15BF-4A32-B8D0-18FE74747325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208E7-3EF0-4F35-A088-5C6A3D87AB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305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F75C772-09EF-464E-BE0C-A2AD04D2F8D1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B3A130-B858-4CB0-B969-70C58BBEC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772-09EF-464E-BE0C-A2AD04D2F8D1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3A130-B858-4CB0-B969-70C58BBEC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F75C772-09EF-464E-BE0C-A2AD04D2F8D1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FB3A130-B858-4CB0-B969-70C58BBEC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772-09EF-464E-BE0C-A2AD04D2F8D1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B3A130-B858-4CB0-B969-70C58BBECA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772-09EF-464E-BE0C-A2AD04D2F8D1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FB3A130-B858-4CB0-B969-70C58BBECA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75C772-09EF-464E-BE0C-A2AD04D2F8D1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FB3A130-B858-4CB0-B969-70C58BBECA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F75C772-09EF-464E-BE0C-A2AD04D2F8D1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FB3A130-B858-4CB0-B969-70C58BBECA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772-09EF-464E-BE0C-A2AD04D2F8D1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B3A130-B858-4CB0-B969-70C58BBEC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772-09EF-464E-BE0C-A2AD04D2F8D1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B3A130-B858-4CB0-B969-70C58BBEC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5C772-09EF-464E-BE0C-A2AD04D2F8D1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B3A130-B858-4CB0-B969-70C58BBECA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F75C772-09EF-464E-BE0C-A2AD04D2F8D1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FB3A130-B858-4CB0-B969-70C58BBECA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75C772-09EF-464E-BE0C-A2AD04D2F8D1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FB3A130-B858-4CB0-B969-70C58BBEC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486680" cy="254318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176213" indent="-176213">
              <a:buNone/>
              <a:tabLst>
                <a:tab pos="269875" algn="l"/>
              </a:tabLst>
            </a:pPr>
            <a:r>
              <a:rPr lang="ru-RU" sz="3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</a:t>
            </a:r>
            <a:r>
              <a:rPr lang="ru-RU" sz="4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Тема исследовательской работы: «Вычисление площади </a:t>
            </a:r>
            <a:r>
              <a:rPr lang="ru-RU" sz="4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подкасательного</a:t>
            </a:r>
            <a:r>
              <a:rPr lang="ru-RU" sz="4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треугольника к гиперболе </a:t>
            </a:r>
            <a:r>
              <a:rPr lang="ru-RU" sz="4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y=k</a:t>
            </a:r>
            <a:r>
              <a:rPr lang="ru-RU" sz="4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/</a:t>
            </a:r>
            <a:r>
              <a:rPr lang="ru-RU" sz="4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x</a:t>
            </a:r>
            <a:r>
              <a:rPr lang="ru-RU" sz="4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»</a:t>
            </a:r>
          </a:p>
          <a:p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7858148" cy="242886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5300" b="1" dirty="0" smtClean="0"/>
              <a:t>Здравствуйте, </a:t>
            </a:r>
            <a:r>
              <a:rPr lang="ru-RU" sz="4900" b="1" dirty="0" smtClean="0"/>
              <a:t/>
            </a:r>
            <a:br>
              <a:rPr lang="ru-RU" sz="4900" b="1" dirty="0" smtClean="0"/>
            </a:br>
            <a:r>
              <a:rPr lang="ru-RU" sz="4900" b="1" dirty="0" smtClean="0"/>
              <a:t>я Волошенко Ирина ученица 11 класса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Рисунок 52" descr="оооо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7752" y="2635218"/>
            <a:ext cx="4000496" cy="422278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Доказательство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500174"/>
            <a:ext cx="4786346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err="1" smtClean="0">
                <a:latin typeface="Cambria Math"/>
                <a:ea typeface="Cambria Math"/>
              </a:rPr>
              <a:t>y=</a:t>
            </a:r>
            <a:r>
              <a:rPr lang="en-US" sz="1800" b="1" dirty="0" smtClean="0">
                <a:latin typeface="Cambria Math"/>
                <a:ea typeface="Cambria Math"/>
              </a:rPr>
              <a:t>k/x                            y'=-k/x² </a:t>
            </a:r>
            <a:endParaRPr lang="ru-RU" sz="1800" b="1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US" sz="1800" b="1" dirty="0" smtClean="0">
                <a:latin typeface="Cambria Math"/>
                <a:ea typeface="Cambria Math"/>
              </a:rPr>
              <a:t>y'(x₀)=-k/x₀²</a:t>
            </a:r>
          </a:p>
          <a:p>
            <a:pPr>
              <a:buNone/>
            </a:pPr>
            <a:endParaRPr lang="en-US" sz="2000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en-US" sz="2000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ru-RU" sz="2000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en-US" sz="2000" dirty="0" smtClean="0">
              <a:latin typeface="Cambria Math"/>
              <a:ea typeface="Cambria Math"/>
            </a:endParaRPr>
          </a:p>
          <a:p>
            <a:pPr marL="0" indent="0">
              <a:buNone/>
            </a:pPr>
            <a:r>
              <a:rPr lang="ru-RU" sz="1800" dirty="0" smtClean="0">
                <a:latin typeface="Cambria Math"/>
                <a:ea typeface="Cambria Math"/>
              </a:rPr>
              <a:t>Найдем точки пересечения с осями </a:t>
            </a:r>
            <a:r>
              <a:rPr lang="en-US" sz="1800" dirty="0" err="1" smtClean="0">
                <a:latin typeface="Cambria Math"/>
                <a:ea typeface="Cambria Math"/>
              </a:rPr>
              <a:t>Oy</a:t>
            </a:r>
            <a:r>
              <a:rPr lang="ru-RU" sz="1800" dirty="0" smtClean="0">
                <a:latin typeface="Cambria Math"/>
                <a:ea typeface="Cambria Math"/>
              </a:rPr>
              <a:t> и </a:t>
            </a:r>
            <a:r>
              <a:rPr lang="en-US" sz="1800" dirty="0" smtClean="0">
                <a:latin typeface="Cambria Math"/>
                <a:ea typeface="Cambria Math"/>
              </a:rPr>
              <a:t>Ox </a:t>
            </a:r>
            <a:endParaRPr lang="ru-RU" sz="1800" dirty="0" smtClean="0">
              <a:latin typeface="Cambria Math"/>
              <a:ea typeface="Cambria Math"/>
            </a:endParaRPr>
          </a:p>
          <a:p>
            <a:pPr marL="0" indent="0">
              <a:buNone/>
            </a:pPr>
            <a:r>
              <a:rPr lang="ru-RU" sz="2000" dirty="0" smtClean="0">
                <a:latin typeface="Cambria Math"/>
                <a:ea typeface="Cambria Math"/>
              </a:rPr>
              <a:t>С(</a:t>
            </a:r>
            <a:r>
              <a:rPr lang="en-US" sz="2000" dirty="0" smtClean="0">
                <a:latin typeface="Cambria Math"/>
                <a:ea typeface="Cambria Math"/>
              </a:rPr>
              <a:t>x</a:t>
            </a:r>
            <a:r>
              <a:rPr lang="ru-RU" sz="2000" dirty="0" smtClean="0">
                <a:latin typeface="Cambria Math"/>
                <a:ea typeface="Cambria Math"/>
              </a:rPr>
              <a:t>;0)</a:t>
            </a:r>
          </a:p>
          <a:p>
            <a:pPr>
              <a:buNone/>
            </a:pPr>
            <a:endParaRPr lang="en-US" sz="2000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en-US" sz="2000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en-US" sz="2000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en-US" sz="2000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ru-RU" sz="2000" dirty="0" smtClean="0">
                <a:latin typeface="Cambria Math"/>
                <a:ea typeface="Cambria Math"/>
              </a:rPr>
              <a:t>В(0;</a:t>
            </a:r>
            <a:r>
              <a:rPr lang="en-US" sz="2000" dirty="0" smtClean="0">
                <a:latin typeface="Cambria Math"/>
                <a:ea typeface="Cambria Math"/>
              </a:rPr>
              <a:t>y</a:t>
            </a:r>
            <a:r>
              <a:rPr lang="ru-RU" sz="2000" dirty="0" smtClean="0">
                <a:latin typeface="Cambria Math"/>
                <a:ea typeface="Cambria Math"/>
              </a:rPr>
              <a:t>)</a:t>
            </a:r>
            <a:endParaRPr lang="en-US" sz="2000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en-US" sz="2000" dirty="0" smtClean="0">
              <a:latin typeface="Cambria Math"/>
              <a:ea typeface="Cambria Math"/>
            </a:endParaRPr>
          </a:p>
          <a:p>
            <a:pPr>
              <a:buNone/>
            </a:pPr>
            <a:endParaRPr lang="ru-RU" sz="2000" dirty="0" smtClean="0">
              <a:latin typeface="Cambria Math"/>
              <a:ea typeface="Cambria Math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20000"/>
          </a:blip>
          <a:srcRect/>
          <a:stretch>
            <a:fillRect/>
          </a:stretch>
        </p:blipFill>
        <p:spPr bwMode="auto">
          <a:xfrm>
            <a:off x="142845" y="2143116"/>
            <a:ext cx="4286772" cy="593828"/>
          </a:xfrm>
          <a:prstGeom prst="rect">
            <a:avLst/>
          </a:prstGeom>
          <a:noFill/>
        </p:spPr>
      </p:pic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20000"/>
          </a:blip>
          <a:srcRect/>
          <a:stretch>
            <a:fillRect/>
          </a:stretch>
        </p:blipFill>
        <p:spPr bwMode="auto">
          <a:xfrm>
            <a:off x="285719" y="3286126"/>
            <a:ext cx="1696653" cy="632086"/>
          </a:xfrm>
          <a:prstGeom prst="rect">
            <a:avLst/>
          </a:prstGeom>
          <a:noFill/>
        </p:spPr>
      </p:pic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20000"/>
          </a:blip>
          <a:srcRect/>
          <a:stretch>
            <a:fillRect/>
          </a:stretch>
        </p:blipFill>
        <p:spPr bwMode="auto">
          <a:xfrm>
            <a:off x="214281" y="2714621"/>
            <a:ext cx="4071967" cy="595516"/>
          </a:xfrm>
          <a:prstGeom prst="rect">
            <a:avLst/>
          </a:prstGeom>
          <a:noFill/>
        </p:spPr>
      </p:pic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20000"/>
          </a:blip>
          <a:srcRect/>
          <a:stretch>
            <a:fillRect/>
          </a:stretch>
        </p:blipFill>
        <p:spPr bwMode="auto">
          <a:xfrm>
            <a:off x="1714480" y="4071942"/>
            <a:ext cx="2007462" cy="650144"/>
          </a:xfrm>
          <a:prstGeom prst="rect">
            <a:avLst/>
          </a:prstGeom>
          <a:noFill/>
        </p:spPr>
      </p:pic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20000"/>
          </a:blip>
          <a:srcRect/>
          <a:stretch>
            <a:fillRect/>
          </a:stretch>
        </p:blipFill>
        <p:spPr bwMode="auto">
          <a:xfrm>
            <a:off x="1643042" y="4714884"/>
            <a:ext cx="1956133" cy="339331"/>
          </a:xfrm>
          <a:prstGeom prst="rect">
            <a:avLst/>
          </a:prstGeom>
          <a:noFill/>
        </p:spPr>
      </p:pic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20000"/>
          </a:blip>
          <a:srcRect/>
          <a:stretch>
            <a:fillRect/>
          </a:stretch>
        </p:blipFill>
        <p:spPr bwMode="auto">
          <a:xfrm>
            <a:off x="1714481" y="5000636"/>
            <a:ext cx="1434308" cy="339331"/>
          </a:xfrm>
          <a:prstGeom prst="rect">
            <a:avLst/>
          </a:prstGeom>
          <a:noFill/>
        </p:spPr>
      </p:pic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81" name="Picture 3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20000"/>
          </a:blip>
          <a:srcRect/>
          <a:stretch>
            <a:fillRect/>
          </a:stretch>
        </p:blipFill>
        <p:spPr bwMode="auto">
          <a:xfrm>
            <a:off x="1857356" y="5286387"/>
            <a:ext cx="1083574" cy="650145"/>
          </a:xfrm>
          <a:prstGeom prst="rect">
            <a:avLst/>
          </a:prstGeom>
          <a:noFill/>
        </p:spPr>
      </p:pic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83" name="Picture 3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20000"/>
          </a:blip>
          <a:srcRect/>
          <a:stretch>
            <a:fillRect/>
          </a:stretch>
        </p:blipFill>
        <p:spPr bwMode="auto">
          <a:xfrm>
            <a:off x="1928794" y="5857892"/>
            <a:ext cx="846898" cy="339331"/>
          </a:xfrm>
          <a:prstGeom prst="rect">
            <a:avLst/>
          </a:prstGeom>
          <a:noFill/>
        </p:spPr>
      </p:pic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85" name="Picture 3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20000"/>
          </a:blip>
          <a:srcRect/>
          <a:stretch>
            <a:fillRect/>
          </a:stretch>
        </p:blipFill>
        <p:spPr bwMode="auto">
          <a:xfrm>
            <a:off x="1857356" y="6215083"/>
            <a:ext cx="846898" cy="339331"/>
          </a:xfrm>
          <a:prstGeom prst="rect">
            <a:avLst/>
          </a:prstGeom>
          <a:noFill/>
        </p:spPr>
      </p:pic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89" name="Picture 4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20000"/>
          </a:blip>
          <a:srcRect/>
          <a:stretch>
            <a:fillRect/>
          </a:stretch>
        </p:blipFill>
        <p:spPr bwMode="auto">
          <a:xfrm>
            <a:off x="5572132" y="1500173"/>
            <a:ext cx="2357454" cy="538471"/>
          </a:xfrm>
          <a:prstGeom prst="rect">
            <a:avLst/>
          </a:prstGeom>
          <a:noFill/>
        </p:spPr>
      </p:pic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0" y="717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94" name="Picture 46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20000"/>
          </a:blip>
          <a:srcRect/>
          <a:stretch>
            <a:fillRect/>
          </a:stretch>
        </p:blipFill>
        <p:spPr bwMode="auto">
          <a:xfrm>
            <a:off x="5929322" y="2357430"/>
            <a:ext cx="857256" cy="392361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20000"/>
          </a:blip>
          <a:srcRect/>
          <a:stretch>
            <a:fillRect/>
          </a:stretch>
        </p:blipFill>
        <p:spPr bwMode="auto">
          <a:xfrm>
            <a:off x="5857884" y="2071678"/>
            <a:ext cx="1071571" cy="38759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42844" y="1643050"/>
            <a:ext cx="3286148" cy="4643470"/>
          </a:xfrm>
          <a:solidFill>
            <a:srgbClr val="DDC26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/>
              <a:t>     применив математический метод исследования получено полное подтверждение гипотез. Катеты </a:t>
            </a:r>
            <a:r>
              <a:rPr lang="ru-RU" sz="2400" dirty="0" err="1" smtClean="0"/>
              <a:t>подкасательного</a:t>
            </a:r>
            <a:r>
              <a:rPr lang="ru-RU" sz="2400" dirty="0" smtClean="0"/>
              <a:t> треугольника равны 2x₀ и 2y₀, а площадь </a:t>
            </a:r>
            <a:r>
              <a:rPr lang="ru-RU" sz="2400" dirty="0" err="1" smtClean="0"/>
              <a:t>подкасательного</a:t>
            </a:r>
            <a:r>
              <a:rPr lang="ru-RU" sz="2400" dirty="0" smtClean="0"/>
              <a:t> треугольника не зависит от выбора точки касания и равна 2k.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3643306" y="1643050"/>
            <a:ext cx="5357850" cy="4643470"/>
          </a:xfrm>
          <a:solidFill>
            <a:srgbClr val="A09188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  результаты моей работы имеют прикладной характер и могут быть использованы старшеклассниками  при подготовке к экзамену. но , на мой взгляд, главная её ценность состоит в том , что она содержит «подзадачи», развивающие научный Вкус», позволяющие сделать математическое открытие на уровне, доступном выпускнику школы и сделать пусть небольшой, но шаг в будущее.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"/>
          </p:nvPr>
        </p:nvSpPr>
        <p:spPr>
          <a:xfrm>
            <a:off x="142844" y="142852"/>
            <a:ext cx="3286148" cy="107157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Результат</a:t>
            </a:r>
            <a:endParaRPr lang="ru-RU" sz="40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3643306" y="142852"/>
            <a:ext cx="5214974" cy="107157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Вывод</a:t>
            </a:r>
            <a:endParaRPr lang="ru-RU" sz="4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271462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Благодарю за внимание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434406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5214974" cy="6429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dirty="0" smtClean="0">
                <a:solidFill>
                  <a:srgbClr val="002060"/>
                </a:solidFill>
              </a:rPr>
              <a:t>Объект исследования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0" y="1589088"/>
            <a:ext cx="4286248" cy="5054622"/>
          </a:xfrm>
        </p:spPr>
        <p:txBody>
          <a:bodyPr>
            <a:normAutofit/>
          </a:bodyPr>
          <a:lstStyle/>
          <a:p>
            <a:pPr marL="452438" indent="0">
              <a:buNone/>
              <a:tabLst>
                <a:tab pos="0" algn="l"/>
              </a:tabLst>
            </a:pPr>
            <a:r>
              <a:rPr lang="ru-RU" sz="3200" dirty="0" smtClean="0"/>
              <a:t>Результаты решения задачи из сборника задач для поступающих во </a:t>
            </a:r>
            <a:r>
              <a:rPr lang="ru-RU" sz="3200" dirty="0" err="1" smtClean="0"/>
              <a:t>ВТУЗы</a:t>
            </a:r>
            <a:r>
              <a:rPr lang="ru-RU" sz="3200" dirty="0" smtClean="0"/>
              <a:t> под редакцией </a:t>
            </a:r>
            <a:r>
              <a:rPr lang="ru-RU" sz="3200" dirty="0" err="1" smtClean="0"/>
              <a:t>Сканави</a:t>
            </a:r>
            <a:endParaRPr lang="ru-RU" sz="32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Условия задачи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-142908" y="1571612"/>
            <a:ext cx="4357718" cy="5143536"/>
          </a:xfrm>
        </p:spPr>
        <p:txBody>
          <a:bodyPr>
            <a:normAutofit fontScale="92500"/>
          </a:bodyPr>
          <a:lstStyle/>
          <a:p>
            <a:pPr marL="319088" indent="220663">
              <a:buNone/>
            </a:pPr>
            <a:r>
              <a:rPr lang="ru-RU" dirty="0" smtClean="0"/>
              <a:t>К гиперболе y=4/</a:t>
            </a:r>
            <a:r>
              <a:rPr lang="ru-RU" dirty="0" err="1" smtClean="0"/>
              <a:t>x</a:t>
            </a:r>
            <a:r>
              <a:rPr lang="ru-RU" dirty="0" smtClean="0"/>
              <a:t> проведены касательные: одна в точке (2;2), а другая параллельна прямой У = -4/</a:t>
            </a:r>
            <a:r>
              <a:rPr lang="en-US" dirty="0" smtClean="0"/>
              <a:t>x</a:t>
            </a:r>
            <a:r>
              <a:rPr lang="ru-RU" dirty="0" smtClean="0"/>
              <a:t>. Найти площади треугольников, образованных каждой из этих касательных и осями координат. Назовем такие треугольники подкасательными.</a:t>
            </a:r>
          </a:p>
          <a:p>
            <a:endParaRPr lang="ru-RU" dirty="0"/>
          </a:p>
        </p:txBody>
      </p:sp>
      <p:pic>
        <p:nvPicPr>
          <p:cNvPr id="7" name="Рисунок 6" descr="график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0563" y="1554621"/>
            <a:ext cx="4643438" cy="5303379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Цель исследования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214554"/>
            <a:ext cx="7888442" cy="32575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Целью моего исследования являлось установить степень влияния на площадь </a:t>
            </a:r>
            <a:r>
              <a:rPr lang="ru-RU" dirty="0" err="1" smtClean="0"/>
              <a:t>подкасательного</a:t>
            </a:r>
            <a:r>
              <a:rPr lang="ru-RU" dirty="0" smtClean="0"/>
              <a:t> треугольника к гиперболе </a:t>
            </a:r>
            <a:r>
              <a:rPr lang="ru-RU" dirty="0" err="1" smtClean="0"/>
              <a:t>y=k</a:t>
            </a:r>
            <a:r>
              <a:rPr lang="ru-RU" dirty="0" smtClean="0"/>
              <a:t>/</a:t>
            </a:r>
            <a:r>
              <a:rPr lang="ru-RU" dirty="0" err="1" smtClean="0"/>
              <a:t>x</a:t>
            </a:r>
            <a:r>
              <a:rPr lang="ru-RU" dirty="0" smtClean="0"/>
              <a:t> расположение точки касания (</a:t>
            </a:r>
            <a:r>
              <a:rPr lang="en-US" dirty="0" smtClean="0"/>
              <a:t>x</a:t>
            </a:r>
            <a:r>
              <a:rPr lang="ru-RU" dirty="0" smtClean="0"/>
              <a:t>₀;</a:t>
            </a:r>
            <a:r>
              <a:rPr lang="en-US" dirty="0" smtClean="0"/>
              <a:t>y</a:t>
            </a:r>
            <a:r>
              <a:rPr lang="ru-RU" dirty="0" smtClean="0"/>
              <a:t>₀) и значение </a:t>
            </a:r>
            <a:r>
              <a:rPr lang="en-US" dirty="0" smtClean="0"/>
              <a:t>k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Задачи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1.Найти площадь треугольника, образованного касательной к гиперболе y=4/</a:t>
            </a:r>
            <a:r>
              <a:rPr lang="ru-RU" dirty="0" err="1" smtClean="0"/>
              <a:t>x</a:t>
            </a:r>
            <a:r>
              <a:rPr lang="ru-RU" dirty="0" smtClean="0"/>
              <a:t>  и проходящей через точку (2;2) и осями координаты.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2.Найти площадь треугольника, образованного касательной к гиперболе y=4/</a:t>
            </a:r>
            <a:r>
              <a:rPr lang="ru-RU" dirty="0" err="1" smtClean="0"/>
              <a:t>x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проходящей параллельно прямой У = - 4х и осями координат. 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сканирование0001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00174"/>
            <a:ext cx="5120018" cy="52090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Решение первой задачи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72066" y="1285860"/>
            <a:ext cx="4071934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М(2;2)</a:t>
            </a:r>
            <a:r>
              <a:rPr lang="el-GR" sz="1800" dirty="0" smtClean="0">
                <a:latin typeface="Cambria Math"/>
                <a:ea typeface="Cambria Math"/>
              </a:rPr>
              <a:t>϶ϵ</a:t>
            </a:r>
            <a:r>
              <a:rPr lang="ru-RU" sz="1800" dirty="0" smtClean="0">
                <a:latin typeface="Cambria Math"/>
                <a:ea typeface="Cambria Math"/>
              </a:rPr>
              <a:t> </a:t>
            </a:r>
            <a:r>
              <a:rPr lang="el-GR" sz="1800" dirty="0" smtClean="0">
                <a:latin typeface="Cambria Math"/>
                <a:ea typeface="Cambria Math"/>
              </a:rPr>
              <a:t>y</a:t>
            </a:r>
            <a:r>
              <a:rPr lang="ru-RU" sz="1800" dirty="0" smtClean="0">
                <a:latin typeface="Cambria Math"/>
                <a:ea typeface="Cambria Math"/>
              </a:rPr>
              <a:t>=4/</a:t>
            </a:r>
            <a:r>
              <a:rPr lang="en-US" sz="1800" dirty="0" smtClean="0">
                <a:latin typeface="Cambria Math"/>
                <a:ea typeface="Cambria Math"/>
              </a:rPr>
              <a:t>x</a:t>
            </a:r>
            <a:endParaRPr lang="ru-RU" sz="1800" dirty="0" smtClean="0">
              <a:latin typeface="Cambria Math"/>
              <a:ea typeface="Cambria Math"/>
            </a:endParaRPr>
          </a:p>
          <a:p>
            <a:pPr marL="0" indent="84138">
              <a:buNone/>
            </a:pPr>
            <a:r>
              <a:rPr lang="ru-RU" sz="1800" dirty="0" smtClean="0">
                <a:latin typeface="Cambria Math"/>
                <a:ea typeface="Cambria Math"/>
              </a:rPr>
              <a:t>Нахожу уравнение касательной к графику функции </a:t>
            </a:r>
            <a:r>
              <a:rPr lang="el-GR" sz="1800" dirty="0" smtClean="0">
                <a:latin typeface="Cambria Math"/>
                <a:ea typeface="Cambria Math"/>
              </a:rPr>
              <a:t>y</a:t>
            </a:r>
            <a:r>
              <a:rPr lang="ru-RU" sz="1800" dirty="0" smtClean="0">
                <a:latin typeface="Cambria Math"/>
                <a:ea typeface="Cambria Math"/>
              </a:rPr>
              <a:t>=4/</a:t>
            </a:r>
            <a:r>
              <a:rPr lang="en-US" sz="1800" dirty="0" smtClean="0">
                <a:latin typeface="Cambria Math"/>
                <a:ea typeface="Cambria Math"/>
              </a:rPr>
              <a:t>x</a:t>
            </a:r>
            <a:r>
              <a:rPr lang="ru-RU" sz="1800" dirty="0" smtClean="0">
                <a:latin typeface="Cambria Math"/>
                <a:ea typeface="Cambria Math"/>
              </a:rPr>
              <a:t> в точке с абсциссой касания 2. Уравнение касательной имеет вид </a:t>
            </a:r>
          </a:p>
          <a:p>
            <a:pPr marL="0" indent="84138">
              <a:buNone/>
            </a:pPr>
            <a:r>
              <a:rPr lang="en-US" sz="1800" dirty="0" smtClean="0">
                <a:latin typeface="Cambria Math"/>
                <a:ea typeface="Cambria Math"/>
              </a:rPr>
              <a:t>y=ƒ'</a:t>
            </a:r>
            <a:r>
              <a:rPr lang="ru-RU" sz="1800" dirty="0" smtClean="0">
                <a:latin typeface="Cambria Math"/>
                <a:ea typeface="Cambria Math"/>
              </a:rPr>
              <a:t>(</a:t>
            </a:r>
            <a:r>
              <a:rPr lang="en-US" sz="1800" dirty="0" smtClean="0">
                <a:latin typeface="Cambria Math"/>
                <a:ea typeface="Cambria Math"/>
              </a:rPr>
              <a:t>x₀</a:t>
            </a:r>
            <a:r>
              <a:rPr lang="ru-RU" sz="1800" dirty="0" smtClean="0">
                <a:latin typeface="Cambria Math"/>
                <a:ea typeface="Cambria Math"/>
              </a:rPr>
              <a:t>)(</a:t>
            </a:r>
            <a:r>
              <a:rPr lang="en-US" sz="1800" dirty="0" smtClean="0">
                <a:latin typeface="Cambria Math"/>
                <a:ea typeface="Cambria Math"/>
              </a:rPr>
              <a:t>x</a:t>
            </a:r>
            <a:r>
              <a:rPr lang="ru-RU" sz="1800" dirty="0" smtClean="0">
                <a:latin typeface="Cambria Math"/>
                <a:ea typeface="Cambria Math"/>
              </a:rPr>
              <a:t>-</a:t>
            </a:r>
            <a:r>
              <a:rPr lang="en-US" sz="1800" dirty="0" smtClean="0">
                <a:latin typeface="Cambria Math"/>
                <a:ea typeface="Cambria Math"/>
              </a:rPr>
              <a:t> x₀ </a:t>
            </a:r>
            <a:r>
              <a:rPr lang="ru-RU" sz="1800" dirty="0" smtClean="0">
                <a:latin typeface="Cambria Math"/>
                <a:ea typeface="Cambria Math"/>
              </a:rPr>
              <a:t>)+</a:t>
            </a:r>
            <a:r>
              <a:rPr lang="en-US" sz="1800" dirty="0" smtClean="0">
                <a:latin typeface="Cambria Math"/>
                <a:ea typeface="Cambria Math"/>
              </a:rPr>
              <a:t>ƒ</a:t>
            </a:r>
            <a:r>
              <a:rPr lang="ru-RU" sz="1800" dirty="0" smtClean="0">
                <a:latin typeface="Cambria Math"/>
                <a:ea typeface="Cambria Math"/>
              </a:rPr>
              <a:t>(</a:t>
            </a:r>
            <a:r>
              <a:rPr lang="en-US" sz="1800" dirty="0" smtClean="0">
                <a:latin typeface="Cambria Math"/>
                <a:ea typeface="Cambria Math"/>
              </a:rPr>
              <a:t>x₀</a:t>
            </a:r>
            <a:r>
              <a:rPr lang="ru-RU" sz="1800" dirty="0" smtClean="0">
                <a:latin typeface="Cambria Math"/>
                <a:ea typeface="Cambria Math"/>
              </a:rPr>
              <a:t>)</a:t>
            </a:r>
          </a:p>
          <a:p>
            <a:pPr marL="0" indent="84138">
              <a:buNone/>
            </a:pPr>
            <a:r>
              <a:rPr lang="ru-RU" sz="1800" dirty="0" smtClean="0">
                <a:latin typeface="Cambria Math"/>
                <a:ea typeface="Cambria Math"/>
              </a:rPr>
              <a:t>x₀=2</a:t>
            </a:r>
          </a:p>
          <a:p>
            <a:pPr marL="0" indent="84138">
              <a:buNone/>
            </a:pPr>
            <a:r>
              <a:rPr lang="en-US" sz="1800" dirty="0" smtClean="0">
                <a:latin typeface="Cambria Math"/>
                <a:ea typeface="Cambria Math"/>
              </a:rPr>
              <a:t>ƒ</a:t>
            </a:r>
            <a:r>
              <a:rPr lang="ru-RU" sz="1800" dirty="0" smtClean="0">
                <a:latin typeface="Cambria Math"/>
                <a:ea typeface="Cambria Math"/>
              </a:rPr>
              <a:t>(</a:t>
            </a:r>
            <a:r>
              <a:rPr lang="en-US" sz="1800" dirty="0" smtClean="0">
                <a:latin typeface="Cambria Math"/>
                <a:ea typeface="Cambria Math"/>
              </a:rPr>
              <a:t>x₀</a:t>
            </a:r>
            <a:r>
              <a:rPr lang="ru-RU" sz="1800" dirty="0" smtClean="0">
                <a:latin typeface="Cambria Math"/>
                <a:ea typeface="Cambria Math"/>
              </a:rPr>
              <a:t>)=2</a:t>
            </a:r>
          </a:p>
          <a:p>
            <a:pPr marL="0" indent="84138">
              <a:buNone/>
            </a:pPr>
            <a:r>
              <a:rPr lang="en-US" sz="1800" dirty="0" smtClean="0">
                <a:latin typeface="Cambria Math"/>
                <a:ea typeface="Cambria Math"/>
              </a:rPr>
              <a:t>ƒ'</a:t>
            </a:r>
            <a:r>
              <a:rPr lang="ru-RU" sz="1800" dirty="0" smtClean="0">
                <a:latin typeface="Cambria Math"/>
                <a:ea typeface="Cambria Math"/>
              </a:rPr>
              <a:t>(</a:t>
            </a:r>
            <a:r>
              <a:rPr lang="en-US" sz="1800" dirty="0" smtClean="0">
                <a:latin typeface="Cambria Math"/>
                <a:ea typeface="Cambria Math"/>
              </a:rPr>
              <a:t>x</a:t>
            </a:r>
            <a:r>
              <a:rPr lang="ru-RU" sz="1800" dirty="0" smtClean="0">
                <a:latin typeface="Cambria Math"/>
                <a:ea typeface="Cambria Math"/>
              </a:rPr>
              <a:t>)=(4/</a:t>
            </a:r>
            <a:r>
              <a:rPr lang="en-US" sz="1800" dirty="0" smtClean="0">
                <a:latin typeface="Cambria Math"/>
                <a:ea typeface="Cambria Math"/>
              </a:rPr>
              <a:t>x</a:t>
            </a:r>
            <a:r>
              <a:rPr lang="ru-RU" sz="1800" dirty="0" smtClean="0">
                <a:latin typeface="Cambria Math"/>
                <a:ea typeface="Cambria Math"/>
              </a:rPr>
              <a:t>)</a:t>
            </a:r>
            <a:r>
              <a:rPr lang="en-US" sz="1800" dirty="0" smtClean="0">
                <a:latin typeface="Cambria Math"/>
                <a:ea typeface="Cambria Math"/>
              </a:rPr>
              <a:t>'</a:t>
            </a:r>
            <a:r>
              <a:rPr lang="ru-RU" sz="1800" dirty="0" smtClean="0">
                <a:latin typeface="Cambria Math"/>
                <a:ea typeface="Cambria Math"/>
              </a:rPr>
              <a:t>=(4</a:t>
            </a:r>
            <a:r>
              <a:rPr lang="en-US" sz="1800" dirty="0" smtClean="0">
                <a:latin typeface="Cambria Math"/>
                <a:ea typeface="Cambria Math"/>
              </a:rPr>
              <a:t>x¯¹</a:t>
            </a:r>
            <a:r>
              <a:rPr lang="ru-RU" sz="1800" dirty="0" smtClean="0">
                <a:latin typeface="Cambria Math"/>
                <a:ea typeface="Cambria Math"/>
              </a:rPr>
              <a:t>)</a:t>
            </a:r>
            <a:r>
              <a:rPr lang="en-US" sz="1800" dirty="0" smtClean="0">
                <a:latin typeface="Cambria Math"/>
                <a:ea typeface="Cambria Math"/>
              </a:rPr>
              <a:t>'</a:t>
            </a:r>
            <a:r>
              <a:rPr lang="ru-RU" sz="1800" dirty="0" smtClean="0">
                <a:latin typeface="Cambria Math"/>
                <a:ea typeface="Cambria Math"/>
              </a:rPr>
              <a:t>=-4</a:t>
            </a:r>
            <a:r>
              <a:rPr lang="en-US" sz="1800" dirty="0" smtClean="0">
                <a:latin typeface="Cambria Math"/>
                <a:ea typeface="Cambria Math"/>
              </a:rPr>
              <a:t>x</a:t>
            </a:r>
            <a:r>
              <a:rPr lang="ru-RU" sz="1800" dirty="0" smtClean="0">
                <a:latin typeface="Cambria Math"/>
                <a:ea typeface="Cambria Math"/>
              </a:rPr>
              <a:t>¯²=-4/</a:t>
            </a:r>
            <a:r>
              <a:rPr lang="en-US" sz="1800" dirty="0" smtClean="0">
                <a:latin typeface="Cambria Math"/>
                <a:ea typeface="Cambria Math"/>
              </a:rPr>
              <a:t>x</a:t>
            </a:r>
            <a:r>
              <a:rPr lang="ru-RU" sz="1800" dirty="0" smtClean="0">
                <a:latin typeface="Cambria Math"/>
                <a:ea typeface="Cambria Math"/>
              </a:rPr>
              <a:t>²</a:t>
            </a:r>
          </a:p>
          <a:p>
            <a:pPr marL="0" indent="84138">
              <a:buNone/>
            </a:pPr>
            <a:r>
              <a:rPr lang="en-US" sz="1800" dirty="0" smtClean="0">
                <a:latin typeface="Cambria Math"/>
                <a:ea typeface="Cambria Math"/>
              </a:rPr>
              <a:t>ƒ'</a:t>
            </a:r>
            <a:r>
              <a:rPr lang="ru-RU" sz="1800" dirty="0" smtClean="0">
                <a:latin typeface="Cambria Math"/>
                <a:ea typeface="Cambria Math"/>
              </a:rPr>
              <a:t>(</a:t>
            </a:r>
            <a:r>
              <a:rPr lang="en-US" sz="1800" dirty="0" smtClean="0">
                <a:latin typeface="Cambria Math"/>
                <a:ea typeface="Cambria Math"/>
              </a:rPr>
              <a:t>x</a:t>
            </a:r>
            <a:r>
              <a:rPr lang="ru-RU" sz="1800" dirty="0" smtClean="0">
                <a:latin typeface="Cambria Math"/>
                <a:ea typeface="Cambria Math"/>
              </a:rPr>
              <a:t>)=-1</a:t>
            </a:r>
          </a:p>
          <a:p>
            <a:pPr marL="0" indent="84138">
              <a:buNone/>
            </a:pPr>
            <a:r>
              <a:rPr lang="ru-RU" sz="1800" dirty="0" smtClean="0">
                <a:latin typeface="Cambria Math"/>
                <a:ea typeface="Cambria Math"/>
              </a:rPr>
              <a:t>Уравнение касательной</a:t>
            </a:r>
          </a:p>
          <a:p>
            <a:pPr marL="0" indent="84138">
              <a:buNone/>
            </a:pPr>
            <a:r>
              <a:rPr lang="en-US" sz="1800" dirty="0" smtClean="0">
                <a:latin typeface="Cambria Math"/>
                <a:ea typeface="Cambria Math"/>
              </a:rPr>
              <a:t>Y</a:t>
            </a:r>
            <a:r>
              <a:rPr lang="ru-RU" sz="1800" dirty="0" smtClean="0">
                <a:latin typeface="Cambria Math"/>
                <a:ea typeface="Cambria Math"/>
              </a:rPr>
              <a:t>=-(</a:t>
            </a:r>
            <a:r>
              <a:rPr lang="en-US" sz="1800" dirty="0" smtClean="0">
                <a:latin typeface="Cambria Math"/>
                <a:ea typeface="Cambria Math"/>
              </a:rPr>
              <a:t>x</a:t>
            </a:r>
            <a:r>
              <a:rPr lang="ru-RU" sz="1800" dirty="0" smtClean="0">
                <a:latin typeface="Cambria Math"/>
                <a:ea typeface="Cambria Math"/>
              </a:rPr>
              <a:t>-2)+2=-</a:t>
            </a:r>
            <a:r>
              <a:rPr lang="en-US" sz="1800" dirty="0" smtClean="0">
                <a:latin typeface="Cambria Math"/>
                <a:ea typeface="Cambria Math"/>
              </a:rPr>
              <a:t>x</a:t>
            </a:r>
            <a:r>
              <a:rPr lang="ru-RU" sz="1800" dirty="0" smtClean="0">
                <a:latin typeface="Cambria Math"/>
                <a:ea typeface="Cambria Math"/>
              </a:rPr>
              <a:t>+4</a:t>
            </a:r>
          </a:p>
          <a:p>
            <a:pPr marL="0" indent="84138">
              <a:buNone/>
            </a:pPr>
            <a:r>
              <a:rPr lang="ru-RU" sz="1800" dirty="0" smtClean="0">
                <a:latin typeface="Cambria Math"/>
                <a:ea typeface="Cambria Math"/>
              </a:rPr>
              <a:t>Координаты точек пересечения с осями координат (0;4) и (4;0)</a:t>
            </a:r>
            <a:endParaRPr lang="en-US" sz="1800" dirty="0" smtClean="0">
              <a:latin typeface="Cambria Math"/>
              <a:ea typeface="Cambria Math"/>
            </a:endParaRPr>
          </a:p>
          <a:p>
            <a:pPr marL="0" indent="84138">
              <a:buNone/>
            </a:pPr>
            <a:r>
              <a:rPr lang="ru-RU" sz="1800" dirty="0" smtClean="0">
                <a:latin typeface="Cambria Math"/>
                <a:ea typeface="Cambria Math"/>
              </a:rPr>
              <a:t>Длины катетов равны 4</a:t>
            </a:r>
          </a:p>
          <a:p>
            <a:pPr marL="0" indent="84138">
              <a:buNone/>
            </a:pPr>
            <a:r>
              <a:rPr lang="en-US" sz="1800" dirty="0" smtClean="0">
                <a:latin typeface="Cambria Math"/>
                <a:ea typeface="Cambria Math"/>
              </a:rPr>
              <a:t>S₁=</a:t>
            </a:r>
            <a:r>
              <a:rPr lang="ru-RU" sz="1800" dirty="0" smtClean="0">
                <a:latin typeface="Cambria Math"/>
                <a:ea typeface="Cambria Math"/>
              </a:rPr>
              <a:t>(4+4)/2=8</a:t>
            </a:r>
            <a:endParaRPr lang="ru-RU" sz="1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Решение второй задачи 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7" name="Содержимое 6" descr="сканирование0002пр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255473"/>
            <a:ext cx="4572000" cy="5602527"/>
          </a:xfrm>
        </p:spPr>
      </p:pic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0" y="1589566"/>
            <a:ext cx="4571999" cy="5268433"/>
          </a:xfrm>
        </p:spPr>
        <p:txBody>
          <a:bodyPr>
            <a:normAutofit fontScale="92500" lnSpcReduction="10000"/>
          </a:bodyPr>
          <a:lstStyle/>
          <a:p>
            <a:pPr marL="0" indent="36000">
              <a:buNone/>
            </a:pPr>
            <a:r>
              <a:rPr lang="ru-RU" sz="1800" dirty="0" smtClean="0"/>
              <a:t>Общий вид уравнения касательной </a:t>
            </a:r>
            <a:r>
              <a:rPr lang="en-US" sz="1800" dirty="0" smtClean="0">
                <a:ea typeface="Cambria Math"/>
              </a:rPr>
              <a:t>y=</a:t>
            </a:r>
            <a:r>
              <a:rPr lang="ru-RU" sz="1800" dirty="0" smtClean="0">
                <a:ea typeface="Cambria Math"/>
              </a:rPr>
              <a:t>-4</a:t>
            </a:r>
            <a:r>
              <a:rPr lang="en-US" sz="1800" dirty="0" smtClean="0">
                <a:ea typeface="Cambria Math"/>
              </a:rPr>
              <a:t>x</a:t>
            </a:r>
            <a:r>
              <a:rPr lang="ru-RU" sz="1800" dirty="0" smtClean="0">
                <a:ea typeface="Cambria Math"/>
              </a:rPr>
              <a:t>+</a:t>
            </a:r>
            <a:r>
              <a:rPr lang="en-US" sz="1800" dirty="0" smtClean="0">
                <a:ea typeface="Cambria Math"/>
              </a:rPr>
              <a:t>b</a:t>
            </a:r>
            <a:endParaRPr lang="ru-RU" sz="1800" dirty="0" smtClean="0">
              <a:ea typeface="Cambria Math"/>
            </a:endParaRPr>
          </a:p>
          <a:p>
            <a:pPr marL="0" indent="36000">
              <a:buNone/>
            </a:pPr>
            <a:r>
              <a:rPr lang="ru-RU" sz="1800" dirty="0" smtClean="0">
                <a:ea typeface="Cambria Math"/>
              </a:rPr>
              <a:t>Находим уравнение касательной</a:t>
            </a:r>
          </a:p>
          <a:p>
            <a:pPr marL="0" indent="36000">
              <a:spcBef>
                <a:spcPts val="0"/>
              </a:spcBef>
              <a:buNone/>
            </a:pPr>
            <a:r>
              <a:rPr lang="en-US" sz="1800" dirty="0" smtClean="0">
                <a:ea typeface="Cambria Math"/>
              </a:rPr>
              <a:t>y=</a:t>
            </a:r>
            <a:r>
              <a:rPr lang="ru-RU" sz="1800" dirty="0" smtClean="0">
                <a:ea typeface="Cambria Math"/>
              </a:rPr>
              <a:t>-4</a:t>
            </a:r>
            <a:r>
              <a:rPr lang="en-US" sz="1800" dirty="0" smtClean="0">
                <a:ea typeface="Cambria Math"/>
              </a:rPr>
              <a:t>x</a:t>
            </a:r>
            <a:r>
              <a:rPr lang="ru-RU" sz="1800" dirty="0" smtClean="0">
                <a:ea typeface="Cambria Math"/>
              </a:rPr>
              <a:t>+</a:t>
            </a:r>
            <a:r>
              <a:rPr lang="en-US" sz="1800" dirty="0" smtClean="0">
                <a:ea typeface="Cambria Math"/>
              </a:rPr>
              <a:t>b</a:t>
            </a:r>
            <a:endParaRPr lang="ru-RU" sz="1800" dirty="0" smtClean="0">
              <a:ea typeface="Cambria Math"/>
            </a:endParaRPr>
          </a:p>
          <a:p>
            <a:pPr marL="0" indent="36000">
              <a:spcBef>
                <a:spcPts val="0"/>
              </a:spcBef>
              <a:buNone/>
            </a:pPr>
            <a:r>
              <a:rPr lang="ru-RU" sz="1800" dirty="0" smtClean="0"/>
              <a:t>y=-4/</a:t>
            </a:r>
            <a:r>
              <a:rPr lang="ru-RU" sz="1800" dirty="0" err="1" smtClean="0"/>
              <a:t>x</a:t>
            </a:r>
            <a:endParaRPr lang="ru-RU" sz="1800" dirty="0" smtClean="0"/>
          </a:p>
          <a:p>
            <a:pPr marL="0" indent="36000">
              <a:spcBef>
                <a:spcPts val="0"/>
              </a:spcBef>
              <a:buNone/>
            </a:pPr>
            <a:r>
              <a:rPr lang="ru-RU" sz="1800" dirty="0" smtClean="0">
                <a:ea typeface="Cambria Math"/>
              </a:rPr>
              <a:t>4</a:t>
            </a:r>
            <a:r>
              <a:rPr lang="en-US" sz="1800" dirty="0" smtClean="0">
                <a:latin typeface="Cambria Math"/>
                <a:ea typeface="Cambria Math"/>
              </a:rPr>
              <a:t>x²-bx+4=0</a:t>
            </a:r>
            <a:endParaRPr lang="ru-RU" sz="1800" dirty="0" smtClean="0">
              <a:latin typeface="Cambria Math"/>
              <a:ea typeface="Cambria Math"/>
            </a:endParaRPr>
          </a:p>
          <a:p>
            <a:pPr marL="0" indent="36000">
              <a:spcBef>
                <a:spcPts val="0"/>
              </a:spcBef>
              <a:buNone/>
            </a:pPr>
            <a:r>
              <a:rPr lang="en-US" sz="1800" dirty="0" smtClean="0">
                <a:latin typeface="Cambria Math"/>
                <a:ea typeface="Cambria Math"/>
              </a:rPr>
              <a:t>b=±8</a:t>
            </a:r>
            <a:endParaRPr lang="ru-RU" sz="1800" dirty="0" smtClean="0">
              <a:latin typeface="Cambria Math"/>
              <a:ea typeface="Cambria Math"/>
            </a:endParaRPr>
          </a:p>
          <a:p>
            <a:pPr marL="0" indent="36000">
              <a:spcBef>
                <a:spcPts val="0"/>
              </a:spcBef>
              <a:buNone/>
            </a:pPr>
            <a:r>
              <a:rPr lang="en-US" sz="1800" dirty="0" smtClean="0">
                <a:latin typeface="Cambria Math"/>
                <a:ea typeface="Cambria Math"/>
              </a:rPr>
              <a:t>y=-4x+8</a:t>
            </a:r>
            <a:endParaRPr lang="ru-RU" sz="1800" dirty="0" smtClean="0">
              <a:latin typeface="Cambria Math"/>
              <a:ea typeface="Cambria Math"/>
            </a:endParaRPr>
          </a:p>
          <a:p>
            <a:pPr marL="0" indent="36000">
              <a:spcBef>
                <a:spcPts val="0"/>
              </a:spcBef>
              <a:buNone/>
            </a:pPr>
            <a:r>
              <a:rPr lang="en-US" sz="1800" dirty="0" smtClean="0">
                <a:latin typeface="Cambria Math"/>
                <a:ea typeface="Cambria Math"/>
              </a:rPr>
              <a:t>y=-4x-8</a:t>
            </a:r>
            <a:endParaRPr lang="ru-RU" sz="1800" dirty="0" smtClean="0">
              <a:latin typeface="Cambria Math"/>
              <a:ea typeface="Cambria Math"/>
            </a:endParaRPr>
          </a:p>
          <a:p>
            <a:pPr marL="0" indent="36000">
              <a:spcBef>
                <a:spcPts val="0"/>
              </a:spcBef>
              <a:buNone/>
            </a:pPr>
            <a:r>
              <a:rPr lang="ru-RU" sz="1800" dirty="0" smtClean="0">
                <a:latin typeface="Cambria Math"/>
                <a:ea typeface="Cambria Math"/>
              </a:rPr>
              <a:t>Координаты точек пересечения  с осями </a:t>
            </a:r>
            <a:r>
              <a:rPr lang="en-US" sz="1800" dirty="0" smtClean="0">
                <a:latin typeface="Cambria Math"/>
                <a:ea typeface="Cambria Math"/>
              </a:rPr>
              <a:t>Ox </a:t>
            </a:r>
            <a:r>
              <a:rPr lang="ru-RU" sz="1800" dirty="0" smtClean="0">
                <a:latin typeface="Cambria Math"/>
                <a:ea typeface="Cambria Math"/>
              </a:rPr>
              <a:t>и</a:t>
            </a:r>
            <a:r>
              <a:rPr lang="en-US" sz="1800" dirty="0" smtClean="0">
                <a:latin typeface="Cambria Math"/>
                <a:ea typeface="Cambria Math"/>
              </a:rPr>
              <a:t> </a:t>
            </a:r>
            <a:r>
              <a:rPr lang="en-US" sz="1800" dirty="0" err="1" smtClean="0">
                <a:latin typeface="Cambria Math"/>
                <a:ea typeface="Cambria Math"/>
              </a:rPr>
              <a:t>Oy</a:t>
            </a:r>
            <a:endParaRPr lang="ru-RU" sz="1800" dirty="0" smtClean="0">
              <a:latin typeface="Cambria Math"/>
              <a:ea typeface="Cambria Math"/>
            </a:endParaRPr>
          </a:p>
          <a:p>
            <a:pPr marL="0" indent="36000">
              <a:spcBef>
                <a:spcPts val="0"/>
              </a:spcBef>
              <a:buNone/>
            </a:pPr>
            <a:r>
              <a:rPr lang="en-US" sz="1800" dirty="0" smtClean="0">
                <a:latin typeface="Cambria Math"/>
                <a:ea typeface="Cambria Math"/>
              </a:rPr>
              <a:t>y=-4x+8</a:t>
            </a:r>
            <a:r>
              <a:rPr lang="ru-RU" sz="1800" dirty="0" smtClean="0">
                <a:latin typeface="Cambria Math"/>
                <a:ea typeface="Cambria Math"/>
              </a:rPr>
              <a:t>   (0;8)(2;0)</a:t>
            </a:r>
          </a:p>
          <a:p>
            <a:pPr marL="0" indent="36000">
              <a:spcBef>
                <a:spcPts val="0"/>
              </a:spcBef>
              <a:buNone/>
            </a:pPr>
            <a:r>
              <a:rPr lang="en-US" sz="1800" dirty="0" smtClean="0">
                <a:latin typeface="Cambria Math"/>
                <a:ea typeface="Cambria Math"/>
              </a:rPr>
              <a:t>y=-4x-8</a:t>
            </a:r>
            <a:r>
              <a:rPr lang="ru-RU" sz="1800" dirty="0" smtClean="0">
                <a:latin typeface="Cambria Math"/>
                <a:ea typeface="Cambria Math"/>
              </a:rPr>
              <a:t>      (0;-8) и(-2;0)</a:t>
            </a:r>
          </a:p>
          <a:p>
            <a:pPr marL="0" indent="36000">
              <a:spcBef>
                <a:spcPts val="0"/>
              </a:spcBef>
              <a:buNone/>
            </a:pPr>
            <a:r>
              <a:rPr lang="ru-RU" sz="1800" dirty="0" smtClean="0">
                <a:latin typeface="Cambria Math"/>
                <a:ea typeface="Cambria Math"/>
              </a:rPr>
              <a:t>Координаты точек касания</a:t>
            </a:r>
          </a:p>
          <a:p>
            <a:pPr marL="0" indent="36000">
              <a:spcBef>
                <a:spcPts val="0"/>
              </a:spcBef>
              <a:buNone/>
            </a:pPr>
            <a:r>
              <a:rPr lang="ru-RU" sz="1800" dirty="0" smtClean="0">
                <a:latin typeface="Cambria Math"/>
                <a:ea typeface="Cambria Math"/>
              </a:rPr>
              <a:t>-4</a:t>
            </a:r>
            <a:r>
              <a:rPr lang="en-US" sz="1800" dirty="0" smtClean="0">
                <a:latin typeface="Cambria Math"/>
                <a:ea typeface="Cambria Math"/>
              </a:rPr>
              <a:t>x+8=4/x,</a:t>
            </a:r>
            <a:r>
              <a:rPr lang="ru-RU" sz="1800" dirty="0" smtClean="0">
                <a:latin typeface="Cambria Math"/>
                <a:ea typeface="Cambria Math"/>
              </a:rPr>
              <a:t>  </a:t>
            </a:r>
            <a:r>
              <a:rPr lang="en-US" sz="1800" dirty="0" smtClean="0">
                <a:latin typeface="Cambria Math"/>
                <a:ea typeface="Cambria Math"/>
              </a:rPr>
              <a:t>x≠0</a:t>
            </a:r>
            <a:r>
              <a:rPr lang="ru-RU" sz="1800" dirty="0" smtClean="0">
                <a:latin typeface="Cambria Math"/>
                <a:ea typeface="Cambria Math"/>
              </a:rPr>
              <a:t>       -4</a:t>
            </a:r>
            <a:r>
              <a:rPr lang="en-US" sz="1800" dirty="0" smtClean="0">
                <a:latin typeface="Cambria Math"/>
                <a:ea typeface="Cambria Math"/>
              </a:rPr>
              <a:t>x</a:t>
            </a:r>
            <a:r>
              <a:rPr lang="ru-RU" sz="1800" dirty="0" smtClean="0">
                <a:latin typeface="Cambria Math"/>
                <a:ea typeface="Cambria Math"/>
              </a:rPr>
              <a:t>-</a:t>
            </a:r>
            <a:r>
              <a:rPr lang="en-US" sz="1800" dirty="0" smtClean="0">
                <a:latin typeface="Cambria Math"/>
                <a:ea typeface="Cambria Math"/>
              </a:rPr>
              <a:t>8=4/x,</a:t>
            </a:r>
            <a:r>
              <a:rPr lang="ru-RU" sz="1800" dirty="0" smtClean="0">
                <a:latin typeface="Cambria Math"/>
                <a:ea typeface="Cambria Math"/>
              </a:rPr>
              <a:t>  </a:t>
            </a:r>
            <a:r>
              <a:rPr lang="en-US" sz="1800" dirty="0" smtClean="0">
                <a:latin typeface="Cambria Math"/>
                <a:ea typeface="Cambria Math"/>
              </a:rPr>
              <a:t>x≠0</a:t>
            </a:r>
            <a:r>
              <a:rPr lang="ru-RU" sz="1800" dirty="0" smtClean="0">
                <a:latin typeface="Cambria Math"/>
                <a:ea typeface="Cambria Math"/>
              </a:rPr>
              <a:t> </a:t>
            </a:r>
          </a:p>
          <a:p>
            <a:pPr marL="0" indent="36000">
              <a:spcBef>
                <a:spcPts val="0"/>
              </a:spcBef>
              <a:buNone/>
            </a:pPr>
            <a:r>
              <a:rPr lang="ru-RU" sz="1800" dirty="0" smtClean="0">
                <a:latin typeface="Cambria Math"/>
                <a:ea typeface="Cambria Math"/>
              </a:rPr>
              <a:t>x²-2</a:t>
            </a:r>
            <a:r>
              <a:rPr lang="en-US" sz="1800" dirty="0" smtClean="0">
                <a:latin typeface="Cambria Math"/>
                <a:ea typeface="Cambria Math"/>
              </a:rPr>
              <a:t>x+1=0 </a:t>
            </a:r>
            <a:r>
              <a:rPr lang="ru-RU" sz="1800" dirty="0" smtClean="0">
                <a:latin typeface="Cambria Math"/>
                <a:ea typeface="Cambria Math"/>
              </a:rPr>
              <a:t>                  x²+2</a:t>
            </a:r>
            <a:r>
              <a:rPr lang="en-US" sz="1800" dirty="0" smtClean="0">
                <a:latin typeface="Cambria Math"/>
                <a:ea typeface="Cambria Math"/>
              </a:rPr>
              <a:t>x+1=0 </a:t>
            </a:r>
            <a:endParaRPr lang="ru-RU" sz="1800" dirty="0" smtClean="0">
              <a:latin typeface="Cambria Math"/>
              <a:ea typeface="Cambria Math"/>
            </a:endParaRPr>
          </a:p>
          <a:p>
            <a:pPr marL="0" indent="36000">
              <a:spcBef>
                <a:spcPts val="0"/>
              </a:spcBef>
              <a:buNone/>
            </a:pPr>
            <a:r>
              <a:rPr lang="en-US" sz="1800" dirty="0" smtClean="0">
                <a:latin typeface="Cambria Math"/>
                <a:ea typeface="Cambria Math"/>
              </a:rPr>
              <a:t>(x-1)²=0</a:t>
            </a:r>
            <a:r>
              <a:rPr lang="ru-RU" sz="1800" dirty="0" smtClean="0">
                <a:latin typeface="Cambria Math"/>
                <a:ea typeface="Cambria Math"/>
              </a:rPr>
              <a:t>                       </a:t>
            </a:r>
            <a:r>
              <a:rPr lang="en-US" sz="1800" dirty="0" smtClean="0">
                <a:latin typeface="Cambria Math"/>
                <a:ea typeface="Cambria Math"/>
              </a:rPr>
              <a:t>(x</a:t>
            </a:r>
            <a:r>
              <a:rPr lang="ru-RU" sz="1800" dirty="0" smtClean="0">
                <a:latin typeface="Cambria Math"/>
                <a:ea typeface="Cambria Math"/>
              </a:rPr>
              <a:t>+</a:t>
            </a:r>
            <a:r>
              <a:rPr lang="en-US" sz="1800" dirty="0" smtClean="0">
                <a:latin typeface="Cambria Math"/>
                <a:ea typeface="Cambria Math"/>
              </a:rPr>
              <a:t>1)²=0</a:t>
            </a:r>
            <a:endParaRPr lang="ru-RU" sz="1800" dirty="0" smtClean="0">
              <a:latin typeface="Cambria Math"/>
              <a:ea typeface="Cambria Math"/>
            </a:endParaRPr>
          </a:p>
          <a:p>
            <a:pPr marL="0" indent="36000">
              <a:spcBef>
                <a:spcPts val="0"/>
              </a:spcBef>
              <a:buNone/>
            </a:pPr>
            <a:r>
              <a:rPr lang="en-US" sz="1800" dirty="0" smtClean="0">
                <a:latin typeface="Cambria Math"/>
                <a:ea typeface="Cambria Math"/>
              </a:rPr>
              <a:t>x=1 </a:t>
            </a:r>
            <a:r>
              <a:rPr lang="ru-RU" sz="1800" dirty="0" smtClean="0">
                <a:latin typeface="Cambria Math"/>
                <a:ea typeface="Cambria Math"/>
              </a:rPr>
              <a:t>                                 </a:t>
            </a:r>
            <a:r>
              <a:rPr lang="en-US" sz="1800" dirty="0" smtClean="0">
                <a:latin typeface="Cambria Math"/>
                <a:ea typeface="Cambria Math"/>
              </a:rPr>
              <a:t>x=</a:t>
            </a:r>
            <a:r>
              <a:rPr lang="ru-RU" sz="1800" dirty="0" smtClean="0">
                <a:latin typeface="Cambria Math"/>
                <a:ea typeface="Cambria Math"/>
              </a:rPr>
              <a:t>-</a:t>
            </a:r>
            <a:r>
              <a:rPr lang="en-US" sz="1800" dirty="0" smtClean="0">
                <a:latin typeface="Cambria Math"/>
                <a:ea typeface="Cambria Math"/>
              </a:rPr>
              <a:t>1 </a:t>
            </a:r>
            <a:endParaRPr lang="ru-RU" sz="1800" dirty="0" smtClean="0">
              <a:latin typeface="Cambria Math"/>
              <a:ea typeface="Cambria Math"/>
            </a:endParaRPr>
          </a:p>
          <a:p>
            <a:pPr marL="0" indent="36000">
              <a:spcBef>
                <a:spcPts val="0"/>
              </a:spcBef>
              <a:buNone/>
            </a:pPr>
            <a:r>
              <a:rPr lang="en-US" sz="1800" dirty="0" smtClean="0">
                <a:latin typeface="Cambria Math"/>
                <a:ea typeface="Cambria Math"/>
              </a:rPr>
              <a:t>y=4/x=4</a:t>
            </a:r>
            <a:r>
              <a:rPr lang="ru-RU" sz="1800" dirty="0" smtClean="0">
                <a:latin typeface="Cambria Math"/>
                <a:ea typeface="Cambria Math"/>
              </a:rPr>
              <a:t>                       </a:t>
            </a:r>
            <a:r>
              <a:rPr lang="en-US" sz="1800" dirty="0" smtClean="0">
                <a:latin typeface="Cambria Math"/>
                <a:ea typeface="Cambria Math"/>
              </a:rPr>
              <a:t>y=4/x=</a:t>
            </a:r>
            <a:r>
              <a:rPr lang="ru-RU" sz="1800" dirty="0" smtClean="0">
                <a:latin typeface="Cambria Math"/>
                <a:ea typeface="Cambria Math"/>
              </a:rPr>
              <a:t>-</a:t>
            </a:r>
            <a:r>
              <a:rPr lang="en-US" sz="1800" dirty="0" smtClean="0">
                <a:latin typeface="Cambria Math"/>
                <a:ea typeface="Cambria Math"/>
              </a:rPr>
              <a:t>4</a:t>
            </a:r>
            <a:endParaRPr lang="ru-RU" sz="1800" dirty="0" smtClean="0">
              <a:latin typeface="Cambria Math"/>
              <a:ea typeface="Cambria Math"/>
            </a:endParaRPr>
          </a:p>
          <a:p>
            <a:pPr marL="0" indent="36000">
              <a:spcBef>
                <a:spcPts val="0"/>
              </a:spcBef>
              <a:buNone/>
            </a:pPr>
            <a:r>
              <a:rPr lang="ru-RU" sz="1800" dirty="0" smtClean="0">
                <a:latin typeface="Cambria Math"/>
                <a:ea typeface="Cambria Math"/>
              </a:rPr>
              <a:t>(1;4)                                    (-1;-4)</a:t>
            </a:r>
          </a:p>
          <a:p>
            <a:pPr marL="0" indent="36000">
              <a:spcBef>
                <a:spcPts val="0"/>
              </a:spcBef>
              <a:buNone/>
            </a:pPr>
            <a:r>
              <a:rPr lang="ru-RU" sz="1800" dirty="0" smtClean="0">
                <a:latin typeface="Cambria Math"/>
                <a:ea typeface="Cambria Math"/>
              </a:rPr>
              <a:t>S₂=</a:t>
            </a:r>
            <a:r>
              <a:rPr lang="en-US" sz="1800" dirty="0" smtClean="0">
                <a:latin typeface="Cambria Math"/>
                <a:ea typeface="Cambria Math"/>
              </a:rPr>
              <a:t>S₃=8</a:t>
            </a:r>
            <a:endParaRPr lang="ru-RU" sz="1800" dirty="0" smtClean="0">
              <a:ea typeface="Cambria Math"/>
            </a:endParaRPr>
          </a:p>
          <a:p>
            <a:pPr marL="0" indent="36000">
              <a:spcBef>
                <a:spcPts val="0"/>
              </a:spcBef>
              <a:buNone/>
            </a:pPr>
            <a:endParaRPr lang="ru-RU" sz="1800" dirty="0" smtClean="0">
              <a:ea typeface="Cambria Math"/>
            </a:endParaRPr>
          </a:p>
          <a:p>
            <a:pPr marL="0" indent="84138">
              <a:buNone/>
            </a:pPr>
            <a:endParaRPr lang="ru-RU" sz="1800" dirty="0" smtClean="0">
              <a:ea typeface="Cambria Math"/>
            </a:endParaRPr>
          </a:p>
          <a:p>
            <a:pPr marL="0" indent="84138">
              <a:buNone/>
            </a:pPr>
            <a:endParaRPr lang="ru-RU" sz="1800" dirty="0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4572000" y="2428868"/>
            <a:ext cx="142876" cy="500066"/>
          </a:xfrm>
          <a:prstGeom prst="leftBrac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Таблица результатов</a:t>
            </a:r>
            <a:endParaRPr lang="ru-RU" sz="4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0" y="1928802"/>
          <a:ext cx="9144000" cy="3500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066"/>
                <a:gridCol w="1659499"/>
                <a:gridCol w="1140505"/>
                <a:gridCol w="2035820"/>
                <a:gridCol w="1699314"/>
                <a:gridCol w="1824796"/>
              </a:tblGrid>
              <a:tr h="1454303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</a:t>
                      </a:r>
                      <a:b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опыта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Уравнение </a:t>
                      </a:r>
                      <a:b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касательной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Точка </a:t>
                      </a:r>
                      <a:b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касания </a:t>
                      </a:r>
                      <a:b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( Х</a:t>
                      </a:r>
                      <a:r>
                        <a:rPr lang="ru-RU" sz="1800" dirty="0">
                          <a:latin typeface="Cambria Math"/>
                          <a:ea typeface="Times New Roman"/>
                          <a:cs typeface="Times New Roman"/>
                        </a:rPr>
                        <a:t>₀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;У</a:t>
                      </a:r>
                      <a:r>
                        <a:rPr lang="ru-RU" sz="1800" dirty="0">
                          <a:latin typeface="Cambria Math"/>
                          <a:ea typeface="Times New Roman"/>
                          <a:cs typeface="Times New Roman"/>
                        </a:rPr>
                        <a:t>₀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Выражение координат точек </a:t>
                      </a:r>
                      <a:b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пересечения касательных через</a:t>
                      </a:r>
                    </a:p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800" dirty="0" smtClean="0">
                          <a:latin typeface="Cambria Math"/>
                          <a:ea typeface="Times New Roman"/>
                          <a:cs typeface="Times New Roman"/>
                        </a:rPr>
                        <a:t>₀</a:t>
                      </a: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                             У</a:t>
                      </a:r>
                      <a:r>
                        <a:rPr lang="ru-RU" sz="1800" dirty="0" smtClean="0">
                          <a:latin typeface="Cambria Math"/>
                          <a:ea typeface="Times New Roman"/>
                          <a:cs typeface="Times New Roman"/>
                        </a:rPr>
                        <a:t>₀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Площадь </a:t>
                      </a:r>
                      <a:b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треугольника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  <a:tr h="729798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18034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У=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Arial"/>
                        </a:rPr>
                        <a:t> -Х+4</a:t>
                      </a:r>
                      <a:endParaRPr lang="ru-RU" sz="18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9850" marR="0" indent="18034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(2;2)</a:t>
                      </a:r>
                    </a:p>
                    <a:p>
                      <a:pPr marL="69850"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6675"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Х= 2Х</a:t>
                      </a:r>
                      <a:r>
                        <a:rPr lang="ru-RU" sz="1800" dirty="0" smtClean="0">
                          <a:latin typeface="Cambria Math"/>
                          <a:ea typeface="Times New Roman"/>
                          <a:cs typeface="Times New Roman"/>
                        </a:rPr>
                        <a:t>₀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 =4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66675" marR="0" indent="18034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У=2У</a:t>
                      </a:r>
                      <a:r>
                        <a:rPr lang="ru-RU" sz="1800" dirty="0" smtClean="0">
                          <a:latin typeface="Cambria Math"/>
                          <a:ea typeface="Times New Roman"/>
                          <a:cs typeface="Times New Roman"/>
                        </a:rPr>
                        <a:t>₀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= 4</a:t>
                      </a:r>
                    </a:p>
                    <a:p>
                      <a:pPr marL="66675"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8180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0960"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У=-4х- 8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(-1;- 4)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4135"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Х = 2 Х</a:t>
                      </a:r>
                      <a:r>
                        <a:rPr lang="ru-RU" sz="1800">
                          <a:latin typeface="Cambria Math"/>
                          <a:ea typeface="Times New Roman"/>
                          <a:cs typeface="Times New Roman"/>
                        </a:rPr>
                        <a:t>₀</a:t>
                      </a: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 = -2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64135"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У =-2 У</a:t>
                      </a:r>
                      <a:r>
                        <a:rPr lang="ru-RU" sz="1800" dirty="0" smtClean="0">
                          <a:latin typeface="Cambria Math"/>
                          <a:ea typeface="Times New Roman"/>
                          <a:cs typeface="Times New Roman"/>
                        </a:rPr>
                        <a:t>₀</a:t>
                      </a:r>
                      <a:r>
                        <a:rPr lang="ru-RU" sz="1800" dirty="0" smtClean="0">
                          <a:latin typeface="Calibri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-8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8180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3025"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У=-4х+ 8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(1; 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9850"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Times New Roman"/>
                          <a:cs typeface="Times New Roman"/>
                        </a:rPr>
                        <a:t>Х=2Х,=2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66675"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У=2У</a:t>
                      </a:r>
                      <a:r>
                        <a:rPr lang="ru-RU" sz="1800">
                          <a:latin typeface="Cambria Math"/>
                          <a:ea typeface="Times New Roman"/>
                          <a:cs typeface="Times New Roman"/>
                        </a:rPr>
                        <a:t>₀</a:t>
                      </a:r>
                      <a:r>
                        <a:rPr lang="ru-RU" sz="1800">
                          <a:latin typeface="Calibri"/>
                          <a:ea typeface="Times New Roman"/>
                          <a:cs typeface="Times New Roman"/>
                        </a:rPr>
                        <a:t>= 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</a:rPr>
              <a:t>Гипотезы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b="1" dirty="0" smtClean="0"/>
              <a:t>Гипотеза1.</a:t>
            </a:r>
            <a:r>
              <a:rPr lang="ru-RU" sz="3000" dirty="0" smtClean="0"/>
              <a:t>Площадь </a:t>
            </a:r>
            <a:r>
              <a:rPr lang="ru-RU" sz="3000" dirty="0" err="1" smtClean="0"/>
              <a:t>подкасательного</a:t>
            </a:r>
            <a:r>
              <a:rPr lang="ru-RU" sz="3000" dirty="0" smtClean="0"/>
              <a:t> треугольника графика функции </a:t>
            </a:r>
            <a:r>
              <a:rPr lang="ru-RU" sz="3000" dirty="0" err="1" smtClean="0"/>
              <a:t>y=k</a:t>
            </a:r>
            <a:r>
              <a:rPr lang="ru-RU" sz="3000" dirty="0" smtClean="0"/>
              <a:t>/</a:t>
            </a:r>
            <a:r>
              <a:rPr lang="ru-RU" sz="3000" dirty="0" err="1" smtClean="0"/>
              <a:t>x</a:t>
            </a:r>
            <a:r>
              <a:rPr lang="ru-RU" sz="3000" dirty="0" smtClean="0"/>
              <a:t> не зависит от точки касания ( Х₀;У₀) </a:t>
            </a:r>
          </a:p>
          <a:p>
            <a:r>
              <a:rPr lang="ru-RU" sz="3000" b="1" dirty="0" smtClean="0"/>
              <a:t>Гипотеза2. </a:t>
            </a:r>
            <a:r>
              <a:rPr lang="ru-RU" sz="3000" dirty="0" smtClean="0"/>
              <a:t>Касательная проведенная к гиперболе </a:t>
            </a:r>
            <a:r>
              <a:rPr lang="ru-RU" sz="3000" dirty="0" err="1" smtClean="0"/>
              <a:t>y=k</a:t>
            </a:r>
            <a:r>
              <a:rPr lang="ru-RU" sz="3000" dirty="0" smtClean="0"/>
              <a:t>/</a:t>
            </a:r>
            <a:r>
              <a:rPr lang="ru-RU" sz="3000" dirty="0" err="1" smtClean="0"/>
              <a:t>x</a:t>
            </a:r>
            <a:r>
              <a:rPr lang="ru-RU" sz="3000" dirty="0" smtClean="0"/>
              <a:t> в точке с абсциссой Х₀ пересекает ось абсцисс в точке (2Х₀;0) и (0; 2У₀),т.е отсекает от осей прямоугольный треугольник с катетами 2Х₀ и 2У₀</a:t>
            </a:r>
          </a:p>
          <a:p>
            <a:r>
              <a:rPr lang="ru-RU" sz="3000" b="1" dirty="0" smtClean="0"/>
              <a:t>Гипотеза3.</a:t>
            </a:r>
            <a:r>
              <a:rPr lang="ru-RU" sz="3000" dirty="0" smtClean="0"/>
              <a:t>Площадь </a:t>
            </a:r>
            <a:r>
              <a:rPr lang="ru-RU" sz="3000" dirty="0" err="1" smtClean="0"/>
              <a:t>подкасательного</a:t>
            </a:r>
            <a:r>
              <a:rPr lang="ru-RU" sz="3000" dirty="0" smtClean="0"/>
              <a:t> треугольника графика функции </a:t>
            </a:r>
            <a:r>
              <a:rPr lang="ru-RU" sz="3000" dirty="0" err="1" smtClean="0"/>
              <a:t>y=k</a:t>
            </a:r>
            <a:r>
              <a:rPr lang="ru-RU" sz="3000" dirty="0" smtClean="0"/>
              <a:t>/</a:t>
            </a:r>
            <a:r>
              <a:rPr lang="ru-RU" sz="3000" dirty="0" err="1" smtClean="0"/>
              <a:t>x</a:t>
            </a:r>
            <a:r>
              <a:rPr lang="ru-RU" sz="3000" dirty="0" smtClean="0"/>
              <a:t> не зависит от точки касания ( Х₀;У₀) и равна 2</a:t>
            </a:r>
            <a:r>
              <a:rPr lang="en-US" sz="3000" dirty="0" smtClean="0"/>
              <a:t>k</a:t>
            </a:r>
            <a:endParaRPr lang="ru-RU" sz="3000" dirty="0" smtClean="0"/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375</TotalTime>
  <Words>672</Words>
  <Application>Microsoft Office PowerPoint</Application>
  <PresentationFormat>Экран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Здравствуйте,  я Волошенко Ирина ученица 11 класса  </vt:lpstr>
      <vt:lpstr> Объект исследования</vt:lpstr>
      <vt:lpstr>Условия задачи</vt:lpstr>
      <vt:lpstr>Цель исследования</vt:lpstr>
      <vt:lpstr>Задачи</vt:lpstr>
      <vt:lpstr>Решение первой задачи</vt:lpstr>
      <vt:lpstr>Решение второй задачи </vt:lpstr>
      <vt:lpstr>Таблица результатов</vt:lpstr>
      <vt:lpstr>Гипотезы</vt:lpstr>
      <vt:lpstr>Доказательство</vt:lpstr>
      <vt:lpstr>Презентация PowerPoint</vt:lpstr>
      <vt:lpstr>Благодарю за внимание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Анастасия Черепнева</cp:lastModifiedBy>
  <cp:revision>43</cp:revision>
  <dcterms:created xsi:type="dcterms:W3CDTF">2013-12-01T13:57:26Z</dcterms:created>
  <dcterms:modified xsi:type="dcterms:W3CDTF">2014-03-12T08:35:42Z</dcterms:modified>
</cp:coreProperties>
</file>