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09" r:id="rId5"/>
    <p:sldMasterId id="2147483722" r:id="rId6"/>
    <p:sldMasterId id="2147483735" r:id="rId7"/>
    <p:sldMasterId id="2147483748" r:id="rId8"/>
    <p:sldMasterId id="2147483761" r:id="rId9"/>
    <p:sldMasterId id="2147483775" r:id="rId10"/>
    <p:sldMasterId id="2147483788" r:id="rId11"/>
    <p:sldMasterId id="2147483801" r:id="rId12"/>
    <p:sldMasterId id="2147483813" r:id="rId13"/>
  </p:sldMasterIdLst>
  <p:sldIdLst>
    <p:sldId id="256" r:id="rId14"/>
    <p:sldId id="257" r:id="rId15"/>
    <p:sldId id="258" r:id="rId16"/>
    <p:sldId id="259" r:id="rId17"/>
    <p:sldId id="261" r:id="rId18"/>
    <p:sldId id="263" r:id="rId19"/>
    <p:sldId id="262" r:id="rId20"/>
    <p:sldId id="274" r:id="rId21"/>
    <p:sldId id="264" r:id="rId22"/>
    <p:sldId id="266" r:id="rId23"/>
    <p:sldId id="265" r:id="rId24"/>
    <p:sldId id="267" r:id="rId25"/>
    <p:sldId id="268" r:id="rId26"/>
    <p:sldId id="269" r:id="rId27"/>
    <p:sldId id="270" r:id="rId28"/>
    <p:sldId id="271" r:id="rId29"/>
    <p:sldId id="272" r:id="rId30"/>
    <p:sldId id="27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889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0890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0890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0890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0890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0890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0890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0890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0890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0890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0891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0891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0891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E394F1-04FE-48A8-ABD7-4F320CB75F85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2089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891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98C8CA-DEAD-439C-8C4C-CAA93BACC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89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89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98C8CA-DEAD-439C-8C4C-CAA93BACC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CE394F1-04FE-48A8-ABD7-4F320CB75F85}" type="datetimeFigureOut">
              <a:rPr lang="ru-RU" smtClean="0"/>
              <a:pPr/>
              <a:t>11.03.2014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C843E-CF5A-4B98-A634-EE0C27AA40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1ACF3-B548-43D4-B207-2AF70FE0B1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6E16D-DF1A-4586-B50F-BEE29D359C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01617-D6B8-42C1-A195-082E4C26C5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28C5C-F7A4-4246-BEDF-DB4F35B5F2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AD14473-3BC7-4EDA-8853-ABB909874B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1F68BFC-1637-4105-9BCC-C8618EB29E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4915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5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158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59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0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49162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3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4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5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6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7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916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916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9170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71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72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A9D4BF-B83B-4738-9172-1FA019FA24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2DD67-88B1-437C-B4FE-C02D1076D4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2C10B-8BE3-4A0F-AE51-8D16849B90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98C8CA-DEAD-439C-8C4C-CAA93BACC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CE394F1-04FE-48A8-ABD7-4F320CB75F85}" type="datetimeFigureOut">
              <a:rPr lang="ru-RU" smtClean="0"/>
              <a:pPr/>
              <a:t>11.03.2014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A5E79-DDBD-42FC-94A2-31F0F8FBBE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9DDD9-B456-41D6-9D35-162E57CA7B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3D25F-4699-4090-979E-80318BB992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8DAF9-BB18-4E13-ACA8-FC1091B22A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7A95B-CBA9-49E2-906C-BE736D87E9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D79EE-C91A-4A3F-BA14-71EEB6D8BE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F7882-8913-43AD-9E64-B88809A2D0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8051D-2E7B-48EB-9711-E79EA36CA7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D15023-C30B-410C-AA47-4DAF034F48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18787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788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87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879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A6DB09-43A0-4432-9075-1340DD7D225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87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93522-D918-4388-B39D-84CFBE826C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2A0CD-5788-42C6-ADF5-2D7BAD2235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E482C-4AF2-429B-A210-119022F8AA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6F7BF-EFC9-4E70-B342-9E144340C4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7D9C7-364B-4AE6-A07D-6103FEC592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A3221-56C3-4536-88E7-7AFF95033D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6DE50-4F78-4215-B80F-C74A60FF72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A2996-8BFD-4EB6-A608-A0A3691208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D1083-C79F-498D-A62F-CFB308A6EC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68B78-D695-4C60-A810-6DCABC4AF3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4771079-D5D9-4D0A-A30D-169FA99BA8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6179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179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6179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180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180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180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180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18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18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6180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6180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6180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CDFF7CC-94F3-4D46-BE2B-B4212BA1CB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7CF95-2CF4-4704-B354-2AA022D581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05476-0CF9-4EFC-A81E-AF1DC3A9F8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89088-104D-476B-9C42-7C3333866C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1974B-584C-4D65-ACFD-5D532E9EF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2E611-89E5-4621-85C0-76C7EB25F2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72631-E627-4FF2-B402-175359015E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30AF5-C7D6-46D9-AEAB-B18D198897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A8176-88E0-481F-B8A4-EDDC61F16D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A41E4-65D5-44C4-9143-32492ECB5E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CC220-658A-46C1-A217-72CC7064B0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6998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98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99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99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99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99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99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999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9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9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9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99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0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7000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00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00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7000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00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00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7001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01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01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7001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01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01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7001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01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02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002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2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2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2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2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2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2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002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002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003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0DEF49-47EB-441E-95E7-07483B70B37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700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00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194BD-C6CA-4E8A-B6FB-FE3180CBB9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57364-DB70-45EF-B184-2BAAAEBB67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41582-49FD-4D65-A6C9-B3E268DBF2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1B596-180E-47FC-939E-37413CACE3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D66D3-6AF3-4483-9608-511A7B5E07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19DD1-7BBA-4457-9753-CB4216A8C0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95B6A-375B-4BA0-8DBB-F9BC553278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F8507-F50A-477A-BCFD-91564787D6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B6683-B64B-4819-BEBD-F5A1AFA778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08E04-D6BF-4B01-B19F-035B48E1EE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98C8CA-DEAD-439C-8C4C-CAA93BACC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CE394F1-04FE-48A8-ABD7-4F320CB75F85}" type="datetimeFigureOut">
              <a:rPr lang="ru-RU" smtClean="0"/>
              <a:pPr/>
              <a:t>11.03.2014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88067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68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69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0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1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2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3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80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ru-RU"/>
          </a:p>
        </p:txBody>
      </p:sp>
      <p:sp>
        <p:nvSpPr>
          <p:cNvPr id="88078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ru-RU"/>
          </a:p>
        </p:txBody>
      </p:sp>
      <p:sp>
        <p:nvSpPr>
          <p:cNvPr id="8807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C9695A54-21F6-4FE0-BCF0-5ADE712407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C3739-B141-4221-AD50-58D64F3542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1E30C-0CA9-4075-9536-8A5906FDD8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BDC47-0F47-4C26-8265-48A5D4A496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63BED-532A-42CF-90C4-56A80A37B0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FEE5F-EC08-4260-8952-DBD0E39CDF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98C8CA-DEAD-439C-8C4C-CAA93BACC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CE394F1-04FE-48A8-ABD7-4F320CB75F85}" type="datetimeFigureOut">
              <a:rPr lang="ru-RU" smtClean="0"/>
              <a:pPr/>
              <a:t>11.03.2014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0181A-33F4-4B22-8A58-EEE622A85C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DFC62-DA6B-43D4-824F-3671AE5E28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4284C-B224-4C5E-B9CC-ED84EE663A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BB03F-C82D-4F76-8795-F34AB57192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2FFEC-DDD2-4C43-9DD7-8C43345BC3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7EF8F-F7C7-4440-BCDF-00E528AA61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7C791-C08F-445E-BB3B-28ED64DBDC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6FA5-7D89-4B99-B5C3-98E7971117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BD6A3-C69E-4A8E-8DF3-690A5264FC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05076-F063-4610-A7B8-31A7DECD90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98C8CA-DEAD-439C-8C4C-CAA93BACC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CE394F1-04FE-48A8-ABD7-4F320CB75F85}" type="datetimeFigureOut">
              <a:rPr lang="ru-RU" smtClean="0"/>
              <a:pPr/>
              <a:t>11.03.2014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DCC9A-F5DD-4E42-8C6E-424A846A3E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E78B3-B9FB-4429-B5F5-9D3D747D73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BA00A-4814-413D-9CAB-27D1DF1E3F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ADDEB-B5D7-4458-B61F-C1853A6720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ACB54-9C7A-4790-8FFD-8D6FFE870E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0B139-0FAB-4CF3-833C-464A2C052E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98C8CA-DEAD-439C-8C4C-CAA93BACC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CE394F1-04FE-48A8-ABD7-4F320CB75F85}" type="datetimeFigureOut">
              <a:rPr lang="ru-RU" smtClean="0"/>
              <a:pPr/>
              <a:t>11.03.2014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FE15A-5180-4E40-8422-36E587BB5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D6BB1E-A261-4E61-A03A-8E3EED8E9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98C8CA-DEAD-439C-8C4C-CAA93BACC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CE394F1-04FE-48A8-ABD7-4F320CB75F85}" type="datetimeFigureOut">
              <a:rPr lang="ru-RU" smtClean="0"/>
              <a:pPr/>
              <a:t>11.03.2014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CC955-535A-4F6B-85EB-CB73A4925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B978F-BEE6-4587-A064-A32C1D544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543A8-3546-4A5C-ACB3-8E58ED961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A9F668-8F35-4CF7-9F29-58F540AA9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A6A98-120F-48B7-9E26-D888F1699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F154286-B55D-4629-818C-EC00FA517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8BDD18-842D-4E20-9F1A-F9DF594C7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07CC5-6835-4CE8-9526-005DF3C6E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43CE1-56E9-4789-A9DC-47C243EB5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9677B-3516-46BF-BE47-375F68A1D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98C8CA-DEAD-439C-8C4C-CAA93BACC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CE394F1-04FE-48A8-ABD7-4F320CB75F85}" type="datetimeFigureOut">
              <a:rPr lang="ru-RU" smtClean="0"/>
              <a:pPr/>
              <a:t>11.03.2014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21201-0A1F-4CD6-800D-AC2006CA8D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710ED-DDA1-41FF-A1C6-18E87563E7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2DBFD-BC91-485B-A80F-5926691792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15DB6-01F7-4A9E-9AC0-E6388EADC8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68849-DF2A-47F8-A030-1EE0B6795C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D3D72-F419-455B-88E9-9052E93998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DCAAA-FB87-4C73-A85F-DC5CB6208F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71CFE-62D3-4586-8E16-9EC5520CF6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6DD25-6834-4673-9937-105C6A6DE7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5899C-EF05-4152-B197-19F23E0022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98C8CA-DEAD-439C-8C4C-CAA93BACC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CE394F1-04FE-48A8-ABD7-4F320CB75F85}" type="datetimeFigureOut">
              <a:rPr lang="ru-RU" smtClean="0"/>
              <a:pPr/>
              <a:t>11.03.2014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6BB3F-E057-4B1D-AC15-82C6148B6E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01BDAE-1C4C-4FB6-9ABF-3F44EFBFF1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253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254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56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258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259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259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59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259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9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9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669BF29-19A8-4D0E-AD35-A6F6F3BDD2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1F0F0-CC8F-48E2-9543-F3A1D55102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DFF88-74BE-4062-8FB7-0C59314229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88E5E-DE43-42E2-84B2-14E57EF73B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1557-F81C-4742-B5F1-D98CCB63F0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DF392-463B-4229-987E-164C9CCDF5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91BAD-B25D-4C7B-B823-5B46734CB7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D97C4-0EF5-402B-9BAC-D194872EFD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98C8CA-DEAD-439C-8C4C-CAA93BACC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CE394F1-04FE-48A8-ABD7-4F320CB75F85}" type="datetimeFigureOut">
              <a:rPr lang="ru-RU" smtClean="0"/>
              <a:pPr/>
              <a:t>11.03.2014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A78B9-0B6C-4266-ABAB-8DBC8873C3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09E56-6A44-4BF8-89C0-139E9780CA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2851C-4A66-4344-977B-C09E678F83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C4B4D7-B083-4A24-B298-7AFE730077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379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8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8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381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1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1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F361267-08E6-4A12-A928-28D9C48E04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9C1BE-D853-45C3-9673-D6CE1DF53B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73D3F-3308-4A50-9B7A-1582006689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1192E-63E1-4B61-A15D-99773F98C3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1E2E5-AD97-4C02-913C-B735DDAAEA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B3F0-4518-46B6-B7F0-0F695CA71C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7098C8CA-DEAD-439C-8C4C-CAA93BACC6E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78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078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078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078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078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078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2078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078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2078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2078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78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78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ACE394F1-04FE-48A8-ABD7-4F320CB75F85}" type="datetimeFigureOut">
              <a:rPr lang="ru-RU" smtClean="0"/>
              <a:pPr/>
              <a:t>11.03.2014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813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814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4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4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814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6966051-F801-4C56-9EA4-EBD5EF07C35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177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77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77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77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E5F9F64-80C4-4F90-891E-A8BB8F8CB64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ru-RU" sz="2400">
              <a:latin typeface="Tahoma" pitchFamily="34" charset="0"/>
            </a:endParaRP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ru-RU" sz="2400">
              <a:latin typeface="Tahoma" pitchFamily="34" charset="0"/>
            </a:endParaRP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ru-RU" sz="2400">
              <a:latin typeface="Tahoma" pitchFamily="34" charset="0"/>
            </a:endParaRP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ru-RU" sz="2400">
              <a:latin typeface="Tahoma" pitchFamily="34" charset="0"/>
            </a:endParaRP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ru-RU" sz="2400">
              <a:latin typeface="Tahoma" pitchFamily="34" charset="0"/>
            </a:endParaRPr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ru-RU" sz="2400">
              <a:latin typeface="Tahoma" pitchFamily="34" charset="0"/>
            </a:endParaRPr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ru-RU" sz="2400">
              <a:latin typeface="Tahoma" pitchFamily="34" charset="0"/>
            </a:endParaRPr>
          </a:p>
        </p:txBody>
      </p:sp>
      <p:sp>
        <p:nvSpPr>
          <p:cNvPr id="16077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07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07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607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607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E139155-0360-4217-903A-255F1787774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6896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6896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96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96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896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6897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97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97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97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97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6897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97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97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6898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98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98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6898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98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98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6898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98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99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899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899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9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9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9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9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9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9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9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00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00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00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00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00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90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900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90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690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690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7ECA67E-E2CE-471F-A30A-B4B28DAE685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87043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4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5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6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70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70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77FBD383-03F8-4223-B3B2-62250265B3A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047417C-92D5-4EB4-9A25-A99A661761A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E5D5B30D-7E4E-48AD-A1C9-E94128C29D4E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26E99F9-6562-4257-A1C9-6395A70BFF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572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572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1572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2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2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2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2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2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2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3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3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573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3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3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1573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3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73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574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4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4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4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4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4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4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4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1575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5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575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575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5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5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5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6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6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6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76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1576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05F883-353E-4AE9-802D-FC0A396E0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1" fontAlgn="base" hangingPunct="1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1" fontAlgn="base" hangingPunct="1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1" fontAlgn="base" hangingPunct="1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3FE70C-F835-438D-94EE-3602640ED02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150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151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152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154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155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156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157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7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7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157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157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D14F75E-7FBE-481E-9AA2-D22A6284256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277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8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27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1BA9475-E3F6-4157-AD8D-79A666518F4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27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429684" cy="1714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rgbClr val="00B0F0"/>
                </a:solidFill>
                <a:latin typeface="Tahoma" pitchFamily="34" charset="0"/>
                <a:ea typeface="+mn-ea"/>
                <a:cs typeface="+mn-cs"/>
              </a:rPr>
              <a:t>Методическая</a:t>
            </a:r>
            <a:r>
              <a:rPr lang="ru-RU" sz="2400" b="1" dirty="0" smtClean="0">
                <a:solidFill>
                  <a:srgbClr val="FFC000"/>
                </a:solidFill>
                <a:latin typeface="Tahoma" pitchFamily="34" charset="0"/>
                <a:ea typeface="+mn-ea"/>
                <a:cs typeface="+mn-cs"/>
              </a:rPr>
              <a:t> </a:t>
            </a:r>
            <a:r>
              <a:rPr lang="ru-RU" sz="3200" b="1" dirty="0" smtClean="0">
                <a:solidFill>
                  <a:srgbClr val="00B0F0"/>
                </a:solidFill>
                <a:latin typeface="Tahoma" pitchFamily="34" charset="0"/>
                <a:ea typeface="+mn-ea"/>
                <a:cs typeface="+mn-cs"/>
              </a:rPr>
              <a:t>разработка урока истории в 6 классе</a:t>
            </a:r>
            <a:br>
              <a:rPr lang="ru-RU" sz="3200" b="1" dirty="0" smtClean="0">
                <a:solidFill>
                  <a:srgbClr val="00B0F0"/>
                </a:solidFill>
                <a:latin typeface="Tahoma" pitchFamily="34" charset="0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00B0F0"/>
                </a:solidFill>
                <a:latin typeface="Tahoma" pitchFamily="34" charset="0"/>
                <a:ea typeface="+mn-ea"/>
                <a:cs typeface="+mn-cs"/>
              </a:rPr>
              <a:t>( в соответствии с требованиями ФГОС второго поколения)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928934"/>
            <a:ext cx="6146800" cy="1485900"/>
          </a:xfrm>
        </p:spPr>
        <p:txBody>
          <a:bodyPr/>
          <a:lstStyle/>
          <a:p>
            <a:r>
              <a:rPr lang="ru-RU" dirty="0" smtClean="0"/>
              <a:t>Тема: «Восточные славяне»</a:t>
            </a:r>
          </a:p>
          <a:p>
            <a:endParaRPr lang="ru-RU" dirty="0"/>
          </a:p>
        </p:txBody>
      </p:sp>
      <p:sp>
        <p:nvSpPr>
          <p:cNvPr id="219137" name="Rectangle 1"/>
          <p:cNvSpPr>
            <a:spLocks noChangeArrowheads="1"/>
          </p:cNvSpPr>
          <p:nvPr/>
        </p:nvSpPr>
        <p:spPr bwMode="auto">
          <a:xfrm>
            <a:off x="4000496" y="4714884"/>
            <a:ext cx="46434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Разработала: учитель истории и обществознания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МКОУ «Архангельская СОШ» Аннинского района,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Сапронова Елена Юрьевна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«Происхождение восточных славян»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0"/>
            <a:ext cx="7786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Задание1: опираясь на текст на стр.7-8 заполните схему «Происхождение восточных славян», используя данные слова.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3" y="2857496"/>
            <a:ext cx="6572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Балты, индоевропейцы, славяне, восточные, </a:t>
            </a:r>
            <a:r>
              <a:rPr lang="ru-RU" sz="2800" dirty="0" err="1" smtClean="0">
                <a:solidFill>
                  <a:srgbClr val="FF0000"/>
                </a:solidFill>
              </a:rPr>
              <a:t>балтославянские</a:t>
            </a:r>
            <a:r>
              <a:rPr lang="ru-RU" sz="2800" dirty="0" smtClean="0">
                <a:solidFill>
                  <a:srgbClr val="FF0000"/>
                </a:solidFill>
              </a:rPr>
              <a:t> индоевропейские племена, южные, западные, русские- украинцы- белорусы</a:t>
            </a:r>
          </a:p>
        </p:txBody>
      </p:sp>
      <p:pic>
        <p:nvPicPr>
          <p:cNvPr id="7" name="Picture 16" descr="1057108210911083110010871090109110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375" y="2714620"/>
            <a:ext cx="2333625" cy="3802063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«Происхождение восточных славян»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857488" y="928670"/>
            <a:ext cx="3143272" cy="6429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индоевропейцы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14810" y="1643050"/>
            <a:ext cx="484632" cy="64294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071670" y="2428868"/>
            <a:ext cx="4857784" cy="6429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Балтославянские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индоевропейские племена</a:t>
            </a: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5572132" y="3143248"/>
            <a:ext cx="642942" cy="5715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Прямая со стрелкой 10"/>
          <p:cNvCxnSpPr/>
          <p:nvPr/>
        </p:nvCxnSpPr>
        <p:spPr bwMode="auto">
          <a:xfrm rot="5400000">
            <a:off x="2993217" y="3150395"/>
            <a:ext cx="642942" cy="4857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1857356" y="3786190"/>
            <a:ext cx="1714512" cy="6286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балты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572132" y="3786190"/>
            <a:ext cx="1714512" cy="7143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славяне</a:t>
            </a:r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>
            <a:off x="7358082" y="4572008"/>
            <a:ext cx="500066" cy="428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Прямая со стрелкой 20"/>
          <p:cNvCxnSpPr/>
          <p:nvPr/>
        </p:nvCxnSpPr>
        <p:spPr bwMode="auto">
          <a:xfrm rot="5400000">
            <a:off x="5143504" y="4500570"/>
            <a:ext cx="500066" cy="500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Прямая со стрелкой 24"/>
          <p:cNvCxnSpPr/>
          <p:nvPr/>
        </p:nvCxnSpPr>
        <p:spPr bwMode="auto">
          <a:xfrm rot="5400000">
            <a:off x="6144430" y="4928404"/>
            <a:ext cx="71438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Прямоугольник 27"/>
          <p:cNvSpPr/>
          <p:nvPr/>
        </p:nvSpPr>
        <p:spPr bwMode="auto">
          <a:xfrm>
            <a:off x="4286248" y="5072074"/>
            <a:ext cx="1500198" cy="357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восточные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5857884" y="5357826"/>
            <a:ext cx="1285884" cy="357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южные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429520" y="5214950"/>
            <a:ext cx="1285884" cy="357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западные</a:t>
            </a:r>
          </a:p>
        </p:txBody>
      </p:sp>
      <p:cxnSp>
        <p:nvCxnSpPr>
          <p:cNvPr id="32" name="Прямая со стрелкой 31"/>
          <p:cNvCxnSpPr/>
          <p:nvPr/>
        </p:nvCxnSpPr>
        <p:spPr bwMode="auto">
          <a:xfrm rot="5400000">
            <a:off x="4357686" y="5500702"/>
            <a:ext cx="500066" cy="500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Прямоугольник 32"/>
          <p:cNvSpPr/>
          <p:nvPr/>
        </p:nvSpPr>
        <p:spPr bwMode="auto">
          <a:xfrm>
            <a:off x="3500430" y="6000768"/>
            <a:ext cx="1285884" cy="357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РУБ</a:t>
            </a:r>
          </a:p>
        </p:txBody>
      </p:sp>
      <p:pic>
        <p:nvPicPr>
          <p:cNvPr id="18" name="Picture 17" descr="[IS10IO_1_1-02]_[GA_03]aЧеловек эпохи бронз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33"/>
            <a:ext cx="2071702" cy="2786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3" grpId="0" animBg="1"/>
      <p:bldP spid="14" grpId="0" animBg="1"/>
      <p:bldP spid="28" grpId="0" animBg="1"/>
      <p:bldP spid="30" grpId="0" animBg="1"/>
      <p:bldP spid="31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89297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r>
              <a:rPr lang="ru-RU" sz="2800" dirty="0" smtClean="0"/>
              <a:t>Задание 2: составьте таблицу «Занятия славян и орудия труда», используя текст и иллюстрации на стр.8-10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857364"/>
            <a:ext cx="80724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800" dirty="0" smtClean="0"/>
              <a:t>СЛАВЯН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З  -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Я 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Т -РМ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И - бортничество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Я –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    </a:t>
            </a:r>
          </a:p>
        </p:txBody>
      </p:sp>
      <p:sp>
        <p:nvSpPr>
          <p:cNvPr id="8" name="Полилиния 7"/>
          <p:cNvSpPr/>
          <p:nvPr/>
        </p:nvSpPr>
        <p:spPr bwMode="auto">
          <a:xfrm>
            <a:off x="1969477" y="2405575"/>
            <a:ext cx="1322363" cy="393896"/>
          </a:xfrm>
          <a:custGeom>
            <a:avLst/>
            <a:gdLst>
              <a:gd name="connsiteX0" fmla="*/ 182880 w 1322363"/>
              <a:gd name="connsiteY0" fmla="*/ 70339 h 393896"/>
              <a:gd name="connsiteX1" fmla="*/ 168812 w 1322363"/>
              <a:gd name="connsiteY1" fmla="*/ 267287 h 393896"/>
              <a:gd name="connsiteX2" fmla="*/ 84406 w 1322363"/>
              <a:gd name="connsiteY2" fmla="*/ 323557 h 393896"/>
              <a:gd name="connsiteX3" fmla="*/ 14068 w 1322363"/>
              <a:gd name="connsiteY3" fmla="*/ 309490 h 393896"/>
              <a:gd name="connsiteX4" fmla="*/ 0 w 1322363"/>
              <a:gd name="connsiteY4" fmla="*/ 267287 h 393896"/>
              <a:gd name="connsiteX5" fmla="*/ 42203 w 1322363"/>
              <a:gd name="connsiteY5" fmla="*/ 182880 h 393896"/>
              <a:gd name="connsiteX6" fmla="*/ 126609 w 1322363"/>
              <a:gd name="connsiteY6" fmla="*/ 154745 h 393896"/>
              <a:gd name="connsiteX7" fmla="*/ 168812 w 1322363"/>
              <a:gd name="connsiteY7" fmla="*/ 126610 h 393896"/>
              <a:gd name="connsiteX8" fmla="*/ 225083 w 1322363"/>
              <a:gd name="connsiteY8" fmla="*/ 112542 h 393896"/>
              <a:gd name="connsiteX9" fmla="*/ 267286 w 1322363"/>
              <a:gd name="connsiteY9" fmla="*/ 98474 h 393896"/>
              <a:gd name="connsiteX10" fmla="*/ 379828 w 1322363"/>
              <a:gd name="connsiteY10" fmla="*/ 112542 h 393896"/>
              <a:gd name="connsiteX11" fmla="*/ 450166 w 1322363"/>
              <a:gd name="connsiteY11" fmla="*/ 196948 h 393896"/>
              <a:gd name="connsiteX12" fmla="*/ 450166 w 1322363"/>
              <a:gd name="connsiteY12" fmla="*/ 337625 h 393896"/>
              <a:gd name="connsiteX13" fmla="*/ 365760 w 1322363"/>
              <a:gd name="connsiteY13" fmla="*/ 379828 h 393896"/>
              <a:gd name="connsiteX14" fmla="*/ 323557 w 1322363"/>
              <a:gd name="connsiteY14" fmla="*/ 351693 h 393896"/>
              <a:gd name="connsiteX15" fmla="*/ 323557 w 1322363"/>
              <a:gd name="connsiteY15" fmla="*/ 253219 h 393896"/>
              <a:gd name="connsiteX16" fmla="*/ 365760 w 1322363"/>
              <a:gd name="connsiteY16" fmla="*/ 182880 h 393896"/>
              <a:gd name="connsiteX17" fmla="*/ 407963 w 1322363"/>
              <a:gd name="connsiteY17" fmla="*/ 168813 h 393896"/>
              <a:gd name="connsiteX18" fmla="*/ 436098 w 1322363"/>
              <a:gd name="connsiteY18" fmla="*/ 140677 h 393896"/>
              <a:gd name="connsiteX19" fmla="*/ 731520 w 1322363"/>
              <a:gd name="connsiteY19" fmla="*/ 126610 h 393896"/>
              <a:gd name="connsiteX20" fmla="*/ 759655 w 1322363"/>
              <a:gd name="connsiteY20" fmla="*/ 168813 h 393896"/>
              <a:gd name="connsiteX21" fmla="*/ 787791 w 1322363"/>
              <a:gd name="connsiteY21" fmla="*/ 196948 h 393896"/>
              <a:gd name="connsiteX22" fmla="*/ 801858 w 1322363"/>
              <a:gd name="connsiteY22" fmla="*/ 239151 h 393896"/>
              <a:gd name="connsiteX23" fmla="*/ 787791 w 1322363"/>
              <a:gd name="connsiteY23" fmla="*/ 379828 h 393896"/>
              <a:gd name="connsiteX24" fmla="*/ 745588 w 1322363"/>
              <a:gd name="connsiteY24" fmla="*/ 393896 h 393896"/>
              <a:gd name="connsiteX25" fmla="*/ 604911 w 1322363"/>
              <a:gd name="connsiteY25" fmla="*/ 379828 h 393896"/>
              <a:gd name="connsiteX26" fmla="*/ 590843 w 1322363"/>
              <a:gd name="connsiteY26" fmla="*/ 337625 h 393896"/>
              <a:gd name="connsiteX27" fmla="*/ 647114 w 1322363"/>
              <a:gd name="connsiteY27" fmla="*/ 239151 h 393896"/>
              <a:gd name="connsiteX28" fmla="*/ 844061 w 1322363"/>
              <a:gd name="connsiteY28" fmla="*/ 196948 h 393896"/>
              <a:gd name="connsiteX29" fmla="*/ 928468 w 1322363"/>
              <a:gd name="connsiteY29" fmla="*/ 168813 h 393896"/>
              <a:gd name="connsiteX30" fmla="*/ 970671 w 1322363"/>
              <a:gd name="connsiteY30" fmla="*/ 154745 h 393896"/>
              <a:gd name="connsiteX31" fmla="*/ 1012874 w 1322363"/>
              <a:gd name="connsiteY31" fmla="*/ 126610 h 393896"/>
              <a:gd name="connsiteX32" fmla="*/ 1069145 w 1322363"/>
              <a:gd name="connsiteY32" fmla="*/ 112542 h 393896"/>
              <a:gd name="connsiteX33" fmla="*/ 1153551 w 1322363"/>
              <a:gd name="connsiteY33" fmla="*/ 84407 h 393896"/>
              <a:gd name="connsiteX34" fmla="*/ 1195754 w 1322363"/>
              <a:gd name="connsiteY34" fmla="*/ 70339 h 393896"/>
              <a:gd name="connsiteX35" fmla="*/ 1237957 w 1322363"/>
              <a:gd name="connsiteY35" fmla="*/ 56271 h 393896"/>
              <a:gd name="connsiteX36" fmla="*/ 1280160 w 1322363"/>
              <a:gd name="connsiteY36" fmla="*/ 28136 h 393896"/>
              <a:gd name="connsiteX37" fmla="*/ 1308295 w 1322363"/>
              <a:gd name="connsiteY37" fmla="*/ 0 h 393896"/>
              <a:gd name="connsiteX38" fmla="*/ 1223889 w 1322363"/>
              <a:gd name="connsiteY38" fmla="*/ 28136 h 393896"/>
              <a:gd name="connsiteX39" fmla="*/ 1139483 w 1322363"/>
              <a:gd name="connsiteY39" fmla="*/ 84407 h 393896"/>
              <a:gd name="connsiteX40" fmla="*/ 1097280 w 1322363"/>
              <a:gd name="connsiteY40" fmla="*/ 112542 h 393896"/>
              <a:gd name="connsiteX41" fmla="*/ 1026941 w 1322363"/>
              <a:gd name="connsiteY41" fmla="*/ 182880 h 393896"/>
              <a:gd name="connsiteX42" fmla="*/ 956603 w 1322363"/>
              <a:gd name="connsiteY42" fmla="*/ 239151 h 393896"/>
              <a:gd name="connsiteX43" fmla="*/ 914400 w 1322363"/>
              <a:gd name="connsiteY43" fmla="*/ 253219 h 393896"/>
              <a:gd name="connsiteX44" fmla="*/ 886265 w 1322363"/>
              <a:gd name="connsiteY44" fmla="*/ 295422 h 393896"/>
              <a:gd name="connsiteX45" fmla="*/ 928468 w 1322363"/>
              <a:gd name="connsiteY45" fmla="*/ 309490 h 393896"/>
              <a:gd name="connsiteX46" fmla="*/ 1322363 w 1322363"/>
              <a:gd name="connsiteY46" fmla="*/ 295422 h 393896"/>
              <a:gd name="connsiteX47" fmla="*/ 1280160 w 1322363"/>
              <a:gd name="connsiteY47" fmla="*/ 267287 h 393896"/>
              <a:gd name="connsiteX48" fmla="*/ 1237957 w 1322363"/>
              <a:gd name="connsiteY48" fmla="*/ 253219 h 393896"/>
              <a:gd name="connsiteX49" fmla="*/ 1167618 w 1322363"/>
              <a:gd name="connsiteY49" fmla="*/ 211016 h 393896"/>
              <a:gd name="connsiteX50" fmla="*/ 1125415 w 1322363"/>
              <a:gd name="connsiteY50" fmla="*/ 182880 h 393896"/>
              <a:gd name="connsiteX51" fmla="*/ 1083212 w 1322363"/>
              <a:gd name="connsiteY51" fmla="*/ 140677 h 39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22363" h="393896">
                <a:moveTo>
                  <a:pt x="182880" y="70339"/>
                </a:moveTo>
                <a:cubicBezTo>
                  <a:pt x="178191" y="135988"/>
                  <a:pt x="192667" y="205946"/>
                  <a:pt x="168812" y="267287"/>
                </a:cubicBezTo>
                <a:cubicBezTo>
                  <a:pt x="156556" y="298802"/>
                  <a:pt x="84406" y="323557"/>
                  <a:pt x="84406" y="323557"/>
                </a:cubicBezTo>
                <a:cubicBezTo>
                  <a:pt x="60960" y="318868"/>
                  <a:pt x="33963" y="322753"/>
                  <a:pt x="14068" y="309490"/>
                </a:cubicBezTo>
                <a:cubicBezTo>
                  <a:pt x="1730" y="301265"/>
                  <a:pt x="0" y="282116"/>
                  <a:pt x="0" y="267287"/>
                </a:cubicBezTo>
                <a:cubicBezTo>
                  <a:pt x="0" y="249083"/>
                  <a:pt x="27978" y="191771"/>
                  <a:pt x="42203" y="182880"/>
                </a:cubicBezTo>
                <a:cubicBezTo>
                  <a:pt x="67352" y="167162"/>
                  <a:pt x="101933" y="171196"/>
                  <a:pt x="126609" y="154745"/>
                </a:cubicBezTo>
                <a:cubicBezTo>
                  <a:pt x="140677" y="145367"/>
                  <a:pt x="153272" y="133270"/>
                  <a:pt x="168812" y="126610"/>
                </a:cubicBezTo>
                <a:cubicBezTo>
                  <a:pt x="186583" y="118994"/>
                  <a:pt x="206493" y="117854"/>
                  <a:pt x="225083" y="112542"/>
                </a:cubicBezTo>
                <a:cubicBezTo>
                  <a:pt x="239341" y="108468"/>
                  <a:pt x="253218" y="103163"/>
                  <a:pt x="267286" y="98474"/>
                </a:cubicBezTo>
                <a:cubicBezTo>
                  <a:pt x="304800" y="103163"/>
                  <a:pt x="344298" y="99622"/>
                  <a:pt x="379828" y="112542"/>
                </a:cubicBezTo>
                <a:cubicBezTo>
                  <a:pt x="403658" y="121207"/>
                  <a:pt x="436769" y="176853"/>
                  <a:pt x="450166" y="196948"/>
                </a:cubicBezTo>
                <a:cubicBezTo>
                  <a:pt x="463359" y="249717"/>
                  <a:pt x="478910" y="280137"/>
                  <a:pt x="450166" y="337625"/>
                </a:cubicBezTo>
                <a:cubicBezTo>
                  <a:pt x="439258" y="359441"/>
                  <a:pt x="385733" y="373170"/>
                  <a:pt x="365760" y="379828"/>
                </a:cubicBezTo>
                <a:cubicBezTo>
                  <a:pt x="351692" y="370450"/>
                  <a:pt x="334119" y="364895"/>
                  <a:pt x="323557" y="351693"/>
                </a:cubicBezTo>
                <a:cubicBezTo>
                  <a:pt x="297366" y="318954"/>
                  <a:pt x="313728" y="287621"/>
                  <a:pt x="323557" y="253219"/>
                </a:cubicBezTo>
                <a:cubicBezTo>
                  <a:pt x="332714" y="221169"/>
                  <a:pt x="335284" y="201166"/>
                  <a:pt x="365760" y="182880"/>
                </a:cubicBezTo>
                <a:cubicBezTo>
                  <a:pt x="378475" y="175251"/>
                  <a:pt x="393895" y="173502"/>
                  <a:pt x="407963" y="168813"/>
                </a:cubicBezTo>
                <a:cubicBezTo>
                  <a:pt x="417341" y="159434"/>
                  <a:pt x="425741" y="148963"/>
                  <a:pt x="436098" y="140677"/>
                </a:cubicBezTo>
                <a:cubicBezTo>
                  <a:pt x="531099" y="64675"/>
                  <a:pt x="549125" y="116477"/>
                  <a:pt x="731520" y="126610"/>
                </a:cubicBezTo>
                <a:cubicBezTo>
                  <a:pt x="740898" y="140678"/>
                  <a:pt x="749093" y="155611"/>
                  <a:pt x="759655" y="168813"/>
                </a:cubicBezTo>
                <a:cubicBezTo>
                  <a:pt x="767941" y="179170"/>
                  <a:pt x="780967" y="185575"/>
                  <a:pt x="787791" y="196948"/>
                </a:cubicBezTo>
                <a:cubicBezTo>
                  <a:pt x="795420" y="209663"/>
                  <a:pt x="797169" y="225083"/>
                  <a:pt x="801858" y="239151"/>
                </a:cubicBezTo>
                <a:cubicBezTo>
                  <a:pt x="797169" y="286043"/>
                  <a:pt x="803896" y="335539"/>
                  <a:pt x="787791" y="379828"/>
                </a:cubicBezTo>
                <a:cubicBezTo>
                  <a:pt x="782723" y="393764"/>
                  <a:pt x="760417" y="393896"/>
                  <a:pt x="745588" y="393896"/>
                </a:cubicBezTo>
                <a:cubicBezTo>
                  <a:pt x="698462" y="393896"/>
                  <a:pt x="651803" y="384517"/>
                  <a:pt x="604911" y="379828"/>
                </a:cubicBezTo>
                <a:cubicBezTo>
                  <a:pt x="600222" y="365760"/>
                  <a:pt x="590843" y="352454"/>
                  <a:pt x="590843" y="337625"/>
                </a:cubicBezTo>
                <a:cubicBezTo>
                  <a:pt x="590843" y="296683"/>
                  <a:pt x="610680" y="259392"/>
                  <a:pt x="647114" y="239151"/>
                </a:cubicBezTo>
                <a:cubicBezTo>
                  <a:pt x="705309" y="206821"/>
                  <a:pt x="781225" y="204803"/>
                  <a:pt x="844061" y="196948"/>
                </a:cubicBezTo>
                <a:lnTo>
                  <a:pt x="928468" y="168813"/>
                </a:lnTo>
                <a:cubicBezTo>
                  <a:pt x="942536" y="164124"/>
                  <a:pt x="958333" y="162970"/>
                  <a:pt x="970671" y="154745"/>
                </a:cubicBezTo>
                <a:cubicBezTo>
                  <a:pt x="984739" y="145367"/>
                  <a:pt x="997334" y="133270"/>
                  <a:pt x="1012874" y="126610"/>
                </a:cubicBezTo>
                <a:cubicBezTo>
                  <a:pt x="1030645" y="118994"/>
                  <a:pt x="1050626" y="118098"/>
                  <a:pt x="1069145" y="112542"/>
                </a:cubicBezTo>
                <a:cubicBezTo>
                  <a:pt x="1097551" y="104020"/>
                  <a:pt x="1125416" y="93785"/>
                  <a:pt x="1153551" y="84407"/>
                </a:cubicBezTo>
                <a:lnTo>
                  <a:pt x="1195754" y="70339"/>
                </a:lnTo>
                <a:cubicBezTo>
                  <a:pt x="1209822" y="65650"/>
                  <a:pt x="1225619" y="64496"/>
                  <a:pt x="1237957" y="56271"/>
                </a:cubicBezTo>
                <a:cubicBezTo>
                  <a:pt x="1252025" y="46893"/>
                  <a:pt x="1266958" y="38698"/>
                  <a:pt x="1280160" y="28136"/>
                </a:cubicBezTo>
                <a:cubicBezTo>
                  <a:pt x="1290517" y="19850"/>
                  <a:pt x="1321558" y="0"/>
                  <a:pt x="1308295" y="0"/>
                </a:cubicBezTo>
                <a:cubicBezTo>
                  <a:pt x="1278638" y="0"/>
                  <a:pt x="1248565" y="11685"/>
                  <a:pt x="1223889" y="28136"/>
                </a:cubicBezTo>
                <a:lnTo>
                  <a:pt x="1139483" y="84407"/>
                </a:lnTo>
                <a:cubicBezTo>
                  <a:pt x="1125415" y="93785"/>
                  <a:pt x="1109235" y="100587"/>
                  <a:pt x="1097280" y="112542"/>
                </a:cubicBezTo>
                <a:lnTo>
                  <a:pt x="1026941" y="182880"/>
                </a:lnTo>
                <a:cubicBezTo>
                  <a:pt x="1000769" y="209052"/>
                  <a:pt x="992100" y="221403"/>
                  <a:pt x="956603" y="239151"/>
                </a:cubicBezTo>
                <a:cubicBezTo>
                  <a:pt x="943340" y="245783"/>
                  <a:pt x="928468" y="248530"/>
                  <a:pt x="914400" y="253219"/>
                </a:cubicBezTo>
                <a:cubicBezTo>
                  <a:pt x="905022" y="267287"/>
                  <a:pt x="882164" y="279020"/>
                  <a:pt x="886265" y="295422"/>
                </a:cubicBezTo>
                <a:cubicBezTo>
                  <a:pt x="889862" y="309808"/>
                  <a:pt x="913639" y="309490"/>
                  <a:pt x="928468" y="309490"/>
                </a:cubicBezTo>
                <a:cubicBezTo>
                  <a:pt x="1059850" y="309490"/>
                  <a:pt x="1191065" y="300111"/>
                  <a:pt x="1322363" y="295422"/>
                </a:cubicBezTo>
                <a:cubicBezTo>
                  <a:pt x="1308295" y="286044"/>
                  <a:pt x="1295282" y="274848"/>
                  <a:pt x="1280160" y="267287"/>
                </a:cubicBezTo>
                <a:cubicBezTo>
                  <a:pt x="1266897" y="260655"/>
                  <a:pt x="1250672" y="260848"/>
                  <a:pt x="1237957" y="253219"/>
                </a:cubicBezTo>
                <a:cubicBezTo>
                  <a:pt x="1141410" y="195290"/>
                  <a:pt x="1287165" y="250863"/>
                  <a:pt x="1167618" y="211016"/>
                </a:cubicBezTo>
                <a:cubicBezTo>
                  <a:pt x="1153550" y="201637"/>
                  <a:pt x="1137370" y="194835"/>
                  <a:pt x="1125415" y="182880"/>
                </a:cubicBezTo>
                <a:cubicBezTo>
                  <a:pt x="1079311" y="136775"/>
                  <a:pt x="1118450" y="140677"/>
                  <a:pt x="1083212" y="140677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 rot="16200000" flipH="1">
            <a:off x="3286116" y="2714620"/>
            <a:ext cx="500066" cy="500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/>
          <p:nvPr/>
        </p:nvCxnSpPr>
        <p:spPr bwMode="auto">
          <a:xfrm rot="5400000" flipH="1" flipV="1">
            <a:off x="3357554" y="2143116"/>
            <a:ext cx="500066" cy="500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857620" y="1857364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Подсечно-огневое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857620" y="3143248"/>
            <a:ext cx="185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переложное</a:t>
            </a:r>
            <a:endParaRPr lang="ru-RU" dirty="0"/>
          </a:p>
        </p:txBody>
      </p:sp>
      <p:sp>
        <p:nvSpPr>
          <p:cNvPr id="16" name="Полилиния 15"/>
          <p:cNvSpPr/>
          <p:nvPr/>
        </p:nvSpPr>
        <p:spPr bwMode="auto">
          <a:xfrm>
            <a:off x="1643042" y="3643314"/>
            <a:ext cx="478302" cy="365709"/>
          </a:xfrm>
          <a:custGeom>
            <a:avLst/>
            <a:gdLst>
              <a:gd name="connsiteX0" fmla="*/ 436099 w 478302"/>
              <a:gd name="connsiteY0" fmla="*/ 195561 h 365709"/>
              <a:gd name="connsiteX1" fmla="*/ 393896 w 478302"/>
              <a:gd name="connsiteY1" fmla="*/ 125222 h 365709"/>
              <a:gd name="connsiteX2" fmla="*/ 351693 w 478302"/>
              <a:gd name="connsiteY2" fmla="*/ 111155 h 365709"/>
              <a:gd name="connsiteX3" fmla="*/ 323557 w 478302"/>
              <a:gd name="connsiteY3" fmla="*/ 83019 h 365709"/>
              <a:gd name="connsiteX4" fmla="*/ 239151 w 478302"/>
              <a:gd name="connsiteY4" fmla="*/ 54884 h 365709"/>
              <a:gd name="connsiteX5" fmla="*/ 0 w 478302"/>
              <a:gd name="connsiteY5" fmla="*/ 111155 h 365709"/>
              <a:gd name="connsiteX6" fmla="*/ 28136 w 478302"/>
              <a:gd name="connsiteY6" fmla="*/ 251831 h 365709"/>
              <a:gd name="connsiteX7" fmla="*/ 56271 w 478302"/>
              <a:gd name="connsiteY7" fmla="*/ 279967 h 365709"/>
              <a:gd name="connsiteX8" fmla="*/ 140677 w 478302"/>
              <a:gd name="connsiteY8" fmla="*/ 308102 h 365709"/>
              <a:gd name="connsiteX9" fmla="*/ 182880 w 478302"/>
              <a:gd name="connsiteY9" fmla="*/ 336238 h 365709"/>
              <a:gd name="connsiteX10" fmla="*/ 225083 w 478302"/>
              <a:gd name="connsiteY10" fmla="*/ 350305 h 365709"/>
              <a:gd name="connsiteX11" fmla="*/ 478302 w 478302"/>
              <a:gd name="connsiteY11" fmla="*/ 364373 h 36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8302" h="365709">
                <a:moveTo>
                  <a:pt x="436099" y="195561"/>
                </a:moveTo>
                <a:cubicBezTo>
                  <a:pt x="425034" y="162367"/>
                  <a:pt x="426079" y="144532"/>
                  <a:pt x="393896" y="125222"/>
                </a:cubicBezTo>
                <a:cubicBezTo>
                  <a:pt x="381181" y="117593"/>
                  <a:pt x="365761" y="115844"/>
                  <a:pt x="351693" y="111155"/>
                </a:cubicBezTo>
                <a:cubicBezTo>
                  <a:pt x="342314" y="101776"/>
                  <a:pt x="335420" y="88951"/>
                  <a:pt x="323557" y="83019"/>
                </a:cubicBezTo>
                <a:cubicBezTo>
                  <a:pt x="297031" y="69756"/>
                  <a:pt x="239151" y="54884"/>
                  <a:pt x="239151" y="54884"/>
                </a:cubicBezTo>
                <a:cubicBezTo>
                  <a:pt x="191095" y="57887"/>
                  <a:pt x="0" y="0"/>
                  <a:pt x="0" y="111155"/>
                </a:cubicBezTo>
                <a:cubicBezTo>
                  <a:pt x="0" y="124166"/>
                  <a:pt x="10812" y="222957"/>
                  <a:pt x="28136" y="251831"/>
                </a:cubicBezTo>
                <a:cubicBezTo>
                  <a:pt x="34960" y="263204"/>
                  <a:pt x="44408" y="274035"/>
                  <a:pt x="56271" y="279967"/>
                </a:cubicBezTo>
                <a:cubicBezTo>
                  <a:pt x="82797" y="293230"/>
                  <a:pt x="140677" y="308102"/>
                  <a:pt x="140677" y="308102"/>
                </a:cubicBezTo>
                <a:cubicBezTo>
                  <a:pt x="154745" y="317481"/>
                  <a:pt x="167758" y="328677"/>
                  <a:pt x="182880" y="336238"/>
                </a:cubicBezTo>
                <a:cubicBezTo>
                  <a:pt x="196143" y="342870"/>
                  <a:pt x="210356" y="348572"/>
                  <a:pt x="225083" y="350305"/>
                </a:cubicBezTo>
                <a:cubicBezTo>
                  <a:pt x="356022" y="365709"/>
                  <a:pt x="380358" y="364373"/>
                  <a:pt x="478302" y="364373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 bwMode="auto">
          <a:xfrm>
            <a:off x="2285984" y="3643314"/>
            <a:ext cx="499132" cy="326466"/>
          </a:xfrm>
          <a:custGeom>
            <a:avLst/>
            <a:gdLst>
              <a:gd name="connsiteX0" fmla="*/ 0 w 499132"/>
              <a:gd name="connsiteY0" fmla="*/ 154745 h 326466"/>
              <a:gd name="connsiteX1" fmla="*/ 42203 w 499132"/>
              <a:gd name="connsiteY1" fmla="*/ 126609 h 326466"/>
              <a:gd name="connsiteX2" fmla="*/ 84406 w 499132"/>
              <a:gd name="connsiteY2" fmla="*/ 112542 h 326466"/>
              <a:gd name="connsiteX3" fmla="*/ 154744 w 499132"/>
              <a:gd name="connsiteY3" fmla="*/ 70339 h 326466"/>
              <a:gd name="connsiteX4" fmla="*/ 267286 w 499132"/>
              <a:gd name="connsiteY4" fmla="*/ 14068 h 326466"/>
              <a:gd name="connsiteX5" fmla="*/ 309489 w 499132"/>
              <a:gd name="connsiteY5" fmla="*/ 0 h 326466"/>
              <a:gd name="connsiteX6" fmla="*/ 379827 w 499132"/>
              <a:gd name="connsiteY6" fmla="*/ 14068 h 326466"/>
              <a:gd name="connsiteX7" fmla="*/ 436098 w 499132"/>
              <a:gd name="connsiteY7" fmla="*/ 70339 h 326466"/>
              <a:gd name="connsiteX8" fmla="*/ 450166 w 499132"/>
              <a:gd name="connsiteY8" fmla="*/ 112542 h 326466"/>
              <a:gd name="connsiteX9" fmla="*/ 492369 w 499132"/>
              <a:gd name="connsiteY9" fmla="*/ 154745 h 326466"/>
              <a:gd name="connsiteX10" fmla="*/ 478301 w 499132"/>
              <a:gd name="connsiteY10" fmla="*/ 267286 h 326466"/>
              <a:gd name="connsiteX11" fmla="*/ 450166 w 499132"/>
              <a:gd name="connsiteY11" fmla="*/ 295422 h 326466"/>
              <a:gd name="connsiteX12" fmla="*/ 253218 w 499132"/>
              <a:gd name="connsiteY12" fmla="*/ 323557 h 326466"/>
              <a:gd name="connsiteX13" fmla="*/ 0 w 499132"/>
              <a:gd name="connsiteY13" fmla="*/ 323557 h 32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132" h="326466">
                <a:moveTo>
                  <a:pt x="0" y="154745"/>
                </a:moveTo>
                <a:cubicBezTo>
                  <a:pt x="14068" y="145366"/>
                  <a:pt x="27081" y="134170"/>
                  <a:pt x="42203" y="126609"/>
                </a:cubicBezTo>
                <a:cubicBezTo>
                  <a:pt x="55466" y="119977"/>
                  <a:pt x="71691" y="120171"/>
                  <a:pt x="84406" y="112542"/>
                </a:cubicBezTo>
                <a:cubicBezTo>
                  <a:pt x="180957" y="54611"/>
                  <a:pt x="35190" y="110188"/>
                  <a:pt x="154744" y="70339"/>
                </a:cubicBezTo>
                <a:cubicBezTo>
                  <a:pt x="203851" y="21232"/>
                  <a:pt x="170297" y="46398"/>
                  <a:pt x="267286" y="14068"/>
                </a:cubicBezTo>
                <a:lnTo>
                  <a:pt x="309489" y="0"/>
                </a:lnTo>
                <a:cubicBezTo>
                  <a:pt x="332935" y="4689"/>
                  <a:pt x="358926" y="2456"/>
                  <a:pt x="379827" y="14068"/>
                </a:cubicBezTo>
                <a:cubicBezTo>
                  <a:pt x="403015" y="26950"/>
                  <a:pt x="436098" y="70339"/>
                  <a:pt x="436098" y="70339"/>
                </a:cubicBezTo>
                <a:cubicBezTo>
                  <a:pt x="440787" y="84407"/>
                  <a:pt x="441941" y="100204"/>
                  <a:pt x="450166" y="112542"/>
                </a:cubicBezTo>
                <a:cubicBezTo>
                  <a:pt x="461202" y="129095"/>
                  <a:pt x="488810" y="135171"/>
                  <a:pt x="492369" y="154745"/>
                </a:cubicBezTo>
                <a:cubicBezTo>
                  <a:pt x="499132" y="191941"/>
                  <a:pt x="489164" y="231075"/>
                  <a:pt x="478301" y="267286"/>
                </a:cubicBezTo>
                <a:cubicBezTo>
                  <a:pt x="474490" y="279990"/>
                  <a:pt x="461539" y="288598"/>
                  <a:pt x="450166" y="295422"/>
                </a:cubicBezTo>
                <a:cubicBezTo>
                  <a:pt x="406742" y="321476"/>
                  <a:pt x="255366" y="323483"/>
                  <a:pt x="253218" y="323557"/>
                </a:cubicBezTo>
                <a:cubicBezTo>
                  <a:pt x="168862" y="326466"/>
                  <a:pt x="84406" y="323557"/>
                  <a:pt x="0" y="323557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 bwMode="auto">
          <a:xfrm rot="16200000" flipH="1">
            <a:off x="1857356" y="3429000"/>
            <a:ext cx="357190" cy="2143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 rot="5400000">
            <a:off x="2250265" y="3393281"/>
            <a:ext cx="285752" cy="2143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Блок-схема: узел 34"/>
          <p:cNvSpPr/>
          <p:nvPr/>
        </p:nvSpPr>
        <p:spPr bwMode="auto">
          <a:xfrm>
            <a:off x="1571604" y="5000636"/>
            <a:ext cx="457200" cy="457200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43108" y="5000636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борона, соха, серп</a:t>
            </a:r>
            <a:endParaRPr lang="ru-RU" dirty="0"/>
          </a:p>
        </p:txBody>
      </p:sp>
      <p:sp>
        <p:nvSpPr>
          <p:cNvPr id="53" name="Полилиния 52"/>
          <p:cNvSpPr/>
          <p:nvPr/>
        </p:nvSpPr>
        <p:spPr bwMode="auto">
          <a:xfrm>
            <a:off x="1688123" y="5682714"/>
            <a:ext cx="1198483" cy="479126"/>
          </a:xfrm>
          <a:custGeom>
            <a:avLst/>
            <a:gdLst>
              <a:gd name="connsiteX0" fmla="*/ 0 w 1198483"/>
              <a:gd name="connsiteY0" fmla="*/ 56904 h 479126"/>
              <a:gd name="connsiteX1" fmla="*/ 28135 w 1198483"/>
              <a:gd name="connsiteY1" fmla="*/ 155378 h 479126"/>
              <a:gd name="connsiteX2" fmla="*/ 42203 w 1198483"/>
              <a:gd name="connsiteY2" fmla="*/ 408597 h 479126"/>
              <a:gd name="connsiteX3" fmla="*/ 56271 w 1198483"/>
              <a:gd name="connsiteY3" fmla="*/ 366394 h 479126"/>
              <a:gd name="connsiteX4" fmla="*/ 182880 w 1198483"/>
              <a:gd name="connsiteY4" fmla="*/ 310123 h 479126"/>
              <a:gd name="connsiteX5" fmla="*/ 267286 w 1198483"/>
              <a:gd name="connsiteY5" fmla="*/ 267920 h 479126"/>
              <a:gd name="connsiteX6" fmla="*/ 295422 w 1198483"/>
              <a:gd name="connsiteY6" fmla="*/ 239784 h 479126"/>
              <a:gd name="connsiteX7" fmla="*/ 323557 w 1198483"/>
              <a:gd name="connsiteY7" fmla="*/ 197581 h 479126"/>
              <a:gd name="connsiteX8" fmla="*/ 365760 w 1198483"/>
              <a:gd name="connsiteY8" fmla="*/ 169446 h 479126"/>
              <a:gd name="connsiteX9" fmla="*/ 450166 w 1198483"/>
              <a:gd name="connsiteY9" fmla="*/ 70972 h 479126"/>
              <a:gd name="connsiteX10" fmla="*/ 548640 w 1198483"/>
              <a:gd name="connsiteY10" fmla="*/ 42837 h 479126"/>
              <a:gd name="connsiteX11" fmla="*/ 703385 w 1198483"/>
              <a:gd name="connsiteY11" fmla="*/ 634 h 479126"/>
              <a:gd name="connsiteX12" fmla="*/ 872197 w 1198483"/>
              <a:gd name="connsiteY12" fmla="*/ 28769 h 479126"/>
              <a:gd name="connsiteX13" fmla="*/ 956603 w 1198483"/>
              <a:gd name="connsiteY13" fmla="*/ 56904 h 479126"/>
              <a:gd name="connsiteX14" fmla="*/ 998806 w 1198483"/>
              <a:gd name="connsiteY14" fmla="*/ 70972 h 479126"/>
              <a:gd name="connsiteX15" fmla="*/ 1069145 w 1198483"/>
              <a:gd name="connsiteY15" fmla="*/ 113175 h 479126"/>
              <a:gd name="connsiteX16" fmla="*/ 1097280 w 1198483"/>
              <a:gd name="connsiteY16" fmla="*/ 141311 h 479126"/>
              <a:gd name="connsiteX17" fmla="*/ 1139483 w 1198483"/>
              <a:gd name="connsiteY17" fmla="*/ 169446 h 479126"/>
              <a:gd name="connsiteX18" fmla="*/ 1195754 w 1198483"/>
              <a:gd name="connsiteY18" fmla="*/ 281988 h 479126"/>
              <a:gd name="connsiteX19" fmla="*/ 1181686 w 1198483"/>
              <a:gd name="connsiteY19" fmla="*/ 464868 h 479126"/>
              <a:gd name="connsiteX20" fmla="*/ 1139483 w 1198483"/>
              <a:gd name="connsiteY20" fmla="*/ 478935 h 479126"/>
              <a:gd name="connsiteX21" fmla="*/ 689317 w 1198483"/>
              <a:gd name="connsiteY21" fmla="*/ 464868 h 479126"/>
              <a:gd name="connsiteX22" fmla="*/ 604911 w 1198483"/>
              <a:gd name="connsiteY22" fmla="*/ 422664 h 479126"/>
              <a:gd name="connsiteX23" fmla="*/ 562708 w 1198483"/>
              <a:gd name="connsiteY23" fmla="*/ 408597 h 479126"/>
              <a:gd name="connsiteX24" fmla="*/ 492369 w 1198483"/>
              <a:gd name="connsiteY24" fmla="*/ 366394 h 479126"/>
              <a:gd name="connsiteX25" fmla="*/ 407963 w 1198483"/>
              <a:gd name="connsiteY25" fmla="*/ 310123 h 479126"/>
              <a:gd name="connsiteX26" fmla="*/ 323557 w 1198483"/>
              <a:gd name="connsiteY26" fmla="*/ 281988 h 479126"/>
              <a:gd name="connsiteX27" fmla="*/ 295422 w 1198483"/>
              <a:gd name="connsiteY27" fmla="*/ 253852 h 479126"/>
              <a:gd name="connsiteX28" fmla="*/ 211015 w 1198483"/>
              <a:gd name="connsiteY28" fmla="*/ 225717 h 479126"/>
              <a:gd name="connsiteX29" fmla="*/ 98474 w 1198483"/>
              <a:gd name="connsiteY29" fmla="*/ 169446 h 479126"/>
              <a:gd name="connsiteX30" fmla="*/ 98474 w 1198483"/>
              <a:gd name="connsiteY30" fmla="*/ 169446 h 479126"/>
              <a:gd name="connsiteX31" fmla="*/ 14068 w 1198483"/>
              <a:gd name="connsiteY31" fmla="*/ 127243 h 479126"/>
              <a:gd name="connsiteX32" fmla="*/ 0 w 1198483"/>
              <a:gd name="connsiteY32" fmla="*/ 56904 h 47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98483" h="479126">
                <a:moveTo>
                  <a:pt x="0" y="56904"/>
                </a:moveTo>
                <a:cubicBezTo>
                  <a:pt x="8328" y="81888"/>
                  <a:pt x="25927" y="131087"/>
                  <a:pt x="28135" y="155378"/>
                </a:cubicBezTo>
                <a:cubicBezTo>
                  <a:pt x="35788" y="239567"/>
                  <a:pt x="37514" y="324191"/>
                  <a:pt x="42203" y="408597"/>
                </a:cubicBezTo>
                <a:cubicBezTo>
                  <a:pt x="46892" y="394529"/>
                  <a:pt x="47008" y="377973"/>
                  <a:pt x="56271" y="366394"/>
                </a:cubicBezTo>
                <a:cubicBezTo>
                  <a:pt x="88995" y="325489"/>
                  <a:pt x="142347" y="337145"/>
                  <a:pt x="182880" y="310123"/>
                </a:cubicBezTo>
                <a:cubicBezTo>
                  <a:pt x="237421" y="273763"/>
                  <a:pt x="209043" y="287335"/>
                  <a:pt x="267286" y="267920"/>
                </a:cubicBezTo>
                <a:cubicBezTo>
                  <a:pt x="276665" y="258541"/>
                  <a:pt x="287136" y="250141"/>
                  <a:pt x="295422" y="239784"/>
                </a:cubicBezTo>
                <a:cubicBezTo>
                  <a:pt x="305984" y="226582"/>
                  <a:pt x="311602" y="209536"/>
                  <a:pt x="323557" y="197581"/>
                </a:cubicBezTo>
                <a:cubicBezTo>
                  <a:pt x="335512" y="185626"/>
                  <a:pt x="351692" y="178824"/>
                  <a:pt x="365760" y="169446"/>
                </a:cubicBezTo>
                <a:cubicBezTo>
                  <a:pt x="383761" y="142445"/>
                  <a:pt x="420925" y="80719"/>
                  <a:pt x="450166" y="70972"/>
                </a:cubicBezTo>
                <a:cubicBezTo>
                  <a:pt x="591998" y="23694"/>
                  <a:pt x="371998" y="95829"/>
                  <a:pt x="548640" y="42837"/>
                </a:cubicBezTo>
                <a:cubicBezTo>
                  <a:pt x="691431" y="0"/>
                  <a:pt x="575181" y="26273"/>
                  <a:pt x="703385" y="634"/>
                </a:cubicBezTo>
                <a:cubicBezTo>
                  <a:pt x="759656" y="10012"/>
                  <a:pt x="818078" y="10729"/>
                  <a:pt x="872197" y="28769"/>
                </a:cubicBezTo>
                <a:lnTo>
                  <a:pt x="956603" y="56904"/>
                </a:lnTo>
                <a:lnTo>
                  <a:pt x="998806" y="70972"/>
                </a:lnTo>
                <a:cubicBezTo>
                  <a:pt x="1070099" y="142265"/>
                  <a:pt x="977832" y="58387"/>
                  <a:pt x="1069145" y="113175"/>
                </a:cubicBezTo>
                <a:cubicBezTo>
                  <a:pt x="1080518" y="119999"/>
                  <a:pt x="1086923" y="133025"/>
                  <a:pt x="1097280" y="141311"/>
                </a:cubicBezTo>
                <a:cubicBezTo>
                  <a:pt x="1110482" y="151873"/>
                  <a:pt x="1125415" y="160068"/>
                  <a:pt x="1139483" y="169446"/>
                </a:cubicBezTo>
                <a:cubicBezTo>
                  <a:pt x="1171813" y="266435"/>
                  <a:pt x="1146648" y="232881"/>
                  <a:pt x="1195754" y="281988"/>
                </a:cubicBezTo>
                <a:cubicBezTo>
                  <a:pt x="1191065" y="342948"/>
                  <a:pt x="1198483" y="406080"/>
                  <a:pt x="1181686" y="464868"/>
                </a:cubicBezTo>
                <a:cubicBezTo>
                  <a:pt x="1177612" y="479126"/>
                  <a:pt x="1154312" y="478935"/>
                  <a:pt x="1139483" y="478935"/>
                </a:cubicBezTo>
                <a:cubicBezTo>
                  <a:pt x="989354" y="478935"/>
                  <a:pt x="839372" y="469557"/>
                  <a:pt x="689317" y="464868"/>
                </a:cubicBezTo>
                <a:cubicBezTo>
                  <a:pt x="583232" y="429506"/>
                  <a:pt x="714001" y="477209"/>
                  <a:pt x="604911" y="422664"/>
                </a:cubicBezTo>
                <a:cubicBezTo>
                  <a:pt x="591648" y="416032"/>
                  <a:pt x="576776" y="413286"/>
                  <a:pt x="562708" y="408597"/>
                </a:cubicBezTo>
                <a:cubicBezTo>
                  <a:pt x="499584" y="345473"/>
                  <a:pt x="574549" y="412049"/>
                  <a:pt x="492369" y="366394"/>
                </a:cubicBezTo>
                <a:cubicBezTo>
                  <a:pt x="462810" y="349972"/>
                  <a:pt x="440042" y="320816"/>
                  <a:pt x="407963" y="310123"/>
                </a:cubicBezTo>
                <a:lnTo>
                  <a:pt x="323557" y="281988"/>
                </a:lnTo>
                <a:cubicBezTo>
                  <a:pt x="314179" y="272609"/>
                  <a:pt x="307285" y="259783"/>
                  <a:pt x="295422" y="253852"/>
                </a:cubicBezTo>
                <a:cubicBezTo>
                  <a:pt x="268896" y="240589"/>
                  <a:pt x="211015" y="225717"/>
                  <a:pt x="211015" y="225717"/>
                </a:cubicBezTo>
                <a:cubicBezTo>
                  <a:pt x="161910" y="176610"/>
                  <a:pt x="195463" y="201775"/>
                  <a:pt x="98474" y="169446"/>
                </a:cubicBezTo>
                <a:lnTo>
                  <a:pt x="98474" y="169446"/>
                </a:lnTo>
                <a:cubicBezTo>
                  <a:pt x="43933" y="133086"/>
                  <a:pt x="72311" y="146658"/>
                  <a:pt x="14068" y="127243"/>
                </a:cubicBezTo>
                <a:lnTo>
                  <a:pt x="0" y="56904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Полилиния 53"/>
          <p:cNvSpPr/>
          <p:nvPr/>
        </p:nvSpPr>
        <p:spPr bwMode="auto">
          <a:xfrm>
            <a:off x="2442568" y="5726951"/>
            <a:ext cx="195412" cy="434698"/>
          </a:xfrm>
          <a:custGeom>
            <a:avLst/>
            <a:gdLst>
              <a:gd name="connsiteX0" fmla="*/ 174023 w 195412"/>
              <a:gd name="connsiteY0" fmla="*/ 26735 h 434698"/>
              <a:gd name="connsiteX1" fmla="*/ 117752 w 195412"/>
              <a:gd name="connsiteY1" fmla="*/ 97074 h 434698"/>
              <a:gd name="connsiteX2" fmla="*/ 75549 w 195412"/>
              <a:gd name="connsiteY2" fmla="*/ 125209 h 434698"/>
              <a:gd name="connsiteX3" fmla="*/ 47414 w 195412"/>
              <a:gd name="connsiteY3" fmla="*/ 167412 h 434698"/>
              <a:gd name="connsiteX4" fmla="*/ 19278 w 195412"/>
              <a:gd name="connsiteY4" fmla="*/ 434698 h 43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412" h="434698">
                <a:moveTo>
                  <a:pt x="174023" y="26735"/>
                </a:moveTo>
                <a:cubicBezTo>
                  <a:pt x="53072" y="107371"/>
                  <a:pt x="195412" y="0"/>
                  <a:pt x="117752" y="97074"/>
                </a:cubicBezTo>
                <a:cubicBezTo>
                  <a:pt x="107190" y="110276"/>
                  <a:pt x="89617" y="115831"/>
                  <a:pt x="75549" y="125209"/>
                </a:cubicBezTo>
                <a:cubicBezTo>
                  <a:pt x="66171" y="139277"/>
                  <a:pt x="54281" y="151962"/>
                  <a:pt x="47414" y="167412"/>
                </a:cubicBezTo>
                <a:cubicBezTo>
                  <a:pt x="0" y="274092"/>
                  <a:pt x="19278" y="295248"/>
                  <a:pt x="19278" y="434698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Полилиния 54"/>
          <p:cNvSpPr/>
          <p:nvPr/>
        </p:nvSpPr>
        <p:spPr bwMode="auto">
          <a:xfrm>
            <a:off x="2054183" y="5516694"/>
            <a:ext cx="485417" cy="208857"/>
          </a:xfrm>
          <a:custGeom>
            <a:avLst/>
            <a:gdLst>
              <a:gd name="connsiteX0" fmla="*/ 182580 w 485417"/>
              <a:gd name="connsiteY0" fmla="*/ 208857 h 208857"/>
              <a:gd name="connsiteX1" fmla="*/ 140377 w 485417"/>
              <a:gd name="connsiteY1" fmla="*/ 110383 h 208857"/>
              <a:gd name="connsiteX2" fmla="*/ 55971 w 485417"/>
              <a:gd name="connsiteY2" fmla="*/ 82248 h 208857"/>
              <a:gd name="connsiteX3" fmla="*/ 27835 w 485417"/>
              <a:gd name="connsiteY3" fmla="*/ 54112 h 208857"/>
              <a:gd name="connsiteX4" fmla="*/ 13768 w 485417"/>
              <a:gd name="connsiteY4" fmla="*/ 11909 h 208857"/>
              <a:gd name="connsiteX5" fmla="*/ 140377 w 485417"/>
              <a:gd name="connsiteY5" fmla="*/ 40044 h 208857"/>
              <a:gd name="connsiteX6" fmla="*/ 210715 w 485417"/>
              <a:gd name="connsiteY6" fmla="*/ 54112 h 208857"/>
              <a:gd name="connsiteX7" fmla="*/ 295122 w 485417"/>
              <a:gd name="connsiteY7" fmla="*/ 82248 h 208857"/>
              <a:gd name="connsiteX8" fmla="*/ 463934 w 485417"/>
              <a:gd name="connsiteY8" fmla="*/ 96315 h 208857"/>
              <a:gd name="connsiteX9" fmla="*/ 478002 w 485417"/>
              <a:gd name="connsiteY9" fmla="*/ 208857 h 2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417" h="208857">
                <a:moveTo>
                  <a:pt x="182580" y="208857"/>
                </a:moveTo>
                <a:cubicBezTo>
                  <a:pt x="175933" y="182269"/>
                  <a:pt x="169161" y="128373"/>
                  <a:pt x="140377" y="110383"/>
                </a:cubicBezTo>
                <a:cubicBezTo>
                  <a:pt x="115228" y="94665"/>
                  <a:pt x="55971" y="82248"/>
                  <a:pt x="55971" y="82248"/>
                </a:cubicBezTo>
                <a:cubicBezTo>
                  <a:pt x="46592" y="72869"/>
                  <a:pt x="34659" y="65485"/>
                  <a:pt x="27835" y="54112"/>
                </a:cubicBezTo>
                <a:cubicBezTo>
                  <a:pt x="20206" y="41397"/>
                  <a:pt x="0" y="17416"/>
                  <a:pt x="13768" y="11909"/>
                </a:cubicBezTo>
                <a:cubicBezTo>
                  <a:pt x="43542" y="0"/>
                  <a:pt x="107120" y="31730"/>
                  <a:pt x="140377" y="40044"/>
                </a:cubicBezTo>
                <a:cubicBezTo>
                  <a:pt x="163573" y="45843"/>
                  <a:pt x="187647" y="47821"/>
                  <a:pt x="210715" y="54112"/>
                </a:cubicBezTo>
                <a:cubicBezTo>
                  <a:pt x="239328" y="61916"/>
                  <a:pt x="265567" y="79785"/>
                  <a:pt x="295122" y="82248"/>
                </a:cubicBezTo>
                <a:lnTo>
                  <a:pt x="463934" y="96315"/>
                </a:lnTo>
                <a:cubicBezTo>
                  <a:pt x="485417" y="160761"/>
                  <a:pt x="478002" y="123689"/>
                  <a:pt x="478002" y="208857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" name="Дуга 57"/>
          <p:cNvSpPr/>
          <p:nvPr/>
        </p:nvSpPr>
        <p:spPr bwMode="auto">
          <a:xfrm>
            <a:off x="3357554" y="5500702"/>
            <a:ext cx="914400" cy="914400"/>
          </a:xfrm>
          <a:prstGeom prst="arc">
            <a:avLst>
              <a:gd name="adj1" fmla="val 15454101"/>
              <a:gd name="adj2" fmla="val 56566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 bwMode="auto">
          <a:xfrm flipV="1">
            <a:off x="3786182" y="5786454"/>
            <a:ext cx="1000132" cy="14287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r>
              <a:rPr lang="ru-RU" sz="2800" dirty="0" smtClean="0"/>
              <a:t>Задание 3: фронтальная работа по учебнику страница 10-11 «Быт и нравы».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71612"/>
            <a:ext cx="842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Читают вслух по цепочке, отвечают на вопрос №3- Как повлияли природные и климатические условия мест обитания на занятия и быт восточных славян?</a:t>
            </a:r>
          </a:p>
        </p:txBody>
      </p:sp>
      <p:pic>
        <p:nvPicPr>
          <p:cNvPr id="4" name="Picture 29" descr="52221181_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429000"/>
            <a:ext cx="442753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Задание 4:  Поисковое чтение. 1.Опираясь на текст на стр.11-12 установите соответствие между  элементами левого и правого столбика.  2.Как называется  вера во множество богов?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2" y="1928802"/>
          <a:ext cx="7072362" cy="36857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536181"/>
                <a:gridCol w="3536181"/>
              </a:tblGrid>
              <a:tr h="679596">
                <a:tc>
                  <a:txBody>
                    <a:bodyPr/>
                    <a:lstStyle/>
                    <a:p>
                      <a:r>
                        <a:rPr lang="ru-RU" dirty="0" smtClean="0"/>
                        <a:t>Славянское божество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Сфера его покровительства</a:t>
                      </a:r>
                      <a:endParaRPr lang="ru-RU" dirty="0"/>
                    </a:p>
                  </a:txBody>
                  <a:tcPr/>
                </a:tc>
              </a:tr>
              <a:tr h="4117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Перун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А.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Бог грома и молнии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17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Ярило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Б. Повелитель ветра</a:t>
                      </a:r>
                    </a:p>
                  </a:txBody>
                  <a:tcPr/>
                </a:tc>
              </a:tr>
              <a:tr h="4117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Стрибог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В. Бог солнца</a:t>
                      </a:r>
                    </a:p>
                  </a:txBody>
                  <a:tcPr/>
                </a:tc>
              </a:tr>
              <a:tr h="6795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Мокошь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 Покровитель скотоводства</a:t>
                      </a:r>
                    </a:p>
                  </a:txBody>
                  <a:tcPr/>
                </a:tc>
              </a:tr>
              <a:tr h="6795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Волос (Велес)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Д. Божество       плодородия</a:t>
                      </a:r>
                    </a:p>
                  </a:txBody>
                  <a:tcPr/>
                </a:tc>
              </a:tr>
              <a:tr h="4117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Щур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Е. Покровитель дома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1538" y="5715017"/>
            <a:ext cx="7000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Ответы: А1, Б3, В2, Г5, Д4, Е6.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Язычество</a:t>
            </a: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7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Задание 5: Объясните значения слов: вервь, вече, народное ополчение. Запишите их в словарь.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3" y="2214554"/>
            <a:ext cx="85725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Вервь- название общины в Древней Руси.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Вече- народное собрание на Руси.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Народное ополчение- военное формирование граждан, создаваемое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на добровольной основе  в случае военных действий.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66" y="857232"/>
          <a:ext cx="6500859" cy="546356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166953"/>
                <a:gridCol w="2166953"/>
                <a:gridCol w="2166953"/>
              </a:tblGrid>
              <a:tr h="1028707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Чем восточные славяне отличались от народов Западной Европы? (5-8 </a:t>
                      </a:r>
                      <a:r>
                        <a:rPr lang="ru-RU" dirty="0" err="1" smtClean="0"/>
                        <a:t>вв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87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Отличительные признаки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Восточные славяне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Королевство Франков</a:t>
                      </a:r>
                      <a:endParaRPr lang="ru-RU" dirty="0"/>
                    </a:p>
                  </a:txBody>
                  <a:tcPr/>
                </a:tc>
              </a:tr>
              <a:tr h="10287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 занятия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с\х</a:t>
                      </a:r>
                      <a:r>
                        <a:rPr lang="ru-RU" dirty="0" smtClean="0"/>
                        <a:t>, РМ, города, Торговля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287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верования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Христианская   церковь, монастыри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287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управление</a:t>
                      </a:r>
                    </a:p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Король, государство, законы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57620" y="307181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С\Х, РМ, бортничество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57620" y="428625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язычество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86183" y="5357826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Вервь, вече, </a:t>
            </a:r>
            <a:r>
              <a:rPr lang="ru-RU" smtClean="0"/>
              <a:t>народное ополчение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6"/>
            <a:ext cx="7858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Учебное задание на продуктивное применение новых знаний . Решение кроссворда (работа в парах).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1785926"/>
            <a:ext cx="5856297" cy="481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967335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Сделать презентацию к любому пункту или подготовить вопросы к документу на стр. 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480" y="1285860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Домашнее задание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972452" cy="968358"/>
          </a:xfrm>
        </p:spPr>
        <p:txBody>
          <a:bodyPr/>
          <a:lstStyle/>
          <a:p>
            <a:r>
              <a:rPr lang="ru-RU" dirty="0" smtClean="0"/>
              <a:t>Характеристика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429684" cy="5214974"/>
          </a:xfrm>
        </p:spPr>
        <p:txBody>
          <a:bodyPr/>
          <a:lstStyle/>
          <a:p>
            <a:r>
              <a:rPr lang="ru-RU" sz="2800" u="sng" dirty="0" smtClean="0"/>
              <a:t>Цель урока</a:t>
            </a:r>
            <a:r>
              <a:rPr lang="ru-RU" sz="2800" dirty="0" smtClean="0"/>
              <a:t>: познакомить с происхождением и расселением восточных славян, объяснить, чем занимались, какими орудиями  труда пользовались, объяснить понятие язычество, рассказать о быте и нравах, о системе управления.</a:t>
            </a:r>
          </a:p>
          <a:p>
            <a:r>
              <a:rPr lang="ru-RU" sz="2800" u="sng" dirty="0" smtClean="0"/>
              <a:t>Тип урока</a:t>
            </a:r>
            <a:r>
              <a:rPr lang="ru-RU" sz="2800" dirty="0" smtClean="0"/>
              <a:t>: изучение нового материала.</a:t>
            </a:r>
          </a:p>
          <a:p>
            <a:r>
              <a:rPr lang="ru-RU" sz="2800" u="sng" dirty="0" smtClean="0"/>
              <a:t>технология</a:t>
            </a:r>
            <a:r>
              <a:rPr lang="ru-RU" sz="2800" dirty="0" smtClean="0"/>
              <a:t> проблемного обучения , </a:t>
            </a:r>
            <a:r>
              <a:rPr lang="ru-RU" sz="2800" dirty="0" err="1" smtClean="0"/>
              <a:t>деятельностный</a:t>
            </a:r>
            <a:r>
              <a:rPr lang="ru-RU" sz="2800" dirty="0" smtClean="0"/>
              <a:t> подход.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1"/>
          <p:cNvSpPr>
            <a:spLocks noChangeArrowheads="1"/>
          </p:cNvSpPr>
          <p:nvPr/>
        </p:nvSpPr>
        <p:spPr bwMode="auto">
          <a:xfrm>
            <a:off x="1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равните </a:t>
            </a: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образ жизни восточных славян и жителей Западной Европы в 5-8 веках, (на примере королевства Франков)</a:t>
            </a:r>
          </a:p>
        </p:txBody>
      </p:sp>
      <p:pic>
        <p:nvPicPr>
          <p:cNvPr id="220163" name="Picture 3" descr="C:\Users\IcE\Downloads\0011-006-Poselok-slavj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929190" cy="4857784"/>
          </a:xfrm>
          <a:prstGeom prst="rect">
            <a:avLst/>
          </a:prstGeom>
          <a:noFill/>
        </p:spPr>
      </p:pic>
      <p:pic>
        <p:nvPicPr>
          <p:cNvPr id="4" name="Picture 4" descr="0063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628" y="1714488"/>
            <a:ext cx="3975100" cy="44958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C:\Users\IcE\Pictures\мои картинки\26949_html_4e0ccb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63301"/>
            <a:ext cx="4429156" cy="4708839"/>
          </a:xfrm>
          <a:prstGeom prst="rect">
            <a:avLst/>
          </a:prstGeom>
          <a:noFill/>
        </p:spPr>
      </p:pic>
      <p:pic>
        <p:nvPicPr>
          <p:cNvPr id="3" name="Picture 12" descr="0013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57752" y="1000108"/>
            <a:ext cx="4038600" cy="441642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Рисунок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1E2C2"/>
              </a:clrFrom>
              <a:clrTo>
                <a:srgbClr val="E1E2C2">
                  <a:alpha val="0"/>
                </a:srgbClr>
              </a:clrTo>
            </a:clrChange>
            <a:lum bright="-6000" contrast="18000"/>
          </a:blip>
          <a:srcRect/>
          <a:stretch>
            <a:fillRect/>
          </a:stretch>
        </p:blipFill>
        <p:spPr bwMode="auto">
          <a:xfrm>
            <a:off x="285720" y="214290"/>
            <a:ext cx="3408363" cy="443706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3" name="Picture 4" descr="Рисунок3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3286116" y="3429000"/>
            <a:ext cx="5857884" cy="314324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cE\Downloads\74563604_id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01601" cy="5429288"/>
          </a:xfrm>
          <a:prstGeom prst="rect">
            <a:avLst/>
          </a:prstGeom>
          <a:noFill/>
        </p:spPr>
      </p:pic>
      <p:pic>
        <p:nvPicPr>
          <p:cNvPr id="2051" name="Picture 3" descr="C:\Users\IcE\Downloads\full12972837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643182"/>
            <a:ext cx="5715000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1962150" cy="302418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" y="3286124"/>
            <a:ext cx="3000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err="1" smtClean="0"/>
              <a:t>Хлодвиг</a:t>
            </a:r>
            <a:r>
              <a:rPr lang="ru-RU" dirty="0" smtClean="0"/>
              <a:t> – король франков с 500 г.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285860"/>
            <a:ext cx="2735262" cy="410368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3429000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665413" cy="4292600"/>
          </a:xfrm>
          <a:prstGeom prst="rect">
            <a:avLst/>
          </a:prstGeom>
          <a:noFill/>
        </p:spPr>
      </p:pic>
      <p:pic>
        <p:nvPicPr>
          <p:cNvPr id="3" name="Picture 21" descr="slavja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071546"/>
            <a:ext cx="3779838" cy="4292600"/>
          </a:xfrm>
          <a:prstGeom prst="rect">
            <a:avLst/>
          </a:prstGeom>
          <a:noFill/>
        </p:spPr>
      </p:pic>
      <p:pic>
        <p:nvPicPr>
          <p:cNvPr id="4" name="Picture 23" descr="slavbois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5713" y="2357430"/>
            <a:ext cx="2808287" cy="429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66" y="857232"/>
          <a:ext cx="6500859" cy="514353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166953"/>
                <a:gridCol w="2166953"/>
                <a:gridCol w="2166953"/>
              </a:tblGrid>
              <a:tr h="1028707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Чем восточные славяне отличались от народов Западной Европы? (5-8 </a:t>
                      </a:r>
                      <a:r>
                        <a:rPr lang="ru-RU" dirty="0" err="1" smtClean="0"/>
                        <a:t>вв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87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Отличительные признаки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Восточные славяне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Королевство Франков</a:t>
                      </a:r>
                      <a:endParaRPr lang="ru-RU" dirty="0"/>
                    </a:p>
                  </a:txBody>
                  <a:tcPr/>
                </a:tc>
              </a:tr>
              <a:tr h="10287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287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287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57356" y="321468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занятия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57356" y="4286256"/>
            <a:ext cx="152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верования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535782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управление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300037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с\х</a:t>
            </a:r>
            <a:r>
              <a:rPr lang="ru-RU" dirty="0" smtClean="0"/>
              <a:t>, РМ, города, Торговля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00760" y="4071942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Христианская церковь, монастыри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72198" y="5143512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Король, государство, законы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иксел">
  <a:themeElements>
    <a:clrScheme name="Пиксел 2">
      <a:dk1>
        <a:srgbClr val="009999"/>
      </a:dk1>
      <a:lt1>
        <a:srgbClr val="FFFFFF"/>
      </a:lt1>
      <a:dk2>
        <a:srgbClr val="334B49"/>
      </a:dk2>
      <a:lt2>
        <a:srgbClr val="FFFFFF"/>
      </a:lt2>
      <a:accent1>
        <a:srgbClr val="33CCCC"/>
      </a:accent1>
      <a:accent2>
        <a:srgbClr val="008080"/>
      </a:accent2>
      <a:accent3>
        <a:srgbClr val="ADB1B1"/>
      </a:accent3>
      <a:accent4>
        <a:srgbClr val="DADADA"/>
      </a:accent4>
      <a:accent5>
        <a:srgbClr val="ADE2E2"/>
      </a:accent5>
      <a:accent6>
        <a:srgbClr val="007373"/>
      </a:accent6>
      <a:hlink>
        <a:srgbClr val="FFCC00"/>
      </a:hlink>
      <a:folHlink>
        <a:srgbClr val="00666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Ленты">
  <a:themeElements>
    <a:clrScheme name="Ленты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Лент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енты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Оформление по умолчанию">
  <a:themeElements>
    <a:clrScheme name="Оформление по умолчанию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педсовет</Template>
  <TotalTime>372</TotalTime>
  <Words>503</Words>
  <Application>Microsoft Office PowerPoint</Application>
  <PresentationFormat>Экран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Пиксел</vt:lpstr>
      <vt:lpstr>Разрез</vt:lpstr>
      <vt:lpstr>Ленты</vt:lpstr>
      <vt:lpstr>Оформление по умолчанию</vt:lpstr>
      <vt:lpstr>Пастель</vt:lpstr>
      <vt:lpstr>Эркер</vt:lpstr>
      <vt:lpstr>1_Оформление по умолчанию</vt:lpstr>
      <vt:lpstr>Круги</vt:lpstr>
      <vt:lpstr>Склон</vt:lpstr>
      <vt:lpstr>Сумерки</vt:lpstr>
      <vt:lpstr>1_Разрез</vt:lpstr>
      <vt:lpstr>Палитра</vt:lpstr>
      <vt:lpstr>Шары</vt:lpstr>
      <vt:lpstr> Методическая разработка урока истории в 6 классе ( в соответствии с требованиями ФГОС второго поколения)</vt:lpstr>
      <vt:lpstr>Характеристика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урока истории в 6 классе ( в соответствии с требованиями ФГОС второго поколения)</dc:title>
  <dc:creator>IcE</dc:creator>
  <cp:lastModifiedBy>Анастасия Черепнева</cp:lastModifiedBy>
  <cp:revision>46</cp:revision>
  <dcterms:created xsi:type="dcterms:W3CDTF">2013-02-22T08:26:06Z</dcterms:created>
  <dcterms:modified xsi:type="dcterms:W3CDTF">2014-03-11T09:17:36Z</dcterms:modified>
</cp:coreProperties>
</file>