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4" r:id="rId9"/>
    <p:sldId id="264" r:id="rId10"/>
    <p:sldId id="265" r:id="rId11"/>
    <p:sldId id="266" r:id="rId12"/>
    <p:sldId id="267" r:id="rId13"/>
    <p:sldId id="257" r:id="rId14"/>
    <p:sldId id="268" r:id="rId15"/>
    <p:sldId id="275" r:id="rId16"/>
    <p:sldId id="276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5E81-2026-4878-BD95-0C0BE75D25BD}" type="datetimeFigureOut">
              <a:rPr lang="ru-RU" smtClean="0"/>
              <a:pPr/>
              <a:t>14.07.2013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795FB2-BDC4-4CB1-9183-4876B4F06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5E81-2026-4878-BD95-0C0BE75D25BD}" type="datetimeFigureOut">
              <a:rPr lang="ru-RU" smtClean="0"/>
              <a:pPr/>
              <a:t>14.07.2013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5FB2-BDC4-4CB1-9183-4876B4F06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5E81-2026-4878-BD95-0C0BE75D25BD}" type="datetimeFigureOut">
              <a:rPr lang="ru-RU" smtClean="0"/>
              <a:pPr/>
              <a:t>14.07.2013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5FB2-BDC4-4CB1-9183-4876B4F06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5E81-2026-4878-BD95-0C0BE75D25BD}" type="datetimeFigureOut">
              <a:rPr lang="ru-RU" smtClean="0"/>
              <a:pPr/>
              <a:t>14.07.2013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3795FB2-BDC4-4CB1-9183-4876B4F06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5E81-2026-4878-BD95-0C0BE75D25BD}" type="datetimeFigureOut">
              <a:rPr lang="ru-RU" smtClean="0"/>
              <a:pPr/>
              <a:t>14.07.2013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5FB2-BDC4-4CB1-9183-4876B4F067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5E81-2026-4878-BD95-0C0BE75D25BD}" type="datetimeFigureOut">
              <a:rPr lang="ru-RU" smtClean="0"/>
              <a:pPr/>
              <a:t>14.07.2013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5FB2-BDC4-4CB1-9183-4876B4F06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5E81-2026-4878-BD95-0C0BE75D25BD}" type="datetimeFigureOut">
              <a:rPr lang="ru-RU" smtClean="0"/>
              <a:pPr/>
              <a:t>14.07.2013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3795FB2-BDC4-4CB1-9183-4876B4F067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5E81-2026-4878-BD95-0C0BE75D25BD}" type="datetimeFigureOut">
              <a:rPr lang="ru-RU" smtClean="0"/>
              <a:pPr/>
              <a:t>14.07.2013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5FB2-BDC4-4CB1-9183-4876B4F06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5E81-2026-4878-BD95-0C0BE75D25BD}" type="datetimeFigureOut">
              <a:rPr lang="ru-RU" smtClean="0"/>
              <a:pPr/>
              <a:t>14.07.2013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5FB2-BDC4-4CB1-9183-4876B4F06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5E81-2026-4878-BD95-0C0BE75D25BD}" type="datetimeFigureOut">
              <a:rPr lang="ru-RU" smtClean="0"/>
              <a:pPr/>
              <a:t>14.07.2013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5FB2-BDC4-4CB1-9183-4876B4F067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5E81-2026-4878-BD95-0C0BE75D25BD}" type="datetimeFigureOut">
              <a:rPr lang="ru-RU" smtClean="0"/>
              <a:pPr/>
              <a:t>14.07.2013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95FB2-BDC4-4CB1-9183-4876B4F067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A35E81-2026-4878-BD95-0C0BE75D25BD}" type="datetimeFigureOut">
              <a:rPr lang="ru-RU" smtClean="0"/>
              <a:pPr/>
              <a:t>14.07.2013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795FB2-BDC4-4CB1-9183-4876B4F067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287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Тест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2700" b="1" dirty="0" smtClean="0"/>
              <a:t>А1.</a:t>
            </a:r>
            <a:r>
              <a:rPr lang="ru-RU" sz="2700" dirty="0" smtClean="0"/>
              <a:t> Что характерно для социально-экономического развития России начала XX в.?</a:t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 </a:t>
            </a:r>
            <a:r>
              <a:rPr lang="ru-RU" b="1" dirty="0" err="1" smtClean="0"/>
              <a:t>многоукладность</a:t>
            </a:r>
            <a:r>
              <a:rPr lang="ru-RU" b="1" dirty="0" smtClean="0"/>
              <a:t> экономики   </a:t>
            </a:r>
          </a:p>
          <a:p>
            <a:r>
              <a:rPr lang="ru-RU" dirty="0" smtClean="0"/>
              <a:t>2) проведение модернизации во всех сферах жизни общества  </a:t>
            </a:r>
          </a:p>
          <a:p>
            <a:r>
              <a:rPr lang="ru-RU" dirty="0" smtClean="0"/>
              <a:t> 3) небольшая доля иностранного капитала в промышленности  </a:t>
            </a:r>
          </a:p>
          <a:p>
            <a:r>
              <a:rPr lang="ru-RU" dirty="0" smtClean="0"/>
              <a:t> 4) отсутствие государственного регулирования экономики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u="sng" dirty="0" smtClean="0"/>
              <a:t>Цели: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1. Познакомиться с исторической личностью - Столыпин Петр Аркадьевич </a:t>
            </a:r>
          </a:p>
          <a:p>
            <a:r>
              <a:rPr lang="ru-RU" dirty="0" smtClean="0"/>
              <a:t>2.  Усвоить цели, содержание и значение реформ П.А. Столыпина</a:t>
            </a:r>
          </a:p>
          <a:p>
            <a:r>
              <a:rPr lang="ru-RU" dirty="0" smtClean="0"/>
              <a:t>3. Понимать причины, по которым реформы П.А. Столыпина не нашли широкой социальной поддержки в стране.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u="sng" dirty="0" smtClean="0"/>
              <a:t>План:</a:t>
            </a:r>
            <a:r>
              <a:rPr lang="ru-RU" i="1" u="sng" dirty="0" smtClean="0"/>
              <a:t/>
            </a:r>
            <a:br>
              <a:rPr lang="ru-RU" i="1" u="sng" dirty="0" smtClean="0"/>
            </a:br>
            <a:endParaRPr lang="ru-RU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Аграрная реформа: ее цели, сущность, направления.</a:t>
            </a:r>
          </a:p>
          <a:p>
            <a:pPr lvl="0"/>
            <a:r>
              <a:rPr lang="ru-RU" dirty="0" smtClean="0"/>
              <a:t>Методы проведения реформы и ее итоги.</a:t>
            </a:r>
          </a:p>
          <a:p>
            <a:pPr lvl="0"/>
            <a:r>
              <a:rPr lang="ru-RU" dirty="0" smtClean="0"/>
              <a:t>Другие реформы и планы Столыпина.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Прочитайте пункт параграфа «Разрушение общины» и ответьте на вопросы: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Какое право каждому крестьянину давал этот указ?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Почему указ особо оговаривал необходимость свести в один участок все наделы выходивших из общины крестьян?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Какой порядок выхода из общины был предусмотрен указом?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Каковы способы выхода из общины?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Какова цель проведения правительством аграрной реформы?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Откройте раздел «Расширяем словарный запас», прочтите значения понятий и попробуйте изобразить в виде схемы или рисунка каждое из этих понятий.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3446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1148824">
                <a:tc gridSpan="3"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переселенцы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4882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Общая численность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Количество вернувшихся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% возвратившихся</a:t>
                      </a:r>
                      <a:endParaRPr lang="ru-RU" sz="2800" dirty="0"/>
                    </a:p>
                  </a:txBody>
                  <a:tcPr/>
                </a:tc>
              </a:tr>
              <a:tr h="114882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3134753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546607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17,4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реформы: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сохранить </a:t>
            </a:r>
            <a:r>
              <a:rPr lang="ru-RU" dirty="0" smtClean="0"/>
              <a:t>помещичье землевладение;</a:t>
            </a:r>
          </a:p>
          <a:p>
            <a:pPr lvl="0"/>
            <a:r>
              <a:rPr lang="ru-RU" dirty="0" smtClean="0"/>
              <a:t>увеличить слой зажиточного крестьянства за счет самих же крестьян (увеличить опору царизма в деревне – кулачество)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 проведения реформы: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Разрушение общины </a:t>
            </a:r>
            <a:r>
              <a:rPr lang="ru-RU" dirty="0" smtClean="0"/>
              <a:t>(выход на отруба и хутора</a:t>
            </a:r>
            <a:r>
              <a:rPr lang="ru-RU" dirty="0" smtClean="0"/>
              <a:t>)</a:t>
            </a:r>
          </a:p>
          <a:p>
            <a:pPr lvl="0"/>
            <a:r>
              <a:rPr lang="ru-RU" dirty="0" smtClean="0"/>
              <a:t>Переселение крестьян за Урал (цель ослабить земельный голод в центральных губерниях России; отправить безземельных и бунтующих крестьян подальше от помещичьих имений)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100" dirty="0" smtClean="0"/>
              <a:t>сформулируйте и запишите итоги аграрной реформы в тетрадь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Усилилось социальное расслоение крестьянства.</a:t>
            </a:r>
          </a:p>
          <a:p>
            <a:pPr lvl="0"/>
            <a:r>
              <a:rPr lang="ru-RU" dirty="0" smtClean="0"/>
              <a:t>Пополнение рабочего класса.</a:t>
            </a:r>
          </a:p>
          <a:p>
            <a:pPr lvl="0"/>
            <a:r>
              <a:rPr lang="ru-RU" dirty="0" smtClean="0"/>
              <a:t>Рост посевных площадей, увеличение экспорта хлеба, закупок сельхозмашин, удобрений.</a:t>
            </a:r>
          </a:p>
          <a:p>
            <a:pPr lvl="0"/>
            <a:r>
              <a:rPr lang="ru-RU" dirty="0" smtClean="0"/>
              <a:t>Освоение переселенцами пустующих земель в Сибири.</a:t>
            </a:r>
          </a:p>
          <a:p>
            <a:pPr lvl="0"/>
            <a:r>
              <a:rPr lang="ru-RU" dirty="0" smtClean="0"/>
              <a:t>Зарождение </a:t>
            </a:r>
            <a:r>
              <a:rPr lang="ru-RU" dirty="0" err="1" smtClean="0"/>
              <a:t>сельхозкооперации</a:t>
            </a:r>
            <a:r>
              <a:rPr lang="ru-RU" dirty="0" smtClean="0"/>
              <a:t>.</a:t>
            </a:r>
            <a:endParaRPr lang="ru-RU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две точки зрения на деятельность </a:t>
            </a:r>
            <a:br>
              <a:rPr lang="ru-RU" dirty="0" smtClean="0"/>
            </a:br>
            <a:r>
              <a:rPr lang="ru-RU" dirty="0" smtClean="0"/>
              <a:t>П.А. Столыпина: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dirty="0" smtClean="0"/>
              <a:t>Деятельность Столыпина была сопряжена с нарушением прав народа и направлена на уничтожение или ограничение демократических достижений революции 1905-1907 годов.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ru-RU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dirty="0" smtClean="0"/>
              <a:t>Политика Столыпина была направлена на создание стабильного правового государства в России и сохранение основ политического режима, установившегося с 1905 года.</a:t>
            </a:r>
          </a:p>
          <a:p>
            <a:pPr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algn="ctr">
              <a:lnSpc>
                <a:spcPct val="90000"/>
              </a:lnSpc>
              <a:buNone/>
              <a:defRPr/>
            </a:pPr>
            <a:r>
              <a:rPr lang="ru-RU" i="1" dirty="0" smtClean="0"/>
              <a:t>       </a:t>
            </a:r>
            <a:r>
              <a:rPr lang="ru-RU" b="1" i="1" dirty="0" smtClean="0"/>
              <a:t>Какая точка зрения кажется вам более предпочтительной?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858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составьте </a:t>
            </a:r>
            <a:r>
              <a:rPr lang="ru-RU" sz="3100" dirty="0" err="1" smtClean="0"/>
              <a:t>синквейн</a:t>
            </a:r>
            <a:r>
              <a:rPr lang="ru-RU" sz="3100" dirty="0" smtClean="0"/>
              <a:t>, в котором должна отразиться сущность политики П.А. Столыпина и ваше отношение.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правила написания </a:t>
            </a:r>
            <a:r>
              <a:rPr lang="ru-RU" i="1" dirty="0" err="1" smtClean="0"/>
              <a:t>синквейна</a:t>
            </a:r>
            <a:r>
              <a:rPr lang="ru-RU" i="1" dirty="0" smtClean="0"/>
              <a:t>:</a:t>
            </a:r>
          </a:p>
          <a:p>
            <a:pPr lvl="0" algn="ctr"/>
            <a:r>
              <a:rPr lang="ru-RU" dirty="0" smtClean="0"/>
              <a:t>1 строка – существительное</a:t>
            </a:r>
          </a:p>
          <a:p>
            <a:pPr lvl="0" algn="ctr"/>
            <a:r>
              <a:rPr lang="ru-RU" dirty="0" smtClean="0"/>
              <a:t>2 строка – 2 прилагательных</a:t>
            </a:r>
          </a:p>
          <a:p>
            <a:pPr lvl="0" algn="ctr"/>
            <a:r>
              <a:rPr lang="ru-RU" dirty="0" smtClean="0"/>
              <a:t>3 строка – 3 глагола</a:t>
            </a:r>
          </a:p>
          <a:p>
            <a:pPr lvl="0" algn="ctr"/>
            <a:r>
              <a:rPr lang="ru-RU" dirty="0" smtClean="0"/>
              <a:t>4 строка – существительное, сочетающееся с первым</a:t>
            </a:r>
          </a:p>
          <a:p>
            <a:pPr lvl="0" algn="ctr"/>
            <a:r>
              <a:rPr lang="ru-RU" dirty="0" smtClean="0"/>
              <a:t>5 строка – краткий вывод</a:t>
            </a:r>
          </a:p>
          <a:p>
            <a:pPr algn="ctr">
              <a:buNone/>
            </a:pP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А2.</a:t>
            </a:r>
            <a:r>
              <a:rPr lang="ru-RU" sz="2400" dirty="0" smtClean="0"/>
              <a:t> Сосредоточение 2/3 производства в сельском хозяйстве свидетельствовало о том, что Россия была страной: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1) аграрной  </a:t>
            </a:r>
          </a:p>
          <a:p>
            <a:r>
              <a:rPr lang="ru-RU" dirty="0" smtClean="0"/>
              <a:t> 2) индустриальной  </a:t>
            </a:r>
          </a:p>
          <a:p>
            <a:r>
              <a:rPr lang="ru-RU" dirty="0" smtClean="0"/>
              <a:t> 3) крепостнической   </a:t>
            </a:r>
          </a:p>
          <a:p>
            <a:r>
              <a:rPr lang="ru-RU" dirty="0" smtClean="0"/>
              <a:t>3) аграрно-индустриальной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500042"/>
            <a:ext cx="4343400" cy="582455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	«В России необходимо завершить основные положения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столыпинских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 реформ» - заявил Дмитрий Медведев. </a:t>
            </a:r>
            <a:br>
              <a:rPr lang="ru-RU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Он  отметил, что между временами Столыпина и современностью присутствует «незримая связь, которая сегодня объединяет нас и тех, кто начинал реформы в начале XX века».</a:t>
            </a:r>
            <a:br>
              <a:rPr lang="ru-RU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Arial Black" pitchFamily="34" charset="0"/>
                <a:cs typeface="Times New Roman" pitchFamily="18" charset="0"/>
              </a:rPr>
              <a:t>По мнению  Д.А. Медведева «основные положения реформ столетней давности ещё предстоит воплотить в жизнь»</a:t>
            </a:r>
            <a:endParaRPr lang="ru-RU" dirty="0"/>
          </a:p>
        </p:txBody>
      </p:sp>
      <p:pic>
        <p:nvPicPr>
          <p:cNvPr id="7" name="Picture 6" descr="Картинка 8 из 8400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817" y="1600200"/>
            <a:ext cx="3824965" cy="472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прочитать параграф 6</a:t>
            </a:r>
          </a:p>
          <a:p>
            <a:r>
              <a:rPr lang="ru-RU" dirty="0" smtClean="0"/>
              <a:t>подготовить устный развернутый ответ на вопрос: Каковы цели, содержание и значение аграрной реформы П.А. Столыпина?</a:t>
            </a:r>
          </a:p>
          <a:p>
            <a:r>
              <a:rPr lang="ru-RU" dirty="0" smtClean="0"/>
              <a:t>индивидуальное задание: написать эссе на тему: « Столыпин нанес монархии более сильный удар, чем все революционеры, вместе взятые» В.В. Вернадский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А3.</a:t>
            </a:r>
            <a:r>
              <a:rPr lang="ru-RU" sz="2400" dirty="0" smtClean="0"/>
              <a:t>  О чем свидетельствовало официальное разделение российского общества на сословия в начале XX в.?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1) о развитии демократии  </a:t>
            </a:r>
          </a:p>
          <a:p>
            <a:r>
              <a:rPr lang="ru-RU" dirty="0" smtClean="0"/>
              <a:t> 2) о многочисленности населения  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3) о наличии феодальных пережитков   </a:t>
            </a:r>
          </a:p>
          <a:p>
            <a:r>
              <a:rPr lang="ru-RU" dirty="0" smtClean="0"/>
              <a:t>4) о начале процесса формирования гражданского общества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А4.</a:t>
            </a:r>
            <a:r>
              <a:rPr lang="ru-RU" sz="2400" dirty="0" smtClean="0"/>
              <a:t> </a:t>
            </a:r>
            <a:r>
              <a:rPr lang="ru-RU" sz="2400" smtClean="0"/>
              <a:t>Какие </a:t>
            </a:r>
            <a:r>
              <a:rPr lang="ru-RU" sz="2400" dirty="0" smtClean="0"/>
              <a:t>понятия относятся к характеристике положения российского крестьянства в конце XIX – начала XX в.?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А) экономически господствующий класс</a:t>
            </a:r>
          </a:p>
          <a:p>
            <a:r>
              <a:rPr lang="ru-RU" dirty="0" smtClean="0"/>
              <a:t>Б) усиление процесса расслоения и </a:t>
            </a:r>
            <a:r>
              <a:rPr lang="ru-RU" dirty="0" err="1" smtClean="0"/>
              <a:t>раскрестьянивания</a:t>
            </a:r>
            <a:endParaRPr lang="ru-RU" dirty="0" smtClean="0"/>
          </a:p>
          <a:p>
            <a:r>
              <a:rPr lang="ru-RU" dirty="0" smtClean="0"/>
              <a:t>В) малоземелье, безденежье</a:t>
            </a:r>
          </a:p>
          <a:p>
            <a:r>
              <a:rPr lang="ru-RU" dirty="0" smtClean="0"/>
              <a:t>Г) высокая степень политической зрелости</a:t>
            </a:r>
          </a:p>
          <a:p>
            <a:r>
              <a:rPr lang="ru-RU" dirty="0" smtClean="0"/>
              <a:t>Д) наличие крестьянских партий и союзов </a:t>
            </a:r>
          </a:p>
          <a:p>
            <a:r>
              <a:rPr lang="ru-RU" dirty="0" smtClean="0"/>
              <a:t>Е) самый большой по численности класс</a:t>
            </a:r>
          </a:p>
          <a:p>
            <a:pPr algn="ctr">
              <a:buNone/>
            </a:pPr>
            <a:r>
              <a:rPr lang="ru-RU" dirty="0" smtClean="0"/>
              <a:t>Укажите верный ответ.</a:t>
            </a:r>
          </a:p>
          <a:p>
            <a:pPr algn="ctr">
              <a:buNone/>
            </a:pPr>
            <a:r>
              <a:rPr lang="ru-RU" dirty="0" smtClean="0"/>
              <a:t>1) АБВ   </a:t>
            </a:r>
            <a:r>
              <a:rPr lang="ru-RU" b="1" dirty="0" smtClean="0"/>
              <a:t>2) БВЕ   </a:t>
            </a:r>
            <a:r>
              <a:rPr lang="ru-RU" dirty="0" smtClean="0"/>
              <a:t>3) ВДЕ   4) ГДЕ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А5.</a:t>
            </a:r>
            <a:r>
              <a:rPr lang="ru-RU" sz="2400" dirty="0" smtClean="0"/>
              <a:t> Для ускорения промышленного развития С.Ю. Витте: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ликвидирует государственный сектор в экономике</a:t>
            </a:r>
          </a:p>
          <a:p>
            <a:r>
              <a:rPr lang="ru-RU" dirty="0" smtClean="0"/>
              <a:t>2) прекращает железнодорожное строительство</a:t>
            </a:r>
          </a:p>
          <a:p>
            <a:r>
              <a:rPr lang="ru-RU" b="1" dirty="0" smtClean="0"/>
              <a:t>3) привлекает иностранный капитал</a:t>
            </a:r>
            <a:endParaRPr lang="ru-RU" dirty="0" smtClean="0"/>
          </a:p>
          <a:p>
            <a:r>
              <a:rPr lang="ru-RU" dirty="0" smtClean="0"/>
              <a:t>4) прекращает финансирование помещичьих хозяйств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А6.</a:t>
            </a:r>
            <a:r>
              <a:rPr lang="ru-RU" sz="2400" dirty="0" smtClean="0"/>
              <a:t> Что было причиной первой российской революции?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1) отсутствие у населения политических прав и свобод</a:t>
            </a:r>
            <a:endParaRPr lang="ru-RU" dirty="0" smtClean="0"/>
          </a:p>
          <a:p>
            <a:r>
              <a:rPr lang="ru-RU" dirty="0" smtClean="0"/>
              <a:t>2) усиление крепостного права</a:t>
            </a:r>
          </a:p>
          <a:p>
            <a:r>
              <a:rPr lang="ru-RU" dirty="0" smtClean="0"/>
              <a:t>3) начало Русско-турецкой войны</a:t>
            </a:r>
          </a:p>
          <a:p>
            <a:r>
              <a:rPr lang="ru-RU" dirty="0" smtClean="0"/>
              <a:t>4) смерть Александра III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А7.</a:t>
            </a:r>
            <a:r>
              <a:rPr lang="ru-RU" sz="2400" dirty="0" smtClean="0"/>
              <a:t> К чему привела первая российская революция?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1) к уничтожению самодержавия</a:t>
            </a:r>
          </a:p>
          <a:p>
            <a:r>
              <a:rPr lang="ru-RU" dirty="0" smtClean="0"/>
              <a:t>2) к ликвидации общины</a:t>
            </a:r>
          </a:p>
          <a:p>
            <a:r>
              <a:rPr lang="ru-RU" b="1" dirty="0" smtClean="0"/>
              <a:t>3) к созданию представительных законодательных органов власти</a:t>
            </a:r>
            <a:endParaRPr lang="ru-RU" dirty="0" smtClean="0"/>
          </a:p>
          <a:p>
            <a:r>
              <a:rPr lang="ru-RU" dirty="0" smtClean="0"/>
              <a:t>4) к предоставлению независимости Польше и Финляндии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Критерии Оценивания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7 правильных ответов – «5»</a:t>
            </a:r>
          </a:p>
          <a:p>
            <a:r>
              <a:rPr lang="ru-RU" dirty="0" smtClean="0"/>
              <a:t>5-6 правильных ответов – «4»</a:t>
            </a:r>
          </a:p>
          <a:p>
            <a:r>
              <a:rPr lang="ru-RU" dirty="0" smtClean="0"/>
              <a:t>4 правильных ответа – «3»</a:t>
            </a:r>
          </a:p>
          <a:p>
            <a:r>
              <a:rPr lang="ru-RU" dirty="0" smtClean="0"/>
              <a:t>0-3 правильных ответа – «2»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3428992" y="4429133"/>
            <a:ext cx="5410208" cy="1646654"/>
          </a:xfrm>
        </p:spPr>
        <p:txBody>
          <a:bodyPr>
            <a:normAutofit fontScale="90000"/>
          </a:bodyPr>
          <a:lstStyle/>
          <a:p>
            <a:pPr algn="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«Я верю в Россию.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Если бы я не имел этой веры,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я бы не в состоянии был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ничего делать»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.А. Столыпин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81000" y="428604"/>
            <a:ext cx="8120090" cy="1643074"/>
          </a:xfrm>
        </p:spPr>
        <p:txBody>
          <a:bodyPr/>
          <a:lstStyle/>
          <a:p>
            <a:pPr algn="ctr"/>
            <a:r>
              <a:rPr lang="ru-RU" sz="3600" b="1" i="1" u="sng" dirty="0" smtClean="0"/>
              <a:t>Тема: Экономические реформы П.А. Столыпина.</a:t>
            </a:r>
            <a:endParaRPr lang="ru-RU" sz="3600" dirty="0" smtClean="0"/>
          </a:p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500306"/>
            <a:ext cx="335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</TotalTime>
  <Words>712</Words>
  <Application>Microsoft Office PowerPoint</Application>
  <PresentationFormat>Экран (4:3)</PresentationFormat>
  <Paragraphs>109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Тест А1. Что характерно для социально-экономического развития России начала XX в.? </vt:lpstr>
      <vt:lpstr>А2. Сосредоточение 2/3 производства в сельском хозяйстве свидетельствовало о том, что Россия была страной: </vt:lpstr>
      <vt:lpstr>А3.  О чем свидетельствовало официальное разделение российского общества на сословия в начале XX в.? </vt:lpstr>
      <vt:lpstr>А4. Какие понятия относятся к характеристике положения российского крестьянства в конце XIX – начала XX в.? </vt:lpstr>
      <vt:lpstr>А5. Для ускорения промышленного развития С.Ю. Витте: </vt:lpstr>
      <vt:lpstr>А6. Что было причиной первой российской революции? </vt:lpstr>
      <vt:lpstr>А7. К чему привела первая российская революция? </vt:lpstr>
      <vt:lpstr>Критерии Оценивания</vt:lpstr>
      <vt:lpstr>«Я верю в Россию.  Если бы я не имел этой веры,  я бы не в состоянии был  ничего делать».                       П.А. Столыпин </vt:lpstr>
      <vt:lpstr>Цели:  </vt:lpstr>
      <vt:lpstr>План: </vt:lpstr>
      <vt:lpstr>Прочитайте пункт параграфа «Разрушение общины» и ответьте на вопросы:</vt:lpstr>
      <vt:lpstr>Слайд 13</vt:lpstr>
      <vt:lpstr>Слайд 14</vt:lpstr>
      <vt:lpstr>Цели реформы:</vt:lpstr>
      <vt:lpstr>Методы проведения реформы:</vt:lpstr>
      <vt:lpstr> сформулируйте и запишите итоги аграрной реформы в тетрадь</vt:lpstr>
      <vt:lpstr>две точки зрения на деятельность  П.А. Столыпина:</vt:lpstr>
      <vt:lpstr>составьте синквейн, в котором должна отразиться сущность политики П.А. Столыпина и ваше отношение. </vt:lpstr>
      <vt:lpstr>Слайд 20</vt:lpstr>
      <vt:lpstr>Домашнее задание: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А1. Что характерно для социально-экономического развития России начала XX в.? </dc:title>
  <dc:creator>Admin</dc:creator>
  <cp:lastModifiedBy>Admin</cp:lastModifiedBy>
  <cp:revision>20</cp:revision>
  <dcterms:created xsi:type="dcterms:W3CDTF">2013-07-01T08:11:08Z</dcterms:created>
  <dcterms:modified xsi:type="dcterms:W3CDTF">2013-07-14T04:46:06Z</dcterms:modified>
</cp:coreProperties>
</file>