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65" r:id="rId5"/>
    <p:sldId id="273" r:id="rId6"/>
    <p:sldId id="271" r:id="rId7"/>
    <p:sldId id="266" r:id="rId8"/>
    <p:sldId id="270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эмоционального принятия родителями своих детей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средний уровень принятия</c:v>
                </c:pt>
                <c:pt idx="1">
                  <c:v>высокий уровень принятия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</c:v>
                </c:pt>
                <c:pt idx="1">
                  <c:v>0.9</c:v>
                </c:pt>
              </c:numCache>
            </c:numRef>
          </c:val>
        </c:ser>
        <c:axId val="63364480"/>
        <c:axId val="64685184"/>
      </c:barChart>
      <c:catAx>
        <c:axId val="63364480"/>
        <c:scaling>
          <c:orientation val="minMax"/>
        </c:scaling>
        <c:axPos val="b"/>
        <c:tickLblPos val="nextTo"/>
        <c:crossAx val="64685184"/>
        <c:crosses val="autoZero"/>
        <c:auto val="1"/>
        <c:lblAlgn val="ctr"/>
        <c:lblOffset val="100"/>
      </c:catAx>
      <c:valAx>
        <c:axId val="64685184"/>
        <c:scaling>
          <c:orientation val="minMax"/>
        </c:scaling>
        <c:axPos val="l"/>
        <c:majorGridlines/>
        <c:numFmt formatCode="0%" sourceLinked="1"/>
        <c:tickLblPos val="nextTo"/>
        <c:crossAx val="6336448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Понимание актуального уровня развития ребенка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низкий уровень понимания</c:v>
                </c:pt>
                <c:pt idx="1">
                  <c:v>средний уровень понимания</c:v>
                </c:pt>
                <c:pt idx="2">
                  <c:v>высокий уровень понимания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3.0000000000000002E-2</c:v>
                </c:pt>
                <c:pt idx="1">
                  <c:v>0.15000000000000016</c:v>
                </c:pt>
                <c:pt idx="2">
                  <c:v>0.81</c:v>
                </c:pt>
              </c:numCache>
            </c:numRef>
          </c:val>
        </c:ser>
        <c:axId val="64731392"/>
        <c:axId val="64741376"/>
      </c:barChart>
      <c:catAx>
        <c:axId val="64731392"/>
        <c:scaling>
          <c:orientation val="minMax"/>
        </c:scaling>
        <c:axPos val="b"/>
        <c:tickLblPos val="nextTo"/>
        <c:crossAx val="64741376"/>
        <c:crosses val="autoZero"/>
        <c:auto val="1"/>
        <c:lblAlgn val="ctr"/>
        <c:lblOffset val="100"/>
      </c:catAx>
      <c:valAx>
        <c:axId val="64741376"/>
        <c:scaling>
          <c:orientation val="minMax"/>
        </c:scaling>
        <c:axPos val="l"/>
        <c:majorGridlines/>
        <c:numFmt formatCode="0%" sourceLinked="1"/>
        <c:tickLblPos val="nextTo"/>
        <c:crossAx val="6473139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Использование родителями адекватных форм взаимодействия с детьми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низкий уровень</c:v>
                </c:pt>
                <c:pt idx="1">
                  <c:v>средний уровень</c:v>
                </c:pt>
                <c:pt idx="2">
                  <c:v>высокий уровень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6.0000000000000032E-2</c:v>
                </c:pt>
                <c:pt idx="1">
                  <c:v>0.22</c:v>
                </c:pt>
                <c:pt idx="2">
                  <c:v>0.72000000000000064</c:v>
                </c:pt>
              </c:numCache>
            </c:numRef>
          </c:val>
        </c:ser>
        <c:axId val="71990656"/>
        <c:axId val="71992448"/>
      </c:barChart>
      <c:catAx>
        <c:axId val="71990656"/>
        <c:scaling>
          <c:orientation val="minMax"/>
        </c:scaling>
        <c:axPos val="b"/>
        <c:tickLblPos val="nextTo"/>
        <c:crossAx val="71992448"/>
        <c:crosses val="autoZero"/>
        <c:auto val="1"/>
        <c:lblAlgn val="ctr"/>
        <c:lblOffset val="100"/>
      </c:catAx>
      <c:valAx>
        <c:axId val="71992448"/>
        <c:scaling>
          <c:orientation val="minMax"/>
        </c:scaling>
        <c:axPos val="l"/>
        <c:majorGridlines/>
        <c:numFmt formatCode="0%" sourceLinked="1"/>
        <c:tickLblPos val="nextTo"/>
        <c:crossAx val="7199065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428759"/>
          </a:xfrm>
        </p:spPr>
        <p:txBody>
          <a:bodyPr/>
          <a:lstStyle/>
          <a:p>
            <a:r>
              <a:rPr lang="ru-RU" b="1" i="1" dirty="0" smtClean="0"/>
              <a:t>Родительская гостиная</a:t>
            </a:r>
            <a:endParaRPr lang="ru-RU" b="1" i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14348" y="2000240"/>
            <a:ext cx="7500990" cy="3500462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«Школа глазами родителей учащихся»</a:t>
            </a:r>
            <a:endParaRPr lang="ru-RU" sz="5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Сочинение 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/>
              <a:t>		«Сережа родился долгожданным, любимым ребенком. Два месяца он пролежал в Областной больнице, каждый день был решающим в его и нашей жизни, т.к. он находился на грани жизни и смерти. И все проблемы, связанные с его </a:t>
            </a:r>
            <a:r>
              <a:rPr lang="ru-RU" dirty="0" smtClean="0"/>
              <a:t>особенностями,  ничтожны </a:t>
            </a:r>
            <a:r>
              <a:rPr lang="ru-RU" dirty="0" smtClean="0"/>
              <a:t>по сравнению с тем, что его могло бы не стать. </a:t>
            </a:r>
          </a:p>
          <a:p>
            <a:pPr algn="just">
              <a:buNone/>
            </a:pPr>
            <a:r>
              <a:rPr lang="ru-RU" dirty="0" smtClean="0"/>
              <a:t>		Да, трудностей и проблем много, но мы все очень любим его, наша семейная жизнь конечно изменилась, но не смертельно, ко всему привыкаешь, и мы даже уже не представляем своей жизни без него. Каждая маленькая его победа для нас большая радость!»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Обсуждение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Выскажете Ваше мнение по поводу прочитанных отрывков.</a:t>
            </a:r>
          </a:p>
          <a:p>
            <a:pPr lvl="0"/>
            <a:r>
              <a:rPr lang="ru-RU" dirty="0" smtClean="0"/>
              <a:t>Что помогает авторам справляться с трудностями?</a:t>
            </a:r>
          </a:p>
          <a:p>
            <a:pPr lvl="0"/>
            <a:r>
              <a:rPr lang="ru-RU" dirty="0" smtClean="0"/>
              <a:t>С какими сложными ситуациями удалось справиться Вам?</a:t>
            </a:r>
          </a:p>
          <a:p>
            <a:pPr lvl="0"/>
            <a:r>
              <a:rPr lang="ru-RU" dirty="0" smtClean="0"/>
              <a:t>Как Вы их преодолели?</a:t>
            </a:r>
          </a:p>
          <a:p>
            <a:pPr lvl="0"/>
            <a:r>
              <a:rPr lang="ru-RU" dirty="0" smtClean="0"/>
              <a:t>Какие собственные ресурсы Вы при этом использовали?</a:t>
            </a:r>
          </a:p>
          <a:p>
            <a:pPr lvl="0"/>
            <a:r>
              <a:rPr lang="ru-RU" dirty="0" smtClean="0"/>
              <a:t>Поделитесь Вашим жизненным опытом и Вашими жизненными удачами.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Награждения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643182"/>
            <a:ext cx="7829576" cy="3929090"/>
          </a:xfrm>
        </p:spPr>
        <p:txBody>
          <a:bodyPr/>
          <a:lstStyle/>
          <a:p>
            <a:pPr>
              <a:buNone/>
            </a:pPr>
            <a:endParaRPr lang="ru-RU" b="1" i="1" dirty="0"/>
          </a:p>
        </p:txBody>
      </p:sp>
      <p:pic>
        <p:nvPicPr>
          <p:cNvPr id="3075" name="Picture 3" descr="C:\Documents and Settings\Администратор\Мои документы\все с компа\CLIPART\CORPBAS\J007920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435157">
            <a:off x="2532885" y="2510032"/>
            <a:ext cx="3357586" cy="4209148"/>
          </a:xfrm>
          <a:prstGeom prst="rect">
            <a:avLst/>
          </a:prstGeom>
          <a:noFill/>
        </p:spPr>
      </p:pic>
      <p:pic>
        <p:nvPicPr>
          <p:cNvPr id="3076" name="Picture 4" descr="C:\Documents and Settings\Администратор\Мои документы\все с компа\CLIPART\CORPBAS\J0110705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14290"/>
            <a:ext cx="8215370" cy="2359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Заполнение мини-анкеты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ru-RU" dirty="0"/>
          </a:p>
        </p:txBody>
      </p:sp>
      <p:pic>
        <p:nvPicPr>
          <p:cNvPr id="1026" name="Picture 2" descr="C:\Documents and Settings\Администратор\Мои документы\все с компа\CLIPART\SMBUSBAS\BD18040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92600" y="2566689"/>
            <a:ext cx="1350970" cy="1086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Создание газеты </a:t>
            </a:r>
            <a:r>
              <a:rPr lang="ru-RU" sz="3600" b="1" i="1" dirty="0" smtClean="0"/>
              <a:t>«Школа глазами родителей»</a:t>
            </a:r>
            <a:br>
              <a:rPr lang="ru-RU" sz="3600" b="1" i="1" dirty="0" smtClean="0"/>
            </a:b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(работа в малых группах)</a:t>
            </a:r>
          </a:p>
          <a:p>
            <a:pPr algn="ctr">
              <a:buNone/>
            </a:pPr>
            <a:endParaRPr lang="ru-RU" b="1" i="1" dirty="0"/>
          </a:p>
        </p:txBody>
      </p:sp>
      <p:pic>
        <p:nvPicPr>
          <p:cNvPr id="2050" name="Picture 2" descr="C:\Documents and Settings\Администратор\Мои документы\все с компа\CLIPART\SMBUSBAS\BD19903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3143248"/>
            <a:ext cx="3286148" cy="29124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Спасибо за участие!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Заполнение анкеты </a:t>
            </a:r>
            <a:r>
              <a:rPr lang="ru-RU" smtClean="0"/>
              <a:t>обратной связи.</a:t>
            </a:r>
            <a:endParaRPr lang="ru-RU" dirty="0"/>
          </a:p>
        </p:txBody>
      </p:sp>
      <p:pic>
        <p:nvPicPr>
          <p:cNvPr id="4" name="Picture 2" descr="C:\Documents and Settings\Администратор\Мои документы\все с компа\CLIPART\SMBUSBAS\BD18040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3166148"/>
            <a:ext cx="1500198" cy="12061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План работы родительской гостиной 29.11.13 г.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Результаты анкетирования;</a:t>
            </a:r>
          </a:p>
          <a:p>
            <a:pPr>
              <a:buNone/>
            </a:pPr>
            <a:r>
              <a:rPr lang="ru-RU" dirty="0" smtClean="0"/>
              <a:t>2.Обсуждение;</a:t>
            </a:r>
          </a:p>
          <a:p>
            <a:pPr>
              <a:buNone/>
            </a:pPr>
            <a:r>
              <a:rPr lang="ru-RU" dirty="0" smtClean="0"/>
              <a:t>3.Вручение благодарственных писем;</a:t>
            </a:r>
          </a:p>
          <a:p>
            <a:pPr>
              <a:buNone/>
            </a:pPr>
            <a:r>
              <a:rPr lang="ru-RU" dirty="0" smtClean="0"/>
              <a:t>4. Заполнение мини-анкеты (индивидуально);</a:t>
            </a:r>
          </a:p>
          <a:p>
            <a:pPr>
              <a:buNone/>
            </a:pPr>
            <a:r>
              <a:rPr lang="ru-RU" dirty="0" smtClean="0"/>
              <a:t>5.Работа в творческих группах;</a:t>
            </a:r>
          </a:p>
          <a:p>
            <a:pPr>
              <a:buNone/>
            </a:pPr>
            <a:r>
              <a:rPr lang="ru-RU" smtClean="0"/>
              <a:t>6.Заполнение </a:t>
            </a:r>
            <a:r>
              <a:rPr lang="ru-RU" dirty="0" smtClean="0"/>
              <a:t>анкеты </a:t>
            </a:r>
            <a:r>
              <a:rPr lang="ru-RU" smtClean="0"/>
              <a:t>обратной связи.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Итоги анкетирования воспитательских умений родителей.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Понимание уровня актуального развития ребенка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/>
              <a:t>Факторы, влияющие на  формирование и закрепление тревожности у детей. 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100" dirty="0" smtClean="0"/>
              <a:t>-- </a:t>
            </a:r>
            <a:r>
              <a:rPr lang="ru-RU" sz="2800" dirty="0" smtClean="0"/>
              <a:t>учебные перегрузки;</a:t>
            </a:r>
          </a:p>
          <a:p>
            <a:pPr>
              <a:buNone/>
            </a:pPr>
            <a:r>
              <a:rPr lang="ru-RU" sz="2800" dirty="0" smtClean="0"/>
              <a:t>- неспособность учащегося справиться со школьной программой;</a:t>
            </a:r>
          </a:p>
          <a:p>
            <a:pPr>
              <a:buNone/>
            </a:pPr>
            <a:r>
              <a:rPr lang="ru-RU" sz="2800" i="1" dirty="0" smtClean="0"/>
              <a:t>- </a:t>
            </a:r>
            <a:r>
              <a:rPr lang="ru-RU" sz="2800" dirty="0" smtClean="0"/>
              <a:t>неадекватные ожидания со стороны родителей;</a:t>
            </a:r>
          </a:p>
          <a:p>
            <a:pPr>
              <a:buNone/>
            </a:pPr>
            <a:r>
              <a:rPr lang="ru-RU" sz="2800" dirty="0" smtClean="0"/>
              <a:t>- неблагоприятные отношения с педагогами;</a:t>
            </a:r>
          </a:p>
          <a:p>
            <a:pPr>
              <a:buNone/>
            </a:pPr>
            <a:r>
              <a:rPr lang="ru-RU" sz="2800" dirty="0" smtClean="0"/>
              <a:t>- регулярно повторяющиеся оценочно-экзаменационные </a:t>
            </a:r>
            <a:r>
              <a:rPr lang="ru-RU" sz="2800" dirty="0" smtClean="0"/>
              <a:t>ситуации</a:t>
            </a:r>
            <a:r>
              <a:rPr lang="ru-RU" sz="2800" dirty="0" smtClean="0"/>
              <a:t>;</a:t>
            </a:r>
          </a:p>
          <a:p>
            <a:pPr>
              <a:buNone/>
            </a:pPr>
            <a:r>
              <a:rPr lang="ru-RU" sz="2800" dirty="0" smtClean="0"/>
              <a:t>- смена школьного коллектива и / или непринятие детским коллективом.</a:t>
            </a:r>
          </a:p>
          <a:p>
            <a:pPr>
              <a:buNone/>
            </a:pPr>
            <a:r>
              <a:rPr lang="ru-RU" sz="2800" dirty="0" smtClean="0"/>
              <a:t> 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Основная цель воспитания ребенка с ОВЗ- сформировать у него необходимые навыки для дальнейшей самостоятельной жизни.</a:t>
            </a:r>
            <a:endParaRPr lang="ru-R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Использование родителями адекватных форм взаимодействия с детьми</a:t>
            </a:r>
            <a:br>
              <a:rPr lang="ru-RU" sz="3100" b="1" dirty="0" smtClean="0"/>
            </a:b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86050" y="642918"/>
            <a:ext cx="3571900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Использование родителями неадекватных форм взаимодействия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488" y="3000372"/>
            <a:ext cx="3571900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Усугубление проблем в развитии детей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4108447" y="2606669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Мини-сочинения</a:t>
            </a:r>
            <a:br>
              <a:rPr lang="ru-RU" sz="3200" b="1" dirty="0" smtClean="0"/>
            </a:br>
            <a:r>
              <a:rPr lang="ru-RU" sz="3200" dirty="0" smtClean="0"/>
              <a:t>Сочинение  1.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000" dirty="0" smtClean="0"/>
              <a:t>		</a:t>
            </a:r>
          </a:p>
          <a:p>
            <a:pPr algn="just">
              <a:buNone/>
            </a:pPr>
            <a:r>
              <a:rPr lang="ru-RU" sz="2000" dirty="0" smtClean="0"/>
              <a:t>		«Андрюша  не слышит и поэтому очень сложно объяснять ему с помощью устной речи. Все приходится объяснять прямым  показом. Чтобы его позвать, нужно к нему подойти, на улице держать за руку, потому что не знаю как объяснить опасность, исходящую от машин. Андрюша очень шумный, он постоянно шумит, стучит, грызет игрушки, иногда ломает их. Когда к нам приходят гости или я занята младшим  ребенком, Андрей начинает кричать, кусаться, хватать игрушки, книги со всех полок, привлекая внимание. Мы не можем сходить в гости, в магазин, в кино, т.к. боимся не уследить за ним. </a:t>
            </a:r>
          </a:p>
          <a:p>
            <a:pPr algn="just">
              <a:buNone/>
            </a:pPr>
            <a:r>
              <a:rPr lang="ru-RU" sz="2000" dirty="0" smtClean="0"/>
              <a:t>		В общем, самая большая трудность в том, что приходится всегда и во всем себя организовывать, держать себя в руках, быть сдержанной  и спокойной. </a:t>
            </a:r>
          </a:p>
          <a:p>
            <a:pPr algn="just">
              <a:buNone/>
            </a:pPr>
            <a:r>
              <a:rPr lang="ru-RU" sz="2000" dirty="0" smtClean="0"/>
              <a:t>		Но даже такого ребенка мы никогда и никому не отдадим, потому что он все таки наш ребенок и мы его любим таким, какой он есть!»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227</Words>
  <PresentationFormat>Экран (4:3)</PresentationFormat>
  <Paragraphs>46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Родительская гостиная</vt:lpstr>
      <vt:lpstr>План работы родительской гостиной 29.11.13 г.</vt:lpstr>
      <vt:lpstr>Итоги анкетирования воспитательских умений родителей.</vt:lpstr>
      <vt:lpstr>Понимание уровня актуального развития ребенка</vt:lpstr>
      <vt:lpstr>Факторы, влияющие на  формирование и закрепление тревожности у детей.   </vt:lpstr>
      <vt:lpstr>Слайд 6</vt:lpstr>
      <vt:lpstr>Использование родителями адекватных форм взаимодействия с детьми </vt:lpstr>
      <vt:lpstr>Слайд 8</vt:lpstr>
      <vt:lpstr>Мини-сочинения Сочинение  1.</vt:lpstr>
      <vt:lpstr> Сочинение  2</vt:lpstr>
      <vt:lpstr>Обсуждение</vt:lpstr>
      <vt:lpstr> Награждения</vt:lpstr>
      <vt:lpstr>Заполнение мини-анкеты</vt:lpstr>
      <vt:lpstr>Создание газеты «Школа глазами родителей» </vt:lpstr>
      <vt:lpstr>Спасибо за участие!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Родительская гостиная</dc:title>
  <cp:lastModifiedBy>USER</cp:lastModifiedBy>
  <cp:revision>27</cp:revision>
  <dcterms:modified xsi:type="dcterms:W3CDTF">2013-11-28T07:47:24Z</dcterms:modified>
</cp:coreProperties>
</file>