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9" r:id="rId3"/>
  </p:sldMasterIdLst>
  <p:notesMasterIdLst>
    <p:notesMasterId r:id="rId12"/>
  </p:notesMasterIdLst>
  <p:handoutMasterIdLst>
    <p:handoutMasterId r:id="rId13"/>
  </p:handoutMasterIdLst>
  <p:sldIdLst>
    <p:sldId id="321" r:id="rId4"/>
    <p:sldId id="322" r:id="rId5"/>
    <p:sldId id="330" r:id="rId6"/>
    <p:sldId id="331" r:id="rId7"/>
    <p:sldId id="332" r:id="rId8"/>
    <p:sldId id="291" r:id="rId9"/>
    <p:sldId id="323" r:id="rId10"/>
    <p:sldId id="32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FF0066"/>
    <a:srgbClr val="FF0000"/>
    <a:srgbClr val="0099FF"/>
    <a:srgbClr val="66FFCC"/>
    <a:srgbClr val="006600"/>
    <a:srgbClr val="0000CC"/>
    <a:srgbClr val="6A0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94" autoAdjust="0"/>
    <p:restoredTop sz="94737" autoAdjust="0"/>
  </p:normalViewPr>
  <p:slideViewPr>
    <p:cSldViewPr>
      <p:cViewPr varScale="1">
        <p:scale>
          <a:sx n="71" d="100"/>
          <a:sy n="71" d="100"/>
        </p:scale>
        <p:origin x="9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3CC72E-6E79-4EFC-BDB6-145F16407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4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E0625A-E45F-4A80-915B-F28C3F820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3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F88EC-15FB-41FF-897E-F45F0E542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1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63B0-B2F6-4997-9768-9DA690B4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9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7EB9-3B14-43D9-B486-7B061195D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2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FD1F-02DB-4D94-B328-B877459C1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59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A8A6-70ED-4F94-A524-59542F5BE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2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A229-AA04-4130-95EB-0271438BE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5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584CE-704D-4F24-AA36-EC2D668DD83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A54E-A131-4E4F-AD80-DEB795A2136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6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4E4B4-B62B-48D5-85D5-9CA0C87EF3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41FA7-A9EF-4590-BDD1-BCE625C620C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46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CA72-F986-4CAB-BB2D-08053B3D34D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2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6ED5-B280-4A2E-8483-7B373735A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06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20C3-C775-4DB2-A060-E7F235ED5B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64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60A7-31B7-4C67-859F-75558D6FC2F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5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DE35-EF19-404B-BAA8-C96D32E9893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86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4F13-92DE-42B0-840F-A8EE98D3A29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55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2D73-A1E7-41F0-A8E0-75495F44EDD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28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60FF-6124-42C2-844B-C2971EBB0EE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26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CC31-C3D2-4A49-9BBF-AFA4F23A8F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78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6F11-247B-4D7A-A336-1B72004867D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77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6714-6E58-4E70-87BE-896C8A3E91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76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078AC-73CA-4D9B-9444-80646943CFA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0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11473-78EC-46C7-ABAA-BDD091321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62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9847-DBB5-43CB-9F53-CDDA0AA708E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13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B12BA-C8F8-4E4E-8159-8C93755DA6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06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5202-FAC2-46B5-AF62-8F82D9D9A02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21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A6D8-3B99-426C-BE84-C312D9AC5D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03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C0FCD-4BCF-493A-9C9B-96655A2CE5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609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3600-425C-44D2-8C08-FF354BDF95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97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0F90-5E52-47DE-B2FA-83903DE6F8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3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39A4-6A86-41FE-AB61-42B55F4CF0E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663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BE0E-3B08-4ADC-BFD5-71F153F866A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20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6FC1-8475-49AF-AA1D-E6E28F491B3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1ABB4-957B-420B-8AF6-F64DC4672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125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70F5-0A2F-4215-934B-291EF37471D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425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5421-57D3-4F7E-A6DD-6665AA5522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522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B5F4-A625-450D-B579-D9CD7ECAFD9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0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34C9D-7A6D-4C12-978D-F2FCFD85C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0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01444-6826-44D0-B13B-15FB14CDB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8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94BE1-0BF0-4182-B906-6172F61CD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A2CE-9F99-4B8A-8178-BE61BD26F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2CA4-9ED4-4873-B14C-1FBCC6A79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5960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A66F72-0FCD-4A73-B14A-39CCF6976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5960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E52C65D-B452-4037-940D-74AC67DE9F7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851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rgbClr val="5E9EFF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868DF8AF-23E6-43DD-BA08-269ED2602226}" type="slidenum">
              <a:rPr lang="ru-RU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60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700808"/>
            <a:ext cx="9144000" cy="1666875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/>
            <a: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  <a:t>Задание 3</a:t>
            </a:r>
            <a: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  <a:t/>
            </a:r>
            <a:b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</a:br>
            <a: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  <a:t>«Системы </a:t>
            </a:r>
            <a:r>
              <a:rPr lang="ru-RU" sz="4000" b="1" dirty="0">
                <a:ln/>
                <a:solidFill>
                  <a:srgbClr val="0066CC"/>
                </a:solidFill>
                <a:latin typeface="Arial" panose="020B0604020202020204" pitchFamily="34" charset="0"/>
              </a:rPr>
              <a:t>счисления </a:t>
            </a:r>
            <a: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  <a:t/>
            </a:r>
            <a:b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</a:br>
            <a:r>
              <a:rPr lang="ru-RU" sz="4000" b="1" dirty="0" smtClean="0">
                <a:ln/>
                <a:solidFill>
                  <a:srgbClr val="0066CC"/>
                </a:solidFill>
                <a:latin typeface="Arial" panose="020B0604020202020204" pitchFamily="34" charset="0"/>
              </a:rPr>
              <a:t>и работа со словарем»</a:t>
            </a:r>
          </a:p>
        </p:txBody>
      </p:sp>
    </p:spTree>
    <p:extLst>
      <p:ext uri="{BB962C8B-B14F-4D97-AF65-F5344CB8AC3E}">
        <p14:creationId xmlns:p14="http://schemas.microsoft.com/office/powerpoint/2010/main" val="17744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560" y="476672"/>
            <a:ext cx="784701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Расшифруйте слова и найдите толкование </a:t>
            </a:r>
            <a:r>
              <a:rPr lang="ru-RU" sz="4000" b="1" dirty="0">
                <a:solidFill>
                  <a:srgbClr val="FF0066"/>
                </a:solidFill>
                <a:latin typeface="Arial" panose="020B0604020202020204" pitchFamily="34" charset="0"/>
              </a:rPr>
              <a:t>слов, </a:t>
            </a:r>
            <a:r>
              <a:rPr lang="ru-RU" sz="40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используя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   </a:t>
            </a:r>
            <a:r>
              <a:rPr lang="ru-RU" dirty="0">
                <a:ea typeface="Times New Roman" panose="02020603050405020304" pitchFamily="18" charset="0"/>
              </a:rPr>
              <a:t/>
            </a:r>
            <a:br>
              <a:rPr lang="ru-RU" dirty="0">
                <a:ea typeface="Times New Roman" panose="02020603050405020304" pitchFamily="18" charset="0"/>
              </a:rPr>
            </a:br>
            <a:r>
              <a:rPr lang="ru-RU" b="1" u="sng" dirty="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Словари и энциклопедии на Академике</a:t>
            </a:r>
            <a:endParaRPr lang="ru-RU" sz="4800" b="1" dirty="0"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Вставьте на слайдах толкование расшифрованных слов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358" y="6207695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000" dirty="0" smtClean="0">
                <a:solidFill>
                  <a:srgbClr val="000000"/>
                </a:solidFill>
              </a:rPr>
              <a:t>……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358" y="1844824"/>
            <a:ext cx="8094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Переводим двоичное число в десятичную СС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763" y="2368044"/>
            <a:ext cx="122413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408" y="2368044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84" y="2844518"/>
            <a:ext cx="8930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Находим букву, соответствующую записи десятичного числа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684" y="3554547"/>
            <a:ext cx="893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Вписываем эту букву в таблицу двоичных чисел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flipV="1">
            <a:off x="827584" y="2844518"/>
            <a:ext cx="216024" cy="1376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H="1">
            <a:off x="1043608" y="1669060"/>
            <a:ext cx="6360514" cy="37041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59444" y="663043"/>
            <a:ext cx="865928" cy="5693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1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31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31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>
            <a:off x="7675186" y="1061249"/>
            <a:ext cx="0" cy="3515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2344888" y="1061249"/>
            <a:ext cx="5035424" cy="13067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Р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684" y="5759678"/>
            <a:ext cx="893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Повторяем описанный алгоритм для всех двоичных чисел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9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26" grpId="0"/>
      <p:bldP spid="26" grpId="1"/>
      <p:bldP spid="28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r>
                        <a:rPr lang="ru-RU" sz="3200" b="1" baseline="-250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endParaRPr lang="ru-RU" sz="3200" b="1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358" y="6207695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000" dirty="0" smtClean="0">
                <a:solidFill>
                  <a:srgbClr val="000000"/>
                </a:solidFill>
              </a:rPr>
              <a:t>……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48" y="2368044"/>
            <a:ext cx="146435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408" y="2368044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V="1">
            <a:off x="2771800" y="2598876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Р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364" y="2306488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Р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5525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5423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48" y="3046605"/>
            <a:ext cx="146435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100000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29408" y="3046605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32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flipV="1">
            <a:off x="2771800" y="3277437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067364" y="2985049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О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548" y="3678487"/>
            <a:ext cx="147386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10001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8917" y="3678487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17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 flipV="1">
            <a:off x="2781309" y="3909319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076873" y="361693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В</a:t>
            </a: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0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6" grpId="0"/>
      <p:bldP spid="20" grpId="0"/>
      <p:bldP spid="21" grpId="0"/>
      <p:bldP spid="22" grpId="0"/>
      <p:bldP spid="23" grpId="0" animBg="1"/>
      <p:bldP spid="25" grpId="0" animBg="1"/>
      <p:bldP spid="31" grpId="0"/>
      <p:bldP spid="32" grpId="0" animBg="1"/>
      <p:bldP spid="33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r>
                        <a:rPr lang="ru-RU" sz="3200" b="1" baseline="-250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endParaRPr lang="ru-RU" sz="3200" b="1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1960" y="4324887"/>
            <a:ext cx="4932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 - глубокая 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канава, длинное углубление, вырытое в земле.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Р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5525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5423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128592" y="2204864"/>
            <a:ext cx="895162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spcAft>
                <a:spcPts val="800"/>
              </a:spcAft>
              <a:buFont typeface="+mj-lt"/>
              <a:buAutoNum type="arabicPeriod" startAt="5"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Находим толкование расшифрованного слова, используя </a:t>
            </a:r>
            <a:r>
              <a:rPr lang="ru-RU" sz="24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Словари </a:t>
            </a:r>
            <a:r>
              <a:rPr lang="ru-RU" sz="2400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и энциклопедии на </a:t>
            </a:r>
            <a:r>
              <a:rPr lang="ru-RU" sz="24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Академике</a:t>
            </a:r>
            <a:endParaRPr lang="ru-RU" sz="2400" b="1" u="sng" dirty="0" smtClean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 startAt="5"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Вставляем 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слайд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толкование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расшифрованного слова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3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79463"/>
              </p:ext>
            </p:extLst>
          </p:nvPr>
        </p:nvGraphicFramePr>
        <p:xfrm>
          <a:off x="395536" y="2852936"/>
          <a:ext cx="835292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67350"/>
              </p:ext>
            </p:extLst>
          </p:nvPr>
        </p:nvGraphicFramePr>
        <p:xfrm>
          <a:off x="395536" y="1196752"/>
          <a:ext cx="820891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17</a:t>
                      </a:r>
                      <a:endParaRPr lang="ru-RU" sz="3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58112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……</a:t>
            </a:r>
            <a:r>
              <a:rPr lang="en-US" sz="2000" dirty="0" smtClean="0">
                <a:solidFill>
                  <a:schemeClr val="bg2"/>
                </a:solidFill>
              </a:rPr>
              <a:t> 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367240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Задание </a:t>
            </a:r>
            <a:r>
              <a:rPr lang="ru-RU" dirty="0" smtClean="0">
                <a:solidFill>
                  <a:srgbClr val="002060"/>
                </a:solidFill>
              </a:rPr>
              <a:t>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87425"/>
              </p:ext>
            </p:extLst>
          </p:nvPr>
        </p:nvGraphicFramePr>
        <p:xfrm>
          <a:off x="395536" y="2852936"/>
          <a:ext cx="8568952" cy="157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  <a:gridCol w="1044116"/>
                <a:gridCol w="1116124"/>
                <a:gridCol w="972108"/>
                <a:gridCol w="900100"/>
                <a:gridCol w="1296144"/>
                <a:gridCol w="1152128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1111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11111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1111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11111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03956"/>
              </p:ext>
            </p:extLst>
          </p:nvPr>
        </p:nvGraphicFramePr>
        <p:xfrm>
          <a:off x="395536" y="1196752"/>
          <a:ext cx="820891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17</a:t>
                      </a:r>
                      <a:endParaRPr lang="ru-RU" sz="3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aseline="0" dirty="0" smtClean="0"/>
                        <a:t>32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58112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…………….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367240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Задание </a:t>
            </a:r>
            <a:r>
              <a:rPr lang="ru-RU" dirty="0" smtClean="0">
                <a:solidFill>
                  <a:srgbClr val="002060"/>
                </a:solidFill>
              </a:rPr>
              <a:t>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80088"/>
              </p:ext>
            </p:extLst>
          </p:nvPr>
        </p:nvGraphicFramePr>
        <p:xfrm>
          <a:off x="1" y="2852936"/>
          <a:ext cx="9143997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155"/>
                <a:gridCol w="954849"/>
                <a:gridCol w="881399"/>
                <a:gridCol w="1101749"/>
                <a:gridCol w="1101749"/>
                <a:gridCol w="954849"/>
                <a:gridCol w="1101749"/>
                <a:gridCol w="1101749"/>
                <a:gridCol w="1101749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1000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10010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1001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100000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100010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10000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100001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111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1111</a:t>
                      </a:r>
                      <a:r>
                        <a:rPr lang="ru-RU" sz="2000" baseline="-25000" dirty="0" smtClean="0"/>
                        <a:t>2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30257"/>
              </p:ext>
            </p:extLst>
          </p:nvPr>
        </p:nvGraphicFramePr>
        <p:xfrm>
          <a:off x="395536" y="1196752"/>
          <a:ext cx="820891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16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33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aseline="0" dirty="0" smtClean="0"/>
                        <a:t>32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18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15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34</a:t>
                      </a:r>
                      <a:r>
                        <a:rPr lang="ru-RU" sz="3600" baseline="-25000" dirty="0" smtClean="0"/>
                        <a:t>2</a:t>
                      </a:r>
                      <a:endParaRPr lang="ru-RU" sz="36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58112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……………..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367240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solidFill>
                  <a:srgbClr val="002060"/>
                </a:solidFill>
              </a:rPr>
              <a:t>Задание </a:t>
            </a:r>
            <a:r>
              <a:rPr lang="ru-RU" smtClean="0">
                <a:solidFill>
                  <a:srgbClr val="002060"/>
                </a:solidFill>
              </a:rPr>
              <a:t>С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льс">
  <a:themeElements>
    <a:clrScheme name="Пульс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Пуль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ульс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ульс">
  <a:themeElements>
    <a:clrScheme name="Пульс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Пуль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ульс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ульс">
  <a:themeElements>
    <a:clrScheme name="Другая 1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2222FE"/>
      </a:folHlink>
    </a:clrScheme>
    <a:fontScheme name="Пуль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ульс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</TotalTime>
  <Words>273</Words>
  <Application>Microsoft Office PowerPoint</Application>
  <PresentationFormat>Экран (4:3)</PresentationFormat>
  <Paragraphs>194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Пульс</vt:lpstr>
      <vt:lpstr>1_Пульс</vt:lpstr>
      <vt:lpstr>2_Пульс</vt:lpstr>
      <vt:lpstr>Задание 3 «Системы счисления  и работа со словарем»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 №6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              СЧИСЛЕНИЯ</dc:title>
  <dc:creator>Свиридова</dc:creator>
  <cp:lastModifiedBy>Татьяна</cp:lastModifiedBy>
  <cp:revision>102</cp:revision>
  <cp:lastPrinted>1601-01-01T00:00:00Z</cp:lastPrinted>
  <dcterms:created xsi:type="dcterms:W3CDTF">2003-10-23T05:26:19Z</dcterms:created>
  <dcterms:modified xsi:type="dcterms:W3CDTF">2014-01-04T15:17:23Z</dcterms:modified>
</cp:coreProperties>
</file>