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17"/>
  </p:notesMasterIdLst>
  <p:sldIdLst>
    <p:sldId id="256" r:id="rId3"/>
    <p:sldId id="259" r:id="rId4"/>
    <p:sldId id="264" r:id="rId5"/>
    <p:sldId id="275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1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E45A2-E608-423F-B2A3-ADE7CA48F46B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91B9A-C01F-4694-9643-97EDDEA59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430B8E-2D6E-4253-9C4B-C268CEB79A25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0F5B9-4D6F-4985-9C73-B2F03CF089DA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28D-97A6-48B8-A3FE-9A1608ADD624}" type="datetime1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6904-EECE-453E-870C-CF3F78FB86CF}" type="datetime1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667B-08E9-4722-AA73-8F94F585516E}" type="datetime1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7953-118C-4CE5-BC5C-ABD817C51211}" type="datetime1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BF11-AADE-4AA5-963D-21E066741532}" type="datetime1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BF69-A26B-43EC-8BDA-755776B576D4}" type="datetime1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8A25-B204-4EAF-926C-1DAE3BD36D16}" type="datetime1">
              <a:rPr lang="ru-RU" smtClean="0"/>
              <a:pPr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E028-578F-459E-96F2-449520765174}" type="datetime1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5D1D-1D06-4813-83F8-74EE84945C0B}" type="datetime1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8EBA-EFA8-40E7-9B15-15343265FDAF}" type="datetime1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9DE6-D4FB-4F84-83C9-084EBBA60DA6}" type="datetime1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5F2C8-F481-46C6-B716-5387EDADB3E6}" type="datetime1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альтернативный процесс 10"/>
          <p:cNvSpPr/>
          <p:nvPr/>
        </p:nvSpPr>
        <p:spPr>
          <a:xfrm>
            <a:off x="1142976" y="428604"/>
            <a:ext cx="7215238" cy="1643074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00100" y="357166"/>
            <a:ext cx="7429552" cy="1785950"/>
          </a:xfrm>
          <a:prstGeom prst="flowChartAlternateProcess">
            <a:avLst/>
          </a:prstGeom>
        </p:spPr>
        <p:txBody>
          <a:bodyPr/>
          <a:lstStyle/>
          <a:p>
            <a:r>
              <a:rPr lang="ru-RU" b="1" i="1" dirty="0" smtClean="0">
                <a:latin typeface="Monotype Corsiva" pitchFamily="66" charset="0"/>
              </a:rPr>
              <a:t>Родительская встреча</a:t>
            </a:r>
            <a:endParaRPr lang="ru-RU" b="1" dirty="0"/>
          </a:p>
        </p:txBody>
      </p:sp>
      <p:sp>
        <p:nvSpPr>
          <p:cNvPr id="12" name="Блок-схема: память с посл. доступом 11"/>
          <p:cNvSpPr/>
          <p:nvPr/>
        </p:nvSpPr>
        <p:spPr>
          <a:xfrm>
            <a:off x="1643042" y="3000372"/>
            <a:ext cx="5643602" cy="2928934"/>
          </a:xfrm>
          <a:prstGeom prst="flowChartMagnetic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643063" y="3009644"/>
            <a:ext cx="5643562" cy="294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 i="1" dirty="0" smtClean="0">
              <a:latin typeface="Monotype Corsiva" pitchFamily="66" charset="0"/>
            </a:endParaRPr>
          </a:p>
          <a:p>
            <a:pPr algn="ctr" eaLnBrk="0" hangingPunct="0"/>
            <a:r>
              <a:rPr lang="ru-RU" b="1" i="1" dirty="0" smtClean="0">
                <a:solidFill>
                  <a:srgbClr val="0070C0"/>
                </a:solidFill>
                <a:latin typeface="Monotype Corsiva" pitchFamily="66" charset="0"/>
              </a:rPr>
              <a:t>Тема</a:t>
            </a:r>
            <a:r>
              <a:rPr lang="ru-RU" b="1" i="1" dirty="0">
                <a:solidFill>
                  <a:srgbClr val="0070C0"/>
                </a:solidFill>
                <a:latin typeface="Monotype Corsiva" pitchFamily="66" charset="0"/>
              </a:rPr>
              <a:t>: </a:t>
            </a:r>
          </a:p>
          <a:p>
            <a:pPr algn="ctr" eaLnBrk="0" hangingPunct="0"/>
            <a:r>
              <a:rPr lang="ru-RU" b="1" i="1" dirty="0">
                <a:solidFill>
                  <a:srgbClr val="0070C0"/>
                </a:solidFill>
                <a:latin typeface="Monotype Corsiva" pitchFamily="66" charset="0"/>
              </a:rPr>
              <a:t>«Как выстраивать общение с </a:t>
            </a:r>
          </a:p>
          <a:p>
            <a:pPr algn="ctr" eaLnBrk="0" hangingPunct="0"/>
            <a:r>
              <a:rPr lang="ru-RU" b="1" i="1" dirty="0">
                <a:solidFill>
                  <a:srgbClr val="0070C0"/>
                </a:solidFill>
                <a:latin typeface="Monotype Corsiva" pitchFamily="66" charset="0"/>
              </a:rPr>
              <a:t>собственными детьми»</a:t>
            </a:r>
          </a:p>
          <a:p>
            <a:pPr eaLnBrk="0" hangingPunct="0"/>
            <a:r>
              <a:rPr lang="ru-RU" i="1" dirty="0">
                <a:latin typeface="Monotype Corsiva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57213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Font typeface="Wingdings" pitchFamily="2" charset="2"/>
              <a:buNone/>
            </a:pPr>
            <a:endParaRPr lang="en-US" sz="2300" dirty="0">
              <a:latin typeface="Monotype Corsiva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800" b="1" u="sng" dirty="0">
                <a:latin typeface="Monotype Corsiva" pitchFamily="66" charset="0"/>
              </a:rPr>
              <a:t>Преимущества Я-СООБЩЕНИЯ:</a:t>
            </a:r>
          </a:p>
          <a:p>
            <a:r>
              <a:rPr lang="ru-RU" sz="2300" b="1" i="1" dirty="0">
                <a:latin typeface="Times New Roman" pitchFamily="18" charset="0"/>
                <a:cs typeface="Times New Roman" pitchFamily="18" charset="0"/>
              </a:rPr>
              <a:t>Оно позволяет выразить свои негативные чувства, в необидной для ребенка форме.</a:t>
            </a:r>
          </a:p>
          <a:p>
            <a:r>
              <a:rPr lang="ru-RU" sz="2300" b="1" i="1" dirty="0">
                <a:latin typeface="Times New Roman" pitchFamily="18" charset="0"/>
                <a:cs typeface="Times New Roman" pitchFamily="18" charset="0"/>
              </a:rPr>
              <a:t>Оно дает возможность детям ближе узнать нас – своих родителей. Дети очень удивляются, что мама с папой могут переживать, расстраиваться, потому что мы очень редко говорим о своих чувствах. Когда мы открыты, искренны в выражении своих чувств, то дети становятся такими же в общении с нами. Они доверяют нам.</a:t>
            </a:r>
          </a:p>
          <a:p>
            <a:r>
              <a:rPr lang="ru-RU" sz="2300" b="1" i="1" dirty="0">
                <a:latin typeface="Times New Roman" pitchFamily="18" charset="0"/>
                <a:cs typeface="Times New Roman" pitchFamily="18" charset="0"/>
              </a:rPr>
              <a:t>Высказывая свои чувства без приказа, мы оставляем за своими детьми возможность самим принимать решения. Вы сам не заметите, как дети будут учитывать ваши желания, настроение.</a:t>
            </a:r>
          </a:p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-242888"/>
            <a:ext cx="8229600" cy="1139826"/>
          </a:xfrm>
          <a:noFill/>
        </p:spPr>
        <p:txBody>
          <a:bodyPr anchor="ctr" anchorCtr="1">
            <a:normAutofit fontScale="90000"/>
          </a:bodyPr>
          <a:lstStyle/>
          <a:p>
            <a:pPr algn="ctr"/>
            <a:r>
              <a:rPr lang="ru-RU" sz="3500" dirty="0">
                <a:latin typeface="Monotype Corsiva" pitchFamily="66" charset="0"/>
              </a:rPr>
              <a:t/>
            </a:r>
            <a:br>
              <a:rPr lang="ru-RU" sz="3500" dirty="0">
                <a:latin typeface="Monotype Corsiva" pitchFamily="66" charset="0"/>
              </a:rPr>
            </a:br>
            <a:r>
              <a:rPr lang="ru-RU" sz="3500" dirty="0">
                <a:solidFill>
                  <a:schemeClr val="tx1"/>
                </a:solidFill>
                <a:latin typeface="Monotype Corsiva" pitchFamily="66" charset="0"/>
              </a:rPr>
              <a:t>Я - сообщение, </a:t>
            </a:r>
            <a:r>
              <a:rPr lang="kk-KZ" sz="3500" dirty="0" smtClean="0">
                <a:latin typeface="Monotype Corsiva" pitchFamily="66" charset="0"/>
              </a:rPr>
              <a:t>ТЫ</a:t>
            </a:r>
            <a:r>
              <a:rPr lang="ru-RU" sz="35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500" dirty="0">
                <a:solidFill>
                  <a:schemeClr val="tx1"/>
                </a:solidFill>
                <a:latin typeface="Monotype Corsiva" pitchFamily="66" charset="0"/>
              </a:rPr>
              <a:t>– сообщение</a:t>
            </a:r>
            <a:br>
              <a:rPr lang="ru-RU" sz="3500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500" dirty="0">
                <a:solidFill>
                  <a:schemeClr val="tx1"/>
                </a:solidFill>
                <a:latin typeface="Monotype Corsiva" pitchFamily="66" charset="0"/>
              </a:rPr>
              <a:t>Таблица №3</a:t>
            </a:r>
          </a:p>
        </p:txBody>
      </p:sp>
      <p:graphicFrame>
        <p:nvGraphicFramePr>
          <p:cNvPr id="16414" name="Group 30"/>
          <p:cNvGraphicFramePr>
            <a:graphicFrameLocks noGrp="1"/>
          </p:cNvGraphicFramePr>
          <p:nvPr>
            <p:ph idx="4294967295"/>
          </p:nvPr>
        </p:nvGraphicFramePr>
        <p:xfrm>
          <a:off x="395288" y="1268413"/>
          <a:ext cx="8229600" cy="509073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43200"/>
                <a:gridCol w="2743200"/>
                <a:gridCol w="274320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Проблема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Ты – сообщение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(слово обостряет, обижает, ранит)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Я – сообщение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(слово смягчает, щадит, оберегает)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Родитель устал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Ты меня утомил.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Отстань от меня.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</a:tr>
              <a:tr h="1214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 ребенка замечание (двойка) в дневнике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Ты – бездельник!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Вечно ты меня расстраиваешь!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Ребёнок не может выполнить поручение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 чем ты только думаешь?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Неужели тебе трудно запомнить?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Ты меня в могилу сведешь …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Ребенок грубо ответил Вам на замечание.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Когда ты научишься разговаривать с родителями?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anchor="ctr" anchorCtr="1"/>
          <a:lstStyle/>
          <a:p>
            <a:pPr algn="ctr"/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>Я - сообщение, </a:t>
            </a: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ТЫ </a:t>
            </a:r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>– сообщение</a:t>
            </a:r>
            <a:br>
              <a:rPr lang="ru-RU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700" dirty="0">
                <a:solidFill>
                  <a:schemeClr val="tx1"/>
                </a:solidFill>
                <a:latin typeface="Monotype Corsiva" pitchFamily="66" charset="0"/>
              </a:rPr>
              <a:t>Таблица №4</a:t>
            </a:r>
          </a:p>
        </p:txBody>
      </p:sp>
      <p:graphicFrame>
        <p:nvGraphicFramePr>
          <p:cNvPr id="44064" name="Group 32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847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43200"/>
                <a:gridCol w="2743200"/>
                <a:gridCol w="2743200"/>
              </a:tblGrid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Проблема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Ты – сообщение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(слово обостряет, обижает, ранит)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Я – сообщение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(слово смягчает, щадит, оберегает)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Родитель устал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Ты меня утомил.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Отстань от меня.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Я очень устал. Мне хочется отдохнуть. …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923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У ребенка замечание (двойка) в дневнике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Ты – бездельник!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Вечно ты меня расстраиваешь!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Я огорчен.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Мне неловко за тебя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Ребёнок не может выполнить поручение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 чем ты только думаешь?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Неужели тебе трудно запомнить?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Ты меня в могилу сведешь …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Давай вместе разберемся…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Я надеюсь, что у тебя при старании все получится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Ребенок грубо ответил Вам на замечание.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Когда ты научишься разговаривать с родителями?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Мне больно это слышать. Я думаю, что ты просто поторопился.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92150"/>
            <a:ext cx="8229600" cy="5434013"/>
          </a:xfrm>
          <a:noFill/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sz="4300" dirty="0">
              <a:latin typeface="Monotype Corsiva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4300" b="1" u="sng" dirty="0">
                <a:latin typeface="Monotype Corsiva" pitchFamily="66" charset="0"/>
              </a:rPr>
              <a:t>Вывод: </a:t>
            </a:r>
          </a:p>
          <a:p>
            <a:pPr algn="ctr">
              <a:buFont typeface="Wingdings" pitchFamily="2" charset="2"/>
              <a:buNone/>
            </a:pPr>
            <a:r>
              <a:rPr lang="ru-RU" sz="4300" dirty="0">
                <a:latin typeface="Monotype Corsiva" pitchFamily="66" charset="0"/>
              </a:rPr>
              <a:t>Давайте мы немного будем задумываться о том, как высказано свое замечание и будем применять в речи </a:t>
            </a:r>
            <a:endParaRPr lang="en-US" sz="4300" dirty="0" smtClean="0">
              <a:latin typeface="Monotype Corsiva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4300" dirty="0" smtClean="0">
                <a:latin typeface="Monotype Corsiva" pitchFamily="66" charset="0"/>
              </a:rPr>
              <a:t>Я-СООБЩЕНИЕ </a:t>
            </a:r>
            <a:endParaRPr lang="ru-RU" sz="4300" dirty="0">
              <a:latin typeface="Monotype Corsiva" pitchFamily="66" charset="0"/>
            </a:endParaRPr>
          </a:p>
        </p:txBody>
      </p:sp>
      <p:pic>
        <p:nvPicPr>
          <p:cNvPr id="15363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15888"/>
            <a:ext cx="14636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usiter.com/uploads/20111118/lyubov+serdtce+svechka+54365476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528579"/>
            <a:ext cx="5328592" cy="332942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869160"/>
            <a:ext cx="7772400" cy="1362075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k-KZ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МАМА</a:t>
            </a:r>
            <a:r>
              <a:rPr lang="ru-RU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</a:t>
            </a:r>
            <a:r>
              <a:rPr lang="kk-KZ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Мы чувствуем </a:t>
            </a:r>
            <a:br>
              <a:rPr lang="kk-KZ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kk-KZ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друг друга сердцем!!!!</a:t>
            </a:r>
            <a:endParaRPr lang="ru-RU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8" name="Picture 4" descr="http://stridor.ru/wp-content/uploads/2012/10/41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16632"/>
            <a:ext cx="5328592" cy="3996444"/>
          </a:xfrm>
          <a:prstGeom prst="rect">
            <a:avLst/>
          </a:prstGeom>
          <a:noFill/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268413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58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«Общение – залог полноценного умственного и физического развития ребенка</a:t>
            </a:r>
            <a:r>
              <a:rPr lang="ru-RU" sz="5800">
                <a:latin typeface="Monotype Corsiva" pitchFamily="66" charset="0"/>
              </a:rPr>
              <a:t>»</a:t>
            </a:r>
          </a:p>
        </p:txBody>
      </p:sp>
      <p:pic>
        <p:nvPicPr>
          <p:cNvPr id="4107" name="Picture 11" descr="AG00315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4292600"/>
            <a:ext cx="1803400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15888"/>
            <a:ext cx="8147050" cy="868362"/>
          </a:xfrm>
          <a:noFill/>
        </p:spPr>
        <p:txBody>
          <a:bodyPr anchor="ctr" anchorCtr="1">
            <a:normAutofit/>
          </a:bodyPr>
          <a:lstStyle/>
          <a:p>
            <a:pPr algn="ctr"/>
            <a:r>
              <a:rPr lang="ru-RU" sz="2600" dirty="0">
                <a:latin typeface="Monotype Corsiva" pitchFamily="66" charset="0"/>
              </a:rPr>
              <a:t/>
            </a:r>
            <a:br>
              <a:rPr lang="ru-RU" sz="2600" dirty="0">
                <a:latin typeface="Monotype Corsiva" pitchFamily="66" charset="0"/>
              </a:rPr>
            </a:br>
            <a:r>
              <a:rPr lang="ru-RU" sz="2200" dirty="0">
                <a:solidFill>
                  <a:schemeClr val="tx1"/>
                </a:solidFill>
                <a:latin typeface="Monotype Corsiva" pitchFamily="66" charset="0"/>
              </a:rPr>
              <a:t>Положительные и  отрицательные  качествах ваших сыночков и </a:t>
            </a: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>дочек</a:t>
            </a:r>
            <a:endParaRPr lang="ru-RU" sz="13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graphicFrame>
        <p:nvGraphicFramePr>
          <p:cNvPr id="9249" name="Group 33"/>
          <p:cNvGraphicFramePr>
            <a:graphicFrameLocks noGrp="1"/>
          </p:cNvGraphicFramePr>
          <p:nvPr>
            <p:ph sz="quarter" idx="4294967295"/>
          </p:nvPr>
        </p:nvGraphicFramePr>
        <p:xfrm>
          <a:off x="395288" y="1628775"/>
          <a:ext cx="8004175" cy="204882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808560"/>
                <a:gridCol w="2911202"/>
                <a:gridCol w="2284413"/>
              </a:tblGrid>
              <a:tr h="1241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Свое положительное качество то, что вы в себе любите,</a:t>
                      </a: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цените.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Качество, которое вы не любите, не цените и хотели бы от него избавиться.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Достоинства вашего отрицательного качества (что мы от него имеем, потому что ничего в жизни не бывает просто так).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9233" name="Rectangle 46"/>
          <p:cNvSpPr>
            <a:spLocks noChangeArrowheads="1"/>
          </p:cNvSpPr>
          <p:nvPr/>
        </p:nvSpPr>
        <p:spPr bwMode="auto">
          <a:xfrm>
            <a:off x="611560" y="3861048"/>
            <a:ext cx="1217612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Таблица </a:t>
            </a:r>
            <a:r>
              <a:rPr lang="ru-RU" sz="1600" dirty="0">
                <a:solidFill>
                  <a:schemeClr val="tx1"/>
                </a:solidFill>
                <a:latin typeface="Monotype Corsiva" pitchFamily="66" charset="0"/>
              </a:rPr>
              <a:t>№2</a:t>
            </a:r>
          </a:p>
        </p:txBody>
      </p:sp>
      <p:graphicFrame>
        <p:nvGraphicFramePr>
          <p:cNvPr id="9250" name="Group 34"/>
          <p:cNvGraphicFramePr>
            <a:graphicFrameLocks noGrp="1"/>
          </p:cNvGraphicFramePr>
          <p:nvPr>
            <p:ph sz="quarter" idx="4294967295"/>
          </p:nvPr>
        </p:nvGraphicFramePr>
        <p:xfrm>
          <a:off x="395536" y="4365104"/>
          <a:ext cx="7993063" cy="215042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808288"/>
                <a:gridCol w="3024187"/>
                <a:gridCol w="2160588"/>
              </a:tblGrid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Хорошее качество вашего ребенка, самое ценное качество, которое вы на сегодняшний момент цените в своем ребенке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Плохое качество, которое вам не нравиться, с которым вы миритесь или не миритесь, вы хотите чтобы ребенок от него избавился.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“+” этого отрицательного качества ребенка.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915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1560" y="1052736"/>
            <a:ext cx="114646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Таблица 1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Черты характера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67544" y="1052736"/>
          <a:ext cx="8219256" cy="503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/>
                <a:gridCol w="4109628"/>
              </a:tblGrid>
              <a:tr h="5552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ПОЛОЖИТЕЛЬНЫЕ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ОТРИЦАТЕЛЬНЫЕ</a:t>
                      </a:r>
                      <a:endParaRPr lang="ru-RU" dirty="0"/>
                    </a:p>
                  </a:txBody>
                  <a:tcPr/>
                </a:tc>
              </a:tr>
              <a:tr h="55523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Целеустремленный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Трудолюбивый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Настойчивый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Волевой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Лидер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Общительный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Оптимист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Сообразительный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Смелый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Дружелюбный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Наблюдательный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Активный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Заботливый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Коммуникабельный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Переменчивый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Ленивый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Уступчивый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Безвольный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Ведомый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Несамостоятельный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Замкнутый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Упрямый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Капризный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Самоуверенный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Дерзкий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Вспыльчивый</a:t>
                      </a:r>
                    </a:p>
                    <a:p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Нерешительный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Застенчивый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Конфликтный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Невнимательный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anchor="ctr" anchorCtr="1"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Monotype Corsiva" pitchFamily="66" charset="0"/>
              </a:rPr>
              <a:t>Важные условия успешности семейного воспитания</a:t>
            </a:r>
            <a:r>
              <a:rPr lang="ru-RU" sz="4000" b="1" dirty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800"/>
            <a:ext cx="8229600" cy="43204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ru-RU" sz="2600" i="1" dirty="0">
                <a:cs typeface="Times New Roman" pitchFamily="18" charset="0"/>
              </a:rPr>
              <a:t>Единство требований всех членов семьи</a:t>
            </a:r>
          </a:p>
          <a:p>
            <a:pPr marL="609600" indent="-609600">
              <a:lnSpc>
                <a:spcPct val="80000"/>
              </a:lnSpc>
            </a:pPr>
            <a:r>
              <a:rPr lang="ru-RU" sz="2600" i="1" dirty="0">
                <a:cs typeface="Times New Roman" pitchFamily="18" charset="0"/>
              </a:rPr>
              <a:t>Наличие разумного авторитета родителей</a:t>
            </a:r>
          </a:p>
          <a:p>
            <a:pPr marL="609600" indent="-609600">
              <a:lnSpc>
                <a:spcPct val="80000"/>
              </a:lnSpc>
            </a:pPr>
            <a:r>
              <a:rPr lang="ru-RU" sz="2600" i="1" dirty="0">
                <a:cs typeface="Times New Roman" pitchFamily="18" charset="0"/>
              </a:rPr>
              <a:t>Разумность родительской любви</a:t>
            </a:r>
          </a:p>
          <a:p>
            <a:pPr marL="609600" indent="-609600">
              <a:lnSpc>
                <a:spcPct val="80000"/>
              </a:lnSpc>
            </a:pPr>
            <a:r>
              <a:rPr lang="ru-RU" sz="2600" i="1" dirty="0">
                <a:cs typeface="Times New Roman" pitchFamily="18" charset="0"/>
              </a:rPr>
              <a:t>Традиции в семье</a:t>
            </a:r>
          </a:p>
          <a:p>
            <a:pPr marL="609600" indent="-609600">
              <a:lnSpc>
                <a:spcPct val="80000"/>
              </a:lnSpc>
            </a:pPr>
            <a:r>
              <a:rPr lang="ru-RU" sz="2600" i="1" dirty="0">
                <a:cs typeface="Times New Roman" pitchFamily="18" charset="0"/>
              </a:rPr>
              <a:t>Правильное использование наказания и поощрения</a:t>
            </a:r>
          </a:p>
          <a:p>
            <a:pPr marL="609600" indent="-609600">
              <a:lnSpc>
                <a:spcPct val="80000"/>
              </a:lnSpc>
            </a:pPr>
            <a:r>
              <a:rPr lang="ru-RU" sz="2600" i="1" dirty="0">
                <a:cs typeface="Times New Roman" pitchFamily="18" charset="0"/>
              </a:rPr>
              <a:t>Наличие благоприятного психологического климата в семье</a:t>
            </a: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endParaRPr lang="en-US" sz="2600" dirty="0" smtClean="0">
              <a:latin typeface="Monotype Corsiva" pitchFamily="66" charset="0"/>
            </a:endParaRP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600" dirty="0" smtClean="0">
                <a:latin typeface="Monotype Corsiva" pitchFamily="66" charset="0"/>
              </a:rPr>
              <a:t>Воспитательный </a:t>
            </a:r>
            <a:r>
              <a:rPr lang="ru-RU" sz="2600" dirty="0">
                <a:latin typeface="Monotype Corsiva" pitchFamily="66" charset="0"/>
              </a:rPr>
              <a:t>потенциал семьи безграничен. Здесь обозначены наиболее важные черты и условия семейного воспитания, чтобы оно не стало свободным.</a:t>
            </a:r>
            <a:r>
              <a:rPr lang="ru-RU" sz="2600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 anchorCtr="1"/>
          <a:lstStyle/>
          <a:p>
            <a:r>
              <a:rPr lang="ru-RU" b="0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47625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endParaRPr lang="en-US" dirty="0">
              <a:latin typeface="Monotype Corsiva" pitchFamily="66" charset="0"/>
            </a:endParaRPr>
          </a:p>
          <a:p>
            <a:pPr algn="ctr">
              <a:buFont typeface="Wingdings" pitchFamily="2" charset="2"/>
              <a:buNone/>
            </a:pPr>
            <a:endParaRPr lang="en-US" dirty="0">
              <a:latin typeface="Monotype Corsiva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dirty="0">
                <a:latin typeface="Monotype Corsiva" pitchFamily="66" charset="0"/>
              </a:rPr>
              <a:t>«Воспитание должно быть проникнуто заботой о будущем ребенка и счастливой старости родителей.»</a:t>
            </a:r>
          </a:p>
          <a:p>
            <a:pPr>
              <a:buFont typeface="Wingdings" pitchFamily="2" charset="2"/>
              <a:buNone/>
            </a:pPr>
            <a:r>
              <a:rPr lang="ru-RU" dirty="0">
                <a:latin typeface="Monotype Corsiva" pitchFamily="66" charset="0"/>
              </a:rPr>
              <a:t>Прав Макаренко: </a:t>
            </a:r>
          </a:p>
          <a:p>
            <a:pPr algn="ctr">
              <a:buFont typeface="Wingdings" pitchFamily="2" charset="2"/>
              <a:buNone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Иногда нам бывает больно, обидно, нас не понимают, нет контакта с детьми. Что же нам, взрослым, в этом случае делать?</a:t>
            </a:r>
            <a:r>
              <a:rPr lang="ru-RU" dirty="0">
                <a:latin typeface="Monotype Corsiva" pitchFamily="66" charset="0"/>
              </a:rPr>
              <a:t> </a:t>
            </a:r>
          </a:p>
        </p:txBody>
      </p:sp>
      <p:pic>
        <p:nvPicPr>
          <p:cNvPr id="8199" name="Picture 7" descr="j02905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5084763"/>
            <a:ext cx="143986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5383"/>
            <a:ext cx="8229600" cy="518385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Font typeface="Wingdings" pitchFamily="2" charset="2"/>
              <a:buNone/>
            </a:pPr>
            <a:endParaRPr lang="en-US" sz="2600" u="sng" dirty="0">
              <a:latin typeface="Monotype Corsiva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600" u="sng" dirty="0">
                <a:latin typeface="Monotype Corsiva" pitchFamily="66" charset="0"/>
              </a:rPr>
              <a:t>Пример 1.</a:t>
            </a:r>
          </a:p>
          <a:p>
            <a:pPr>
              <a:buFont typeface="Wingdings" pitchFamily="2" charset="2"/>
              <a:buNone/>
            </a:pPr>
            <a:r>
              <a:rPr lang="ru-RU" sz="2600" dirty="0">
                <a:latin typeface="Monotype Corsiva" pitchFamily="66" charset="0"/>
              </a:rPr>
              <a:t>Вы возвращаетесь с работы уставшая. Ваш сын подбегает к вас – рубашка грязная, вылезла из штанишек, пуговица оторвана. Вы огорчены и расстроены . А сын подбежал к вам  довольный, что встретил вас.</a:t>
            </a:r>
          </a:p>
          <a:p>
            <a:pPr algn="ctr">
              <a:buFont typeface="Wingdings" pitchFamily="2" charset="2"/>
              <a:buNone/>
            </a:pPr>
            <a:r>
              <a:rPr lang="ru-RU" sz="2600" u="sng" dirty="0">
                <a:latin typeface="Monotype Corsiva" pitchFamily="66" charset="0"/>
              </a:rPr>
              <a:t>Пример 2 </a:t>
            </a:r>
          </a:p>
          <a:p>
            <a:pPr algn="ctr">
              <a:buFont typeface="Wingdings" pitchFamily="2" charset="2"/>
              <a:buNone/>
            </a:pPr>
            <a:r>
              <a:rPr lang="ru-RU" sz="2600" dirty="0">
                <a:latin typeface="Monotype Corsiva" pitchFamily="66" charset="0"/>
              </a:rPr>
              <a:t>Ребенок – подросток включил громко музыку. Вы устали. Она естественно вам мешает.</a:t>
            </a:r>
          </a:p>
          <a:p>
            <a:pPr algn="ctr">
              <a:buFont typeface="Wingdings" pitchFamily="2" charset="2"/>
              <a:buNone/>
            </a:pPr>
            <a:endParaRPr lang="ru-RU" sz="2600" dirty="0">
              <a:latin typeface="Monotype Corsiva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600" dirty="0">
                <a:latin typeface="Monotype Corsiva" pitchFamily="66" charset="0"/>
              </a:rPr>
              <a:t>Возникает вопрос: Как же быть родителям в этих ситуациях?</a:t>
            </a:r>
          </a:p>
        </p:txBody>
      </p:sp>
      <p:pic>
        <p:nvPicPr>
          <p:cNvPr id="12292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0350"/>
            <a:ext cx="1249363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b="1" smtClean="0">
                <a:solidFill>
                  <a:schemeClr val="tx1"/>
                </a:solidFill>
              </a:rPr>
              <a:pPr/>
              <a:t>7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856" y="476672"/>
            <a:ext cx="8229600" cy="47525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2400" dirty="0">
                <a:latin typeface="Monotype Corsiva" pitchFamily="66" charset="0"/>
              </a:rPr>
              <a:t>Нужно попробовать выплеснуть свои отрицательные эмоции, не обидев ребенка. Это можно сделать, если правильно построить свое замечание по этому поводу.</a:t>
            </a:r>
          </a:p>
          <a:p>
            <a:pPr>
              <a:lnSpc>
                <a:spcPct val="80000"/>
              </a:lnSpc>
            </a:pPr>
            <a:endParaRPr lang="en-US" sz="2400" dirty="0" smtClean="0">
              <a:latin typeface="Monotype Corsiva" pitchFamily="66" charset="0"/>
            </a:endParaRPr>
          </a:p>
          <a:p>
            <a:pPr>
              <a:lnSpc>
                <a:spcPct val="110000"/>
              </a:lnSpc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ребенок своим поведением вызывает у вас отрицательные переживания, сообщите ему об этом, чтобы ребенок знал, что вы недовольны его поведением. Иначе вы будете сердиться, в вас все это будет копиться, а дети – это такие тонкие психологи, они замечают, что у вас глаза недобрые, что вы даже голову повернули не так.</a:t>
            </a:r>
          </a:p>
          <a:p>
            <a:pPr>
              <a:lnSpc>
                <a:spcPct val="80000"/>
              </a:lnSpc>
            </a:pPr>
            <a:endParaRPr lang="en-US" sz="2400" dirty="0" smtClean="0">
              <a:latin typeface="Monotype Corsiva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Monotype Corsiva" pitchFamily="66" charset="0"/>
              </a:rPr>
              <a:t>Что </a:t>
            </a:r>
            <a:r>
              <a:rPr lang="ru-RU" sz="2400" dirty="0">
                <a:latin typeface="Monotype Corsiva" pitchFamily="66" charset="0"/>
              </a:rPr>
              <a:t>нам советуют 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04665"/>
            <a:ext cx="8425184" cy="59046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400" dirty="0">
                <a:latin typeface="Monotype Corsiva" pitchFamily="66" charset="0"/>
              </a:rPr>
              <a:t>Когда вы говорите о своих чувствах к ребенку, нужно говорить 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latin typeface="Monotype Corsiva" pitchFamily="66" charset="0"/>
              </a:rPr>
              <a:t>от первого лица и сообщить о себе, о своем поведении, а не о нем 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latin typeface="Monotype Corsiva" pitchFamily="66" charset="0"/>
              </a:rPr>
              <a:t>и о его поведении.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МНЕ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Я-СООБЩЕНИЕ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ТЫ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ТЕБЕ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ТЫ-СООБЩЕНИЕ</a:t>
            </a:r>
          </a:p>
          <a:p>
            <a:r>
              <a:rPr lang="ru-RU" sz="2400" dirty="0" smtClean="0">
                <a:latin typeface="Monotype Corsiva" pitchFamily="66" charset="0"/>
              </a:rPr>
              <a:t>Опять </a:t>
            </a:r>
            <a:r>
              <a:rPr lang="ru-RU" sz="2400" u="sng" dirty="0" smtClean="0">
                <a:latin typeface="Monotype Corsiva" pitchFamily="66" charset="0"/>
              </a:rPr>
              <a:t>ты</a:t>
            </a:r>
            <a:r>
              <a:rPr lang="ru-RU" sz="2400" dirty="0" smtClean="0">
                <a:latin typeface="Monotype Corsiva" pitchFamily="66" charset="0"/>
              </a:rPr>
              <a:t> грязный! Что у тебя за вид? </a:t>
            </a:r>
            <a:endParaRPr lang="en-US" sz="2400" dirty="0" smtClean="0">
              <a:latin typeface="Monotype Corsiva" pitchFamily="66" charset="0"/>
            </a:endParaRPr>
          </a:p>
          <a:p>
            <a:r>
              <a:rPr lang="ru-RU" sz="2400" b="1" u="sng" dirty="0" smtClean="0">
                <a:latin typeface="Monotype Corsiva" pitchFamily="66" charset="0"/>
              </a:rPr>
              <a:t>Я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>
                <a:latin typeface="Monotype Corsiva" pitchFamily="66" charset="0"/>
              </a:rPr>
              <a:t>не люблю, когда дети ходят неопрятные, мне стыдно за тебя</a:t>
            </a:r>
            <a:r>
              <a:rPr lang="ru-RU" sz="2400" b="1" dirty="0" smtClean="0">
                <a:latin typeface="Monotype Corsiva" pitchFamily="66" charset="0"/>
              </a:rPr>
              <a:t>.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endParaRPr lang="en-US" sz="2400" dirty="0" smtClean="0">
              <a:latin typeface="Monotype Corsiva" pitchFamily="66" charset="0"/>
            </a:endParaRPr>
          </a:p>
          <a:p>
            <a:r>
              <a:rPr lang="ru-RU" sz="2400" dirty="0" smtClean="0">
                <a:latin typeface="Monotype Corsiva" pitchFamily="66" charset="0"/>
              </a:rPr>
              <a:t>И что </a:t>
            </a:r>
            <a:r>
              <a:rPr lang="ru-RU" sz="2400" u="sng" dirty="0" smtClean="0">
                <a:latin typeface="Monotype Corsiva" pitchFamily="66" charset="0"/>
              </a:rPr>
              <a:t>ты </a:t>
            </a:r>
            <a:r>
              <a:rPr lang="ru-RU" sz="2400" dirty="0" smtClean="0">
                <a:latin typeface="Monotype Corsiva" pitchFamily="66" charset="0"/>
              </a:rPr>
              <a:t>так громко включил музыку? 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endParaRPr lang="en-US" sz="2400" b="1" dirty="0" smtClean="0">
              <a:latin typeface="Monotype Corsiva" pitchFamily="66" charset="0"/>
            </a:endParaRPr>
          </a:p>
          <a:p>
            <a:r>
              <a:rPr lang="ru-RU" sz="2400" b="1" u="sng" dirty="0" smtClean="0">
                <a:latin typeface="Monotype Corsiva" pitchFamily="66" charset="0"/>
              </a:rPr>
              <a:t>Меня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>
                <a:latin typeface="Monotype Corsiva" pitchFamily="66" charset="0"/>
              </a:rPr>
              <a:t>очень утомляет громкая музыка</a:t>
            </a:r>
          </a:p>
          <a:p>
            <a:r>
              <a:rPr lang="ru-RU" sz="2400" dirty="0" smtClean="0"/>
              <a:t>Я-СООБЩЕНИЕ</a:t>
            </a:r>
            <a:r>
              <a:rPr lang="en-US" sz="2400" dirty="0" smtClean="0"/>
              <a:t> -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>
                <a:latin typeface="Monotype Corsiva" pitchFamily="66" charset="0"/>
              </a:rPr>
              <a:t>мы ребенка не обижаем, не оскорбляем его чувства. </a:t>
            </a:r>
            <a:endParaRPr lang="en-US" sz="2400" dirty="0" smtClean="0">
              <a:latin typeface="Monotype Corsiva" pitchFamily="66" charset="0"/>
            </a:endParaRPr>
          </a:p>
          <a:p>
            <a:r>
              <a:rPr lang="ru-RU" sz="2400" dirty="0" smtClean="0"/>
              <a:t>ТЫ-СООБЩЕНИЕ</a:t>
            </a:r>
            <a:r>
              <a:rPr lang="en-US" sz="2400" dirty="0" smtClean="0">
                <a:latin typeface="Monotype Corsiva" pitchFamily="66" charset="0"/>
              </a:rPr>
              <a:t> - </a:t>
            </a:r>
            <a:r>
              <a:rPr lang="ru-RU" sz="2400" dirty="0" smtClean="0">
                <a:latin typeface="Monotype Corsiva" pitchFamily="66" charset="0"/>
              </a:rPr>
              <a:t>у </a:t>
            </a:r>
            <a:r>
              <a:rPr lang="ru-RU" sz="2400" dirty="0">
                <a:latin typeface="Monotype Corsiva" pitchFamily="66" charset="0"/>
              </a:rPr>
              <a:t>ребенка идет защитная реакция, он может нам просто нагрубить</a:t>
            </a:r>
          </a:p>
          <a:p>
            <a:r>
              <a:rPr lang="ru-RU" sz="2400" dirty="0">
                <a:latin typeface="Monotype Corsiva" pitchFamily="66" charset="0"/>
              </a:rPr>
              <a:t>Очень просто построить наше сообщение, не обидев ребенка, когда делаешь ему замечание.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612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D8A0359-5F71-4AC4-B8A3-4857B57537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TS030006122</Template>
  <TotalTime>128</TotalTime>
  <Words>905</Words>
  <Application>Microsoft Office PowerPoint</Application>
  <PresentationFormat>Экран (4:3)</PresentationFormat>
  <Paragraphs>157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TS030006122</vt:lpstr>
      <vt:lpstr>Родительская встреча</vt:lpstr>
      <vt:lpstr>Слайд 2</vt:lpstr>
      <vt:lpstr> Положительные и  отрицательные  качествах ваших сыночков и дочек</vt:lpstr>
      <vt:lpstr>Черты характера</vt:lpstr>
      <vt:lpstr>Важные условия успешности семейного воспитания </vt:lpstr>
      <vt:lpstr> </vt:lpstr>
      <vt:lpstr>Слайд 7</vt:lpstr>
      <vt:lpstr>Слайд 8</vt:lpstr>
      <vt:lpstr>Слайд 9</vt:lpstr>
      <vt:lpstr>Слайд 10</vt:lpstr>
      <vt:lpstr> Я - сообщение, ТЫ – сообщение Таблица №3</vt:lpstr>
      <vt:lpstr>Я - сообщение, ТЫ – сообщение Таблица №4</vt:lpstr>
      <vt:lpstr>Слайд 13</vt:lpstr>
      <vt:lpstr>МАМА, Мы чувствуем  друг друга сердцем!!!!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Родительская встреча</dc:title>
  <dc:creator>Admin</dc:creator>
  <cp:keywords/>
  <cp:lastModifiedBy>Admin</cp:lastModifiedBy>
  <cp:revision>12</cp:revision>
  <dcterms:created xsi:type="dcterms:W3CDTF">2013-01-22T04:33:40Z</dcterms:created>
  <dcterms:modified xsi:type="dcterms:W3CDTF">2013-11-21T07:29:05Z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TC300061229990</vt:lpwstr>
  </property>
</Properties>
</file>