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8" r:id="rId2"/>
    <p:sldId id="260" r:id="rId3"/>
    <p:sldId id="263" r:id="rId4"/>
    <p:sldId id="267" r:id="rId5"/>
    <p:sldId id="261" r:id="rId6"/>
    <p:sldId id="264" r:id="rId7"/>
    <p:sldId id="257" r:id="rId8"/>
    <p:sldId id="259" r:id="rId9"/>
    <p:sldId id="262" r:id="rId10"/>
    <p:sldId id="266" r:id="rId11"/>
    <p:sldId id="269" r:id="rId12"/>
    <p:sldId id="271" r:id="rId13"/>
    <p:sldId id="273" r:id="rId14"/>
    <p:sldId id="270" r:id="rId15"/>
    <p:sldId id="274" r:id="rId16"/>
    <p:sldId id="275" r:id="rId17"/>
    <p:sldId id="272" r:id="rId18"/>
    <p:sldId id="265" r:id="rId19"/>
    <p:sldId id="278" r:id="rId20"/>
    <p:sldId id="279" r:id="rId21"/>
    <p:sldId id="280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72" y="-6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C4BBC4C-E44E-4D4B-ACE5-4AC78504B098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48563C5-6652-4521-8291-2E8FA5DE5D77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BBC4C-E44E-4D4B-ACE5-4AC78504B098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63C5-6652-4521-8291-2E8FA5DE5D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BBC4C-E44E-4D4B-ACE5-4AC78504B098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63C5-6652-4521-8291-2E8FA5DE5D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BBC4C-E44E-4D4B-ACE5-4AC78504B098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63C5-6652-4521-8291-2E8FA5DE5D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BBC4C-E44E-4D4B-ACE5-4AC78504B098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63C5-6652-4521-8291-2E8FA5DE5D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BBC4C-E44E-4D4B-ACE5-4AC78504B098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63C5-6652-4521-8291-2E8FA5DE5D7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BBC4C-E44E-4D4B-ACE5-4AC78504B098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63C5-6652-4521-8291-2E8FA5DE5D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BBC4C-E44E-4D4B-ACE5-4AC78504B098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63C5-6652-4521-8291-2E8FA5DE5D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BBC4C-E44E-4D4B-ACE5-4AC78504B098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63C5-6652-4521-8291-2E8FA5DE5D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BBC4C-E44E-4D4B-ACE5-4AC78504B098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63C5-6652-4521-8291-2E8FA5DE5D77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BBC4C-E44E-4D4B-ACE5-4AC78504B098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63C5-6652-4521-8291-2E8FA5DE5D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C4BBC4C-E44E-4D4B-ACE5-4AC78504B098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48563C5-6652-4521-8291-2E8FA5DE5D7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rulife.ru/UserFiles/image/47/Byloe47_03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rulife.ru/UserFiles/image/47/Byloe47_03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jpeg"/><Relationship Id="rId2" Type="http://schemas.openxmlformats.org/officeDocument/2006/relationships/hyperlink" Target="http://kharkov.vbelous.net/images/verbuk/fayum.gif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img0.liveinternet.ru/images/attach/c/2/64/868/64868120_1286211305_930594851.jpg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://img1.liveinternet.ru/images/foto/b/2/755/2042755/f_10646235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kreativnenko.ru/uploads/posts/2010-09/1285230164_sae86uzfhqqcdb4.jpe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kotlovka.ru/pgalery/albums/userpics/10002/normal_544.jpg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7" descr="689069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0" y="-12700"/>
            <a:ext cx="9144000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 </a:t>
            </a:r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268538" y="476250"/>
            <a:ext cx="6667500" cy="1152525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>
                <a:solidFill>
                  <a:srgbClr val="000066"/>
                </a:solidFill>
              </a:rPr>
              <a:t> Познакомиться с историей возникновения портрета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>
                <a:solidFill>
                  <a:srgbClr val="000066"/>
                </a:solidFill>
              </a:rPr>
              <a:t>Сформировать свое отношение к портрету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>
                <a:solidFill>
                  <a:srgbClr val="000066"/>
                </a:solidFill>
              </a:rPr>
              <a:t>Формировать отношение к увиденному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800" dirty="0" smtClean="0">
              <a:solidFill>
                <a:srgbClr val="000066"/>
              </a:solidFill>
            </a:endParaRPr>
          </a:p>
        </p:txBody>
      </p:sp>
      <p:sp>
        <p:nvSpPr>
          <p:cNvPr id="4101" name="WordArt 6"/>
          <p:cNvSpPr>
            <a:spLocks noChangeArrowheads="1" noChangeShapeType="1" noTextEdit="1"/>
          </p:cNvSpPr>
          <p:nvPr/>
        </p:nvSpPr>
        <p:spPr bwMode="auto">
          <a:xfrm>
            <a:off x="323850" y="476250"/>
            <a:ext cx="172720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цели:</a:t>
            </a:r>
          </a:p>
        </p:txBody>
      </p:sp>
      <p:sp>
        <p:nvSpPr>
          <p:cNvPr id="4102" name="WordArt 7"/>
          <p:cNvSpPr>
            <a:spLocks noChangeArrowheads="1" noChangeShapeType="1" noTextEdit="1"/>
          </p:cNvSpPr>
          <p:nvPr/>
        </p:nvSpPr>
        <p:spPr bwMode="auto">
          <a:xfrm>
            <a:off x="323850" y="476250"/>
            <a:ext cx="172720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цели:</a:t>
            </a:r>
          </a:p>
        </p:txBody>
      </p:sp>
      <p:sp>
        <p:nvSpPr>
          <p:cNvPr id="18440" name="WordArt 8"/>
          <p:cNvSpPr>
            <a:spLocks noChangeArrowheads="1" noChangeShapeType="1" noTextEdit="1"/>
          </p:cNvSpPr>
          <p:nvPr/>
        </p:nvSpPr>
        <p:spPr bwMode="auto">
          <a:xfrm>
            <a:off x="323850" y="476250"/>
            <a:ext cx="172720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цели:</a:t>
            </a:r>
          </a:p>
        </p:txBody>
      </p:sp>
      <p:sp>
        <p:nvSpPr>
          <p:cNvPr id="18441" name="WordArt 9"/>
          <p:cNvSpPr>
            <a:spLocks noChangeArrowheads="1" noChangeShapeType="1" noTextEdit="1"/>
          </p:cNvSpPr>
          <p:nvPr/>
        </p:nvSpPr>
        <p:spPr bwMode="auto">
          <a:xfrm>
            <a:off x="395288" y="2924175"/>
            <a:ext cx="1439862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задачи:</a:t>
            </a:r>
          </a:p>
        </p:txBody>
      </p:sp>
      <p:sp>
        <p:nvSpPr>
          <p:cNvPr id="4105" name="Text Box 11"/>
          <p:cNvSpPr txBox="1">
            <a:spLocks noChangeArrowheads="1"/>
          </p:cNvSpPr>
          <p:nvPr/>
        </p:nvSpPr>
        <p:spPr bwMode="auto">
          <a:xfrm>
            <a:off x="539750" y="5445125"/>
            <a:ext cx="1728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106" name="Text Box 12"/>
          <p:cNvSpPr txBox="1">
            <a:spLocks noChangeArrowheads="1"/>
          </p:cNvSpPr>
          <p:nvPr/>
        </p:nvSpPr>
        <p:spPr bwMode="auto">
          <a:xfrm>
            <a:off x="755650" y="5013325"/>
            <a:ext cx="4968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2555875" y="2852738"/>
            <a:ext cx="5256213" cy="265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2800" dirty="0">
                <a:solidFill>
                  <a:srgbClr val="000066"/>
                </a:solidFill>
                <a:latin typeface="Arial" charset="0"/>
              </a:rPr>
              <a:t>проанализировать </a:t>
            </a:r>
            <a:r>
              <a:rPr lang="ru-RU" sz="2800" i="1" dirty="0">
                <a:solidFill>
                  <a:srgbClr val="000066"/>
                </a:solidFill>
                <a:latin typeface="Arial" charset="0"/>
              </a:rPr>
              <a:t>литературу</a:t>
            </a:r>
            <a:r>
              <a:rPr lang="ru-RU" sz="2800" dirty="0">
                <a:solidFill>
                  <a:srgbClr val="000066"/>
                </a:solidFill>
                <a:latin typeface="Arial" charset="0"/>
              </a:rPr>
              <a:t> по данной теме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800" dirty="0">
                <a:solidFill>
                  <a:srgbClr val="000066"/>
                </a:solidFill>
                <a:latin typeface="Arial" charset="0"/>
              </a:rPr>
              <a:t>определить основные этапы работы над портретом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ru-RU" sz="280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8446" name="WordArt 14"/>
          <p:cNvSpPr>
            <a:spLocks noChangeArrowheads="1" noChangeShapeType="1" noTextEdit="1"/>
          </p:cNvSpPr>
          <p:nvPr/>
        </p:nvSpPr>
        <p:spPr bwMode="auto">
          <a:xfrm>
            <a:off x="395288" y="5084763"/>
            <a:ext cx="2808287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методы исследования:</a:t>
            </a:r>
          </a:p>
        </p:txBody>
      </p:sp>
      <p:sp>
        <p:nvSpPr>
          <p:cNvPr id="4109" name="Text Box 15"/>
          <p:cNvSpPr txBox="1">
            <a:spLocks noChangeArrowheads="1"/>
          </p:cNvSpPr>
          <p:nvPr/>
        </p:nvSpPr>
        <p:spPr bwMode="auto">
          <a:xfrm>
            <a:off x="5651500" y="5445125"/>
            <a:ext cx="295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2627313" y="5445125"/>
            <a:ext cx="489585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2800" dirty="0">
                <a:solidFill>
                  <a:srgbClr val="000066"/>
                </a:solidFill>
                <a:latin typeface="Arial" charset="0"/>
              </a:rPr>
              <a:t>Теоретический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800" dirty="0">
                <a:solidFill>
                  <a:srgbClr val="000066"/>
                </a:solidFill>
                <a:latin typeface="Arial" charset="0"/>
              </a:rPr>
              <a:t>экспериментальный</a:t>
            </a:r>
          </a:p>
        </p:txBody>
      </p:sp>
    </p:spTree>
    <p:extLst>
      <p:ext uri="{BB962C8B-B14F-4D97-AF65-F5344CB8AC3E}">
        <p14:creationId xmlns:p14="http://schemas.microsoft.com/office/powerpoint/2010/main" val="354719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  <p:bldP spid="18440" grpId="0" animBg="1"/>
      <p:bldP spid="18441" grpId="0" animBg="1"/>
      <p:bldP spid="18445" grpId="0"/>
      <p:bldP spid="18446" grpId="0" animBg="1"/>
      <p:bldP spid="1844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80920" cy="208823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В эпоху петровских реформ в начале </a:t>
            </a:r>
            <a:r>
              <a:rPr lang="ru-RU" sz="2800" b="1" dirty="0" smtClean="0">
                <a:solidFill>
                  <a:srgbClr val="FF0000"/>
                </a:solidFill>
              </a:rPr>
              <a:t>18 в</a:t>
            </a:r>
            <a:r>
              <a:rPr lang="ru-RU" sz="2800" b="1" dirty="0">
                <a:solidFill>
                  <a:srgbClr val="FF0000"/>
                </a:solidFill>
              </a:rPr>
              <a:t>. Начался переход от застывших, скованных  изображений к утверждению неповторимости личности - </a:t>
            </a:r>
            <a:r>
              <a:rPr lang="ru-RU" sz="3200" b="1" dirty="0">
                <a:solidFill>
                  <a:srgbClr val="FF0000"/>
                </a:solidFill>
              </a:rPr>
              <a:t>ПОРТРЕТУ</a:t>
            </a:r>
            <a:r>
              <a:rPr lang="ru-RU" sz="2800" b="1" dirty="0">
                <a:solidFill>
                  <a:srgbClr val="FF0000"/>
                </a:solidFill>
              </a:rPr>
              <a:t/>
            </a:r>
            <a:br>
              <a:rPr lang="ru-RU" sz="2800" b="1" dirty="0">
                <a:solidFill>
                  <a:srgbClr val="FF0000"/>
                </a:solidFill>
              </a:rPr>
            </a:b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7" name="Picture 2" descr="C:\Documents and Settings\Ветер\Рабочий стол\От парусины к портрету\Матвеев с женой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64904"/>
            <a:ext cx="3528392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31530" y="606193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err="1" smtClean="0"/>
              <a:t>А.Матвеев</a:t>
            </a:r>
            <a:r>
              <a:rPr lang="ru-RU" b="1" dirty="0"/>
              <a:t>. </a:t>
            </a:r>
            <a:endParaRPr lang="ru-RU" b="1" dirty="0" smtClean="0"/>
          </a:p>
          <a:p>
            <a:pPr algn="ctr"/>
            <a:r>
              <a:rPr lang="ru-RU" b="1" dirty="0" smtClean="0"/>
              <a:t>Автопортрет </a:t>
            </a:r>
            <a:r>
              <a:rPr lang="ru-RU" b="1" dirty="0"/>
              <a:t>с женой</a:t>
            </a:r>
            <a:r>
              <a:rPr lang="ru-RU" dirty="0"/>
              <a:t>. </a:t>
            </a:r>
          </a:p>
        </p:txBody>
      </p:sp>
      <p:pic>
        <p:nvPicPr>
          <p:cNvPr id="9" name="Picture 6" descr="C:\Documents and Settings\Ветер\Рабочий стол\От парусины к портрету\462px-Antropov_Rumyantseva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894" y="2492896"/>
            <a:ext cx="2912498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076056" y="6061938"/>
            <a:ext cx="3304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Портрет М.А. Румянцевой </a:t>
            </a:r>
          </a:p>
        </p:txBody>
      </p:sp>
    </p:spTree>
    <p:extLst>
      <p:ext uri="{BB962C8B-B14F-4D97-AF65-F5344CB8AC3E}">
        <p14:creationId xmlns:p14="http://schemas.microsoft.com/office/powerpoint/2010/main" val="137002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27664"/>
            <a:ext cx="8208912" cy="45712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ЗАДАНИЕ.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Определите к какому времени относится портрет?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5" name="Picture 3" descr="C:\Documents and Settings\Ветер\Рабочий стол\От парусины к портрету\аргунов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265" y="1159049"/>
            <a:ext cx="2701677" cy="349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Портрет Якова Тургенева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lum bright="18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584" y="1268760"/>
            <a:ext cx="2692921" cy="3494087"/>
          </a:xfrm>
          <a:noFill/>
          <a:ln/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220072" y="4683091"/>
            <a:ext cx="3150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err="1" smtClean="0"/>
              <a:t>И.Аргунов</a:t>
            </a:r>
            <a:r>
              <a:rPr lang="ru-RU" sz="1200" b="1" dirty="0" smtClean="0"/>
              <a:t>. Неизвестная крестьянка </a:t>
            </a:r>
            <a:r>
              <a:rPr lang="ru-RU" sz="1200" b="1" dirty="0"/>
              <a:t>в русском костюме.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55522" y="4902082"/>
            <a:ext cx="32281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Неизвестный художник </a:t>
            </a:r>
            <a:r>
              <a:rPr lang="ru-RU" sz="1200" b="1" dirty="0" smtClean="0"/>
              <a:t>.</a:t>
            </a:r>
            <a:r>
              <a:rPr lang="ru-RU" sz="1200" b="1" dirty="0"/>
              <a:t> </a:t>
            </a:r>
          </a:p>
          <a:p>
            <a:r>
              <a:rPr lang="ru-RU" sz="1200" b="1" dirty="0"/>
              <a:t>Портрет </a:t>
            </a:r>
            <a:r>
              <a:rPr lang="ru-RU" sz="1200" b="1" dirty="0" err="1" smtClean="0"/>
              <a:t>Я.Ф.Тургенева</a:t>
            </a:r>
            <a:endParaRPr lang="ru-RU" sz="1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5517232"/>
            <a:ext cx="19680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Начало 18 века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42992" y="5474322"/>
            <a:ext cx="230425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Конец 17 века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42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08912" cy="10081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Главные отличия</a:t>
            </a:r>
            <a:br>
              <a:rPr lang="ru-RU" dirty="0" smtClean="0"/>
            </a:br>
            <a:r>
              <a:rPr lang="ru-RU" dirty="0" smtClean="0"/>
              <a:t> ПАРСУНЫ        от          ПОРТРЕТА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556792"/>
            <a:ext cx="4464496" cy="4721170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</a:pPr>
            <a:r>
              <a:rPr lang="ru-RU" sz="2800" b="1" dirty="0" smtClean="0"/>
              <a:t>Изображение людей имеющее черты портретного сходства</a:t>
            </a:r>
          </a:p>
          <a:p>
            <a:pPr>
              <a:buFont typeface="Arial" charset="0"/>
              <a:buChar char="•"/>
            </a:pPr>
            <a:r>
              <a:rPr lang="ru-RU" sz="2800" b="1" dirty="0" smtClean="0"/>
              <a:t>Плоскостное изображение</a:t>
            </a:r>
          </a:p>
          <a:p>
            <a:pPr>
              <a:buFont typeface="Arial" charset="0"/>
              <a:buChar char="•"/>
            </a:pPr>
            <a:r>
              <a:rPr lang="ru-RU" sz="2800" b="1" dirty="0" smtClean="0"/>
              <a:t>Изображение реального лица в иконописной манере</a:t>
            </a:r>
          </a:p>
          <a:p>
            <a:pPr>
              <a:buFont typeface="Arial" charset="0"/>
              <a:buChar char="•"/>
            </a:pPr>
            <a:r>
              <a:rPr lang="ru-RU" sz="2800" b="1" dirty="0" smtClean="0"/>
              <a:t>Узкая цветовая гамма</a:t>
            </a:r>
            <a:endParaRPr lang="ru-RU" sz="2800" b="1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1412776"/>
            <a:ext cx="4031304" cy="43936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22" name="Picture 6" descr="http://maskball.ru/pictures/kartina_zariza_naryshki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82561"/>
            <a:ext cx="341716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47826" y="6093296"/>
            <a:ext cx="2401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Боярин А. Матвеев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3729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872733" y="608305"/>
            <a:ext cx="7024744" cy="40697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553890"/>
            <a:ext cx="3922720" cy="4899446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Изображение реального лица</a:t>
            </a:r>
          </a:p>
          <a:p>
            <a:r>
              <a:rPr lang="ru-RU" sz="2800" b="1" dirty="0" smtClean="0"/>
              <a:t>Объемное изображение</a:t>
            </a:r>
          </a:p>
          <a:p>
            <a:r>
              <a:rPr lang="ru-RU" sz="2800" b="1" dirty="0"/>
              <a:t>Точная передача индивидуального сходства</a:t>
            </a:r>
          </a:p>
          <a:p>
            <a:r>
              <a:rPr lang="ru-RU" sz="2800" b="1" dirty="0" smtClean="0"/>
              <a:t>Многообразие цветовой гаммы</a:t>
            </a:r>
          </a:p>
          <a:p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62281" y="476672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Главные отличия</a:t>
            </a:r>
            <a:br>
              <a:rPr lang="ru-RU" sz="3200" b="1" dirty="0"/>
            </a:br>
            <a:r>
              <a:rPr lang="ru-RU" sz="3200" b="1" dirty="0"/>
              <a:t> ПАРСУНЫ        от          ПОРТРЕТА</a:t>
            </a:r>
          </a:p>
        </p:txBody>
      </p:sp>
      <p:pic>
        <p:nvPicPr>
          <p:cNvPr id="6" name="Picture 2" descr="C:\Documents and Settings\Ветер\Рабочий стол\b_044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872" y="1553890"/>
            <a:ext cx="3673715" cy="407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427984" y="5624383"/>
            <a:ext cx="4469493" cy="13111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b="1" i="1" dirty="0" smtClean="0"/>
              <a:t>В. Л. </a:t>
            </a:r>
            <a:r>
              <a:rPr lang="ru-RU" b="1" i="1" dirty="0" err="1"/>
              <a:t>Боровиковский</a:t>
            </a:r>
            <a:r>
              <a:rPr lang="ru-RU" b="1" i="1" dirty="0"/>
              <a:t> </a:t>
            </a:r>
            <a:r>
              <a:rPr lang="ru-RU" b="1" i="1" dirty="0" smtClean="0"/>
              <a:t>.</a:t>
            </a: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b="1" dirty="0" smtClean="0"/>
              <a:t>Портрет </a:t>
            </a:r>
            <a:r>
              <a:rPr lang="ru-RU" b="1" dirty="0"/>
              <a:t>М.И. Лопухиной</a:t>
            </a: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b="1" dirty="0"/>
              <a:t> 1797 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915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13690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Какое произведение создано в иконописной манере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2" descr="C:\Documents and Settings\Ветер\Рабочий стол\От парусины к портрету\Антропов автопортрет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72816"/>
            <a:ext cx="2599837" cy="349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300192" y="5301208"/>
            <a:ext cx="20882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А, </a:t>
            </a:r>
            <a:r>
              <a:rPr lang="ru-RU" b="1" i="1" dirty="0"/>
              <a:t>Антропов</a:t>
            </a:r>
            <a:r>
              <a:rPr lang="ru-RU" b="1" dirty="0"/>
              <a:t> </a:t>
            </a:r>
            <a:endParaRPr lang="ru-RU" b="1" dirty="0" smtClean="0"/>
          </a:p>
          <a:p>
            <a:r>
              <a:rPr lang="ru-RU" b="1" dirty="0" smtClean="0">
                <a:latin typeface="Calibri" pitchFamily="34" charset="0"/>
              </a:rPr>
              <a:t>Автопортрет  </a:t>
            </a:r>
            <a:endParaRPr lang="ru-RU" b="1" dirty="0">
              <a:latin typeface="Calibri" pitchFamily="34" charset="0"/>
            </a:endParaRPr>
          </a:p>
          <a:p>
            <a:endParaRPr lang="ru-RU" dirty="0"/>
          </a:p>
        </p:txBody>
      </p:sp>
      <p:pic>
        <p:nvPicPr>
          <p:cNvPr id="7" name="Picture 25" descr="парсуна Спас Нерукотворный,мих фед и алексей мих романовы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24583"/>
            <a:ext cx="360040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11560" y="533116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/>
              <a:t>Ф.Зубова</a:t>
            </a:r>
            <a:r>
              <a:rPr lang="ru-RU" b="1" dirty="0"/>
              <a:t>.</a:t>
            </a:r>
          </a:p>
          <a:p>
            <a:r>
              <a:rPr lang="ru-RU" b="1" dirty="0"/>
              <a:t>Спас Нерукотворный, </a:t>
            </a:r>
          </a:p>
          <a:p>
            <a:r>
              <a:rPr lang="ru-RU" b="1" dirty="0" smtClean="0"/>
              <a:t>Михаил  </a:t>
            </a:r>
            <a:r>
              <a:rPr lang="ru-RU" b="1" dirty="0"/>
              <a:t>Федорович, Алексей Михайлович Романовы.</a:t>
            </a:r>
          </a:p>
        </p:txBody>
      </p:sp>
      <p:sp>
        <p:nvSpPr>
          <p:cNvPr id="3" name="Солнце 2"/>
          <p:cNvSpPr/>
          <p:nvPr/>
        </p:nvSpPr>
        <p:spPr>
          <a:xfrm>
            <a:off x="4726360" y="5276622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65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352928" cy="217066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Парсуны рисовались в конце 17в.яичными красками на </a:t>
            </a:r>
            <a:r>
              <a:rPr lang="ru-RU" sz="3200" b="1" dirty="0" err="1" smtClean="0">
                <a:solidFill>
                  <a:srgbClr val="FF0000"/>
                </a:solidFill>
              </a:rPr>
              <a:t>на</a:t>
            </a:r>
            <a:r>
              <a:rPr lang="ru-RU" sz="3200" b="1" dirty="0" smtClean="0">
                <a:solidFill>
                  <a:srgbClr val="FF0000"/>
                </a:solidFill>
              </a:rPr>
              <a:t> доске, а в 18в. – масляными на холсте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encrypted-tbn0.gstatic.com/images?q=tbn:ANd9GcSpAcPn6mTOyJQgmfyRSIIRoxMchG458sqiF08t7PFiHp52hEOS2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32856"/>
            <a:ext cx="29051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2.gstatic.com/images?q=tbn:ANd9GcRLSclYju2smXWodE2oj5ubxj_ASGzZlQMGDce4v6zyE8A6tP4qG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02380"/>
            <a:ext cx="30289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425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ЗАДАНИЕ. 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Укажи материал на котором сделаны изображения.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s://encrypted-tbn2.gstatic.com/images?q=tbn:ANd9GcSYQdcDplephgemFI9vm4UOPn85a72PQNTTmPZLwj3OIrbCzENi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16" y="2204864"/>
            <a:ext cx="29908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encrypted-tbn0.gstatic.com/images?q=tbn:ANd9GcQJidWbr5vhqYyN01YoxuyIVUS2dPxaRETMtBYRJL4wMbX2twCX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204864"/>
            <a:ext cx="2771775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48815" y="5799263"/>
            <a:ext cx="192251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 холсте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56176" y="5757878"/>
            <a:ext cx="172819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 доске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55116" y="5633865"/>
            <a:ext cx="163448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 доске и холсте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978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560840" cy="864096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Умение группировать</a:t>
            </a:r>
            <a:r>
              <a:rPr lang="ru-RU" sz="1600" dirty="0" smtClean="0"/>
              <a:t>. </a:t>
            </a:r>
            <a:br>
              <a:rPr lang="ru-RU" sz="1600" dirty="0" smtClean="0"/>
            </a:br>
            <a:r>
              <a:rPr lang="ru-RU" sz="1600" b="1" dirty="0" smtClean="0"/>
              <a:t>Программный уровень отлично.</a:t>
            </a:r>
            <a:br>
              <a:rPr lang="ru-RU" sz="1600" b="1" dirty="0" smtClean="0"/>
            </a:br>
            <a:r>
              <a:rPr lang="ru-RU" sz="1600" dirty="0" smtClean="0"/>
              <a:t> </a:t>
            </a:r>
            <a:r>
              <a:rPr lang="ru-RU" sz="1600" b="1" dirty="0" smtClean="0">
                <a:solidFill>
                  <a:schemeClr val="tx1"/>
                </a:solidFill>
              </a:rPr>
              <a:t>По каким признакам можно отличить парсуну от иконы и портрета.</a:t>
            </a:r>
            <a:endParaRPr lang="ru-RU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82487"/>
              </p:ext>
            </p:extLst>
          </p:nvPr>
        </p:nvGraphicFramePr>
        <p:xfrm>
          <a:off x="360766" y="1446850"/>
          <a:ext cx="8136904" cy="2824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4104456"/>
              </a:tblGrid>
              <a:tr h="916411">
                <a:tc>
                  <a:txBody>
                    <a:bodyPr/>
                    <a:lstStyle/>
                    <a:p>
                      <a:r>
                        <a:rPr lang="ru-RU" dirty="0" smtClean="0"/>
                        <a:t>Парсуна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Портрет</a:t>
                      </a:r>
                      <a:endParaRPr lang="ru-RU" dirty="0"/>
                    </a:p>
                  </a:txBody>
                  <a:tcPr/>
                </a:tc>
              </a:tr>
              <a:tr h="190767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95536" y="4293096"/>
            <a:ext cx="252028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Изображение реального лица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4400" y="5085184"/>
            <a:ext cx="228255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Широкая </a:t>
            </a:r>
            <a:r>
              <a:rPr lang="ru-RU" b="1" dirty="0" smtClean="0">
                <a:solidFill>
                  <a:schemeClr val="tx1"/>
                </a:solidFill>
              </a:rPr>
              <a:t>гамма цветов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8097" y="5877272"/>
            <a:ext cx="2235696" cy="620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Плоскостное изображение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59832" y="4293096"/>
            <a:ext cx="244827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Изображение в иконописной манере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26265" y="5539544"/>
            <a:ext cx="230425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Объемное изображение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00192" y="4509120"/>
            <a:ext cx="194421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Черты портретного сходства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17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96056" y="2967335"/>
            <a:ext cx="57518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Мастер - класс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4716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7651" name="Picture 4" descr="GolowaProporcii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27088" y="981075"/>
            <a:ext cx="7561262" cy="4983163"/>
          </a:xfrm>
          <a:noFill/>
        </p:spPr>
      </p:pic>
    </p:spTree>
    <p:extLst>
      <p:ext uri="{BB962C8B-B14F-4D97-AF65-F5344CB8AC3E}">
        <p14:creationId xmlns:p14="http://schemas.microsoft.com/office/powerpoint/2010/main" val="113036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748464" cy="18722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Посмотрите на изображения и скажите, в чем состоят основные различия между изображениями</a:t>
            </a:r>
            <a:r>
              <a:rPr lang="en-US" b="1" dirty="0" smtClean="0">
                <a:solidFill>
                  <a:srgbClr val="FF0000"/>
                </a:solidFill>
              </a:rPr>
              <a:t>?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Picture 7" descr="Картинка 9 из 118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11862" y="2636912"/>
            <a:ext cx="31051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Documents and Settings\Ветер\Рабочий стол\От парусины к портрету\Антропов автопортрет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012" y="2780927"/>
            <a:ext cx="2592288" cy="373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33  Диониси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37" y="2752746"/>
            <a:ext cx="291782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64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7" name="Group 5"/>
          <p:cNvGrpSpPr>
            <a:grpSpLocks/>
          </p:cNvGrpSpPr>
          <p:nvPr/>
        </p:nvGrpSpPr>
        <p:grpSpPr bwMode="auto">
          <a:xfrm>
            <a:off x="7643813" y="5214938"/>
            <a:ext cx="685800" cy="762000"/>
            <a:chOff x="1881" y="1854"/>
            <a:chExt cx="8460" cy="12060"/>
          </a:xfrm>
        </p:grpSpPr>
        <p:sp>
          <p:nvSpPr>
            <p:cNvPr id="28678" name="AutoShape 6"/>
            <p:cNvSpPr>
              <a:spLocks noChangeArrowheads="1"/>
            </p:cNvSpPr>
            <p:nvPr/>
          </p:nvSpPr>
          <p:spPr bwMode="auto">
            <a:xfrm rot="-1515486">
              <a:off x="1881" y="9414"/>
              <a:ext cx="8460" cy="3960"/>
            </a:xfrm>
            <a:prstGeom prst="wave">
              <a:avLst>
                <a:gd name="adj1" fmla="val 13005"/>
                <a:gd name="adj2" fmla="val 0"/>
              </a:avLst>
            </a:prstGeom>
            <a:gradFill rotWithShape="1">
              <a:gsLst>
                <a:gs pos="0">
                  <a:srgbClr val="184776"/>
                </a:gs>
                <a:gs pos="100000">
                  <a:srgbClr val="3399FF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200">
                <a:latin typeface="Arial" charset="0"/>
              </a:endParaRPr>
            </a:p>
            <a:p>
              <a:endParaRPr lang="ru-RU" sz="1200">
                <a:latin typeface="Arial" charset="0"/>
              </a:endParaRPr>
            </a:p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8679" name="Oval 7"/>
            <p:cNvSpPr>
              <a:spLocks noChangeArrowheads="1"/>
            </p:cNvSpPr>
            <p:nvPr/>
          </p:nvSpPr>
          <p:spPr bwMode="auto">
            <a:xfrm rot="600000">
              <a:off x="6021" y="3474"/>
              <a:ext cx="540" cy="6660"/>
            </a:xfrm>
            <a:prstGeom prst="ellipse">
              <a:avLst/>
            </a:prstGeom>
            <a:gradFill rotWithShape="1">
              <a:gsLst>
                <a:gs pos="0">
                  <a:srgbClr val="764700"/>
                </a:gs>
                <a:gs pos="100000">
                  <a:srgbClr val="FF990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0" name="Oval 8"/>
            <p:cNvSpPr>
              <a:spLocks noChangeArrowheads="1"/>
            </p:cNvSpPr>
            <p:nvPr/>
          </p:nvSpPr>
          <p:spPr bwMode="auto">
            <a:xfrm>
              <a:off x="5661" y="2931"/>
              <a:ext cx="540" cy="6660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FF99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1" name="AutoShape 9"/>
            <p:cNvSpPr>
              <a:spLocks noChangeArrowheads="1"/>
            </p:cNvSpPr>
            <p:nvPr/>
          </p:nvSpPr>
          <p:spPr bwMode="auto">
            <a:xfrm>
              <a:off x="5841" y="2394"/>
              <a:ext cx="180" cy="720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2" name="Oval 10"/>
            <p:cNvSpPr>
              <a:spLocks noChangeArrowheads="1"/>
            </p:cNvSpPr>
            <p:nvPr/>
          </p:nvSpPr>
          <p:spPr bwMode="auto">
            <a:xfrm rot="600000">
              <a:off x="6742" y="2918"/>
              <a:ext cx="360" cy="720"/>
            </a:xfrm>
            <a:prstGeom prst="ellipse">
              <a:avLst/>
            </a:prstGeom>
            <a:gradFill rotWithShape="1">
              <a:gsLst>
                <a:gs pos="0">
                  <a:srgbClr val="00003B"/>
                </a:gs>
                <a:gs pos="100000">
                  <a:srgbClr val="000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3" name="Rectangle 11"/>
            <p:cNvSpPr>
              <a:spLocks noChangeArrowheads="1"/>
            </p:cNvSpPr>
            <p:nvPr/>
          </p:nvSpPr>
          <p:spPr bwMode="auto">
            <a:xfrm>
              <a:off x="5841" y="3294"/>
              <a:ext cx="180" cy="41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4" name="Oval 12"/>
            <p:cNvSpPr>
              <a:spLocks noChangeArrowheads="1"/>
            </p:cNvSpPr>
            <p:nvPr/>
          </p:nvSpPr>
          <p:spPr bwMode="auto">
            <a:xfrm rot="-780000">
              <a:off x="5121" y="2394"/>
              <a:ext cx="540" cy="6660"/>
            </a:xfrm>
            <a:prstGeom prst="ellipse">
              <a:avLst/>
            </a:prstGeom>
            <a:gradFill rotWithShape="1">
              <a:gsLst>
                <a:gs pos="0">
                  <a:srgbClr val="003B00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5" name="AutoShape 13"/>
            <p:cNvSpPr>
              <a:spLocks noChangeArrowheads="1"/>
            </p:cNvSpPr>
            <p:nvPr/>
          </p:nvSpPr>
          <p:spPr bwMode="auto">
            <a:xfrm>
              <a:off x="5121" y="7434"/>
              <a:ext cx="1913" cy="45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5 w 21600"/>
                <a:gd name="T13" fmla="*/ 4502 h 21600"/>
                <a:gd name="T14" fmla="*/ 17095 w 21600"/>
                <a:gd name="T15" fmla="*/ 1710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762F00"/>
                </a:gs>
                <a:gs pos="100000">
                  <a:srgbClr val="FF6600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6" name="Oval 14"/>
            <p:cNvSpPr>
              <a:spLocks noChangeArrowheads="1"/>
            </p:cNvSpPr>
            <p:nvPr/>
          </p:nvSpPr>
          <p:spPr bwMode="auto">
            <a:xfrm rot="-780000">
              <a:off x="4401" y="1854"/>
              <a:ext cx="360" cy="720"/>
            </a:xfrm>
            <a:prstGeom prst="ellipse">
              <a:avLst/>
            </a:prstGeom>
            <a:gradFill rotWithShape="1">
              <a:gsLst>
                <a:gs pos="0">
                  <a:srgbClr val="3B0000"/>
                </a:gs>
                <a:gs pos="100000">
                  <a:srgbClr val="80000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7" name="AutoShape 15"/>
            <p:cNvSpPr>
              <a:spLocks noChangeArrowheads="1"/>
            </p:cNvSpPr>
            <p:nvPr/>
          </p:nvSpPr>
          <p:spPr bwMode="auto">
            <a:xfrm rot="2739656">
              <a:off x="7321" y="10385"/>
              <a:ext cx="1860" cy="3780"/>
            </a:xfrm>
            <a:prstGeom prst="parallelogram">
              <a:avLst>
                <a:gd name="adj" fmla="val 8176"/>
              </a:avLst>
            </a:prstGeom>
            <a:gradFill rotWithShape="1">
              <a:gsLst>
                <a:gs pos="0">
                  <a:srgbClr val="2F2F47"/>
                </a:gs>
                <a:gs pos="100000">
                  <a:srgbClr val="666699"/>
                </a:gs>
              </a:gsLst>
              <a:lin ang="0" scaled="1"/>
            </a:gra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8" name="Oval 16"/>
            <p:cNvSpPr>
              <a:spLocks noChangeArrowheads="1"/>
            </p:cNvSpPr>
            <p:nvPr/>
          </p:nvSpPr>
          <p:spPr bwMode="auto">
            <a:xfrm rot="-1968682">
              <a:off x="8541" y="11034"/>
              <a:ext cx="720" cy="36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9" name="Oval 17"/>
            <p:cNvSpPr>
              <a:spLocks noChangeArrowheads="1"/>
            </p:cNvSpPr>
            <p:nvPr/>
          </p:nvSpPr>
          <p:spPr bwMode="auto">
            <a:xfrm rot="-1968682">
              <a:off x="9081" y="11574"/>
              <a:ext cx="720" cy="36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90" name="Oval 18"/>
            <p:cNvSpPr>
              <a:spLocks noChangeArrowheads="1"/>
            </p:cNvSpPr>
            <p:nvPr/>
          </p:nvSpPr>
          <p:spPr bwMode="auto">
            <a:xfrm rot="-1968682">
              <a:off x="8181" y="12294"/>
              <a:ext cx="720" cy="360"/>
            </a:xfrm>
            <a:prstGeom prst="ellipse">
              <a:avLst/>
            </a:prstGeom>
            <a:solidFill>
              <a:srgbClr val="0000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91" name="Oval 19"/>
            <p:cNvSpPr>
              <a:spLocks noChangeArrowheads="1"/>
            </p:cNvSpPr>
            <p:nvPr/>
          </p:nvSpPr>
          <p:spPr bwMode="auto">
            <a:xfrm rot="-1968682">
              <a:off x="6741" y="12474"/>
              <a:ext cx="720" cy="360"/>
            </a:xfrm>
            <a:prstGeom prst="ellipse">
              <a:avLst/>
            </a:prstGeom>
            <a:solidFill>
              <a:srgbClr val="99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92" name="Oval 20"/>
            <p:cNvSpPr>
              <a:spLocks noChangeArrowheads="1"/>
            </p:cNvSpPr>
            <p:nvPr/>
          </p:nvSpPr>
          <p:spPr bwMode="auto">
            <a:xfrm rot="-1968682">
              <a:off x="7641" y="11754"/>
              <a:ext cx="720" cy="360"/>
            </a:xfrm>
            <a:prstGeom prst="ellipse">
              <a:avLst/>
            </a:prstGeom>
            <a:gradFill rotWithShape="1">
              <a:gsLst>
                <a:gs pos="0">
                  <a:srgbClr val="007600"/>
                </a:gs>
                <a:gs pos="100000">
                  <a:srgbClr val="00FF00"/>
                </a:gs>
              </a:gsLst>
              <a:lin ang="0" scaled="1"/>
            </a:gra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93" name="Oval 21"/>
            <p:cNvSpPr>
              <a:spLocks noChangeArrowheads="1"/>
            </p:cNvSpPr>
            <p:nvPr/>
          </p:nvSpPr>
          <p:spPr bwMode="auto">
            <a:xfrm rot="-1968682">
              <a:off x="7461" y="13014"/>
              <a:ext cx="720" cy="360"/>
            </a:xfrm>
            <a:prstGeom prst="ellipse">
              <a:avLst/>
            </a:prstGeom>
            <a:solidFill>
              <a:srgbClr val="FF66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94" name="Rectangle 22"/>
            <p:cNvSpPr>
              <a:spLocks noChangeArrowheads="1"/>
            </p:cNvSpPr>
            <p:nvPr/>
          </p:nvSpPr>
          <p:spPr bwMode="auto">
            <a:xfrm rot="-4020000">
              <a:off x="5566" y="10769"/>
              <a:ext cx="360" cy="5930"/>
            </a:xfrm>
            <a:prstGeom prst="rect">
              <a:avLst/>
            </a:prstGeom>
            <a:gradFill rotWithShape="1">
              <a:gsLst>
                <a:gs pos="0">
                  <a:srgbClr val="CC0000"/>
                </a:gs>
                <a:gs pos="100000">
                  <a:srgbClr val="FF0000"/>
                </a:gs>
              </a:gsLst>
              <a:lin ang="0" scaled="1"/>
            </a:gra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95" name="AutoShape 23"/>
            <p:cNvSpPr>
              <a:spLocks noChangeArrowheads="1"/>
            </p:cNvSpPr>
            <p:nvPr/>
          </p:nvSpPr>
          <p:spPr bwMode="auto">
            <a:xfrm rot="-4020000">
              <a:off x="2511" y="12024"/>
              <a:ext cx="360" cy="9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1043608" y="404664"/>
            <a:ext cx="777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eaLnBrk="1" hangingPunct="1"/>
            <a:endParaRPr lang="ru-RU" sz="2800" dirty="0"/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1196008" y="557064"/>
            <a:ext cx="777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ru-RU" kern="0" dirty="0" smtClean="0"/>
              <a:t>       Практическая работа</a:t>
            </a:r>
            <a:endParaRPr lang="ru-RU" kern="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157717"/>
            <a:ext cx="7429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Колористическое решение портретной композиции, выполненной на предыдущем уроке.</a:t>
            </a:r>
          </a:p>
        </p:txBody>
      </p:sp>
      <p:pic>
        <p:nvPicPr>
          <p:cNvPr id="27" name="Picture 4" descr="IMG_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08"/>
          <a:stretch>
            <a:fillRect/>
          </a:stretch>
        </p:blipFill>
        <p:spPr bwMode="auto">
          <a:xfrm>
            <a:off x="2687290" y="1804048"/>
            <a:ext cx="3481388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5" descr="IMG_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11" r="33435"/>
          <a:stretch>
            <a:fillRect/>
          </a:stretch>
        </p:blipFill>
        <p:spPr bwMode="auto">
          <a:xfrm>
            <a:off x="2687290" y="1818453"/>
            <a:ext cx="35972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IMG_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03"/>
          <a:stretch>
            <a:fillRect/>
          </a:stretch>
        </p:blipFill>
        <p:spPr bwMode="auto">
          <a:xfrm>
            <a:off x="2694270" y="1818453"/>
            <a:ext cx="3695700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511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нарисовать портрет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 cstate="email"/>
          <a:srcRect r="-64"/>
          <a:stretch>
            <a:fillRect/>
          </a:stretch>
        </p:blipFill>
        <p:spPr>
          <a:xfrm>
            <a:off x="395288" y="908050"/>
            <a:ext cx="3889375" cy="4392613"/>
          </a:xfrm>
          <a:noFill/>
        </p:spPr>
      </p:pic>
      <p:pic>
        <p:nvPicPr>
          <p:cNvPr id="29699" name="Picture 5" descr="как нарисовать портрет, сухая кисть"/>
          <p:cNvPicPr>
            <a:picLocks noGrp="1" noChangeAspect="1" noChangeArrowheads="1"/>
          </p:cNvPicPr>
          <p:nvPr>
            <p:ph type="ctrTitle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716463" y="908050"/>
            <a:ext cx="3816350" cy="4392613"/>
          </a:xfrm>
          <a:noFill/>
        </p:spPr>
      </p:pic>
    </p:spTree>
    <p:extLst>
      <p:ext uri="{BB962C8B-B14F-4D97-AF65-F5344CB8AC3E}">
        <p14:creationId xmlns:p14="http://schemas.microsoft.com/office/powerpoint/2010/main" val="233203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g1.liveinternet.ru/images/attach/c/0/51/656/51656271_95067952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7704856" cy="432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7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748464" cy="208823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Сравните наблюдения, которые вы сделали</a:t>
            </a:r>
            <a:r>
              <a:rPr lang="en-US" b="1" dirty="0" smtClean="0">
                <a:solidFill>
                  <a:srgbClr val="FF0000"/>
                </a:solidFill>
              </a:rPr>
              <a:t>?</a:t>
            </a:r>
            <a:r>
              <a:rPr lang="ru-RU" b="1" dirty="0" smtClean="0">
                <a:solidFill>
                  <a:srgbClr val="FF0000"/>
                </a:solidFill>
              </a:rPr>
              <a:t>   Сформулируйте тему нашего урока?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Picture 7" descr="Картинка 9 из 118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89421" y="2708920"/>
            <a:ext cx="31051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Documents and Settings\Ветер\Рабочий стол\От парусины к портрету\Антропов автопортрет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571" y="2852935"/>
            <a:ext cx="2653893" cy="352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33  Диониси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" y="2852935"/>
            <a:ext cx="291782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558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578644" y="218665"/>
            <a:ext cx="7772400" cy="14700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6600" b="1" i="1" dirty="0" smtClean="0">
                <a:solidFill>
                  <a:srgbClr val="C00000"/>
                </a:solidFill>
              </a:rPr>
              <a:t>Живопись </a:t>
            </a:r>
            <a:r>
              <a:rPr lang="en-US" sz="6600" b="1" i="1" dirty="0" smtClean="0">
                <a:solidFill>
                  <a:srgbClr val="C00000"/>
                </a:solidFill>
              </a:rPr>
              <a:t>XVIII </a:t>
            </a:r>
            <a:r>
              <a:rPr lang="ru-RU" sz="6600" b="1" i="1" dirty="0" smtClean="0">
                <a:solidFill>
                  <a:srgbClr val="C00000"/>
                </a:solidFill>
              </a:rPr>
              <a:t>века.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57450" y="1891989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i="1" dirty="0" smtClean="0">
                <a:solidFill>
                  <a:schemeClr val="tx1"/>
                </a:solidFill>
              </a:rPr>
              <a:t>От парсуны к портрету</a:t>
            </a:r>
            <a:r>
              <a:rPr lang="ru-RU" sz="4400" b="1" i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2052" name="Picture 2" descr="C:\Documents and Settings\Ветер\Рабочий стол\От парусины к портрету\парсу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643063"/>
            <a:ext cx="1927225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3" descr="C:\Documents and Settings\Ветер\Рабочий стол\От парусины к портрету\парсуна 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3714750"/>
            <a:ext cx="1928812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4" descr="C:\Documents and Settings\Ветер\Рабочий стол\От парусины к портрету\iargunov_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1714500"/>
            <a:ext cx="2214562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5" descr="C:\Documents and Settings\Ветер\Рабочий стол\От парусины к портрету\Напольный гетман никитин иван 17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3643313"/>
            <a:ext cx="1998663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трелка вправо 7"/>
          <p:cNvSpPr/>
          <p:nvPr/>
        </p:nvSpPr>
        <p:spPr>
          <a:xfrm>
            <a:off x="3719952" y="4807973"/>
            <a:ext cx="1357312" cy="14287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14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424936" cy="8640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 ходу урока заполните таблицу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3250553"/>
              </p:ext>
            </p:extLst>
          </p:nvPr>
        </p:nvGraphicFramePr>
        <p:xfrm>
          <a:off x="468313" y="1125538"/>
          <a:ext cx="8280400" cy="5447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1479"/>
                <a:gridCol w="1908721"/>
                <a:gridCol w="2070100"/>
                <a:gridCol w="20701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Вопросы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ИКОНА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ПАРСУНА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ПОРТРЕТ</a:t>
                      </a:r>
                      <a:endParaRPr lang="ru-RU" dirty="0"/>
                    </a:p>
                  </a:txBody>
                  <a:tcPr/>
                </a:tc>
              </a:tr>
              <a:tr h="1500574">
                <a:tc>
                  <a:txBody>
                    <a:bodyPr/>
                    <a:lstStyle/>
                    <a:p>
                      <a:r>
                        <a:rPr lang="ru-RU" dirty="0" smtClean="0"/>
                        <a:t>ВРЕМЯ ВОЗНИКНОВЕНИЯ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r>
                        <a:rPr lang="ru-RU" dirty="0" smtClean="0"/>
                        <a:t>КОГО ИЗОБРАЖАЛИ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r>
                        <a:rPr lang="ru-RU" dirty="0" smtClean="0"/>
                        <a:t>МАНЕРА ПИСЬМА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МАТЕРИАЛ НА КОТОРОМ</a:t>
                      </a:r>
                      <a:r>
                        <a:rPr lang="ru-RU" baseline="0" dirty="0" smtClean="0"/>
                        <a:t> ДЕЛАЛИ ИЗОБРАЖЕНИЕ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174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798892"/>
            <a:ext cx="767069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Из истории развития </a:t>
            </a: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портретного жанра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" name="Picture 3" descr="парсуна царь фед иванович 17 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492375"/>
            <a:ext cx="3324225" cy="403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450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490" y="260648"/>
            <a:ext cx="7024744" cy="1224136"/>
          </a:xfrm>
        </p:spPr>
        <p:txBody>
          <a:bodyPr>
            <a:noAutofit/>
          </a:bodyPr>
          <a:lstStyle/>
          <a:p>
            <a:r>
              <a:rPr lang="ru-RU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Древний Египет</a:t>
            </a:r>
            <a:br>
              <a:rPr lang="ru-RU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endParaRPr lang="ru-RU" sz="48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179512" y="1484784"/>
            <a:ext cx="3672408" cy="4641379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Первые портреты были созданы египтянами. Они выполняли религиозно-магическую функцию: душа умершего должна была покинуть тело, а затем вернуться после судилища богов к мумии своего владельца и поселиться в нём навечно. Необходимо было соблюдать и портретное сходство, чтобы душа могла отыскать то тело, из которого она вылетела.</a:t>
            </a:r>
          </a:p>
          <a:p>
            <a:endParaRPr lang="ru-RU" dirty="0"/>
          </a:p>
        </p:txBody>
      </p:sp>
      <p:pic>
        <p:nvPicPr>
          <p:cNvPr id="7" name="Picture 5" descr="Картинка 2 из 305">
            <a:hlinkClick r:id="rId2"/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79912" y="1268760"/>
            <a:ext cx="230425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Картинка 20 из 30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44209" y="980728"/>
            <a:ext cx="180020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Картинка 6 из 305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732240" y="3978636"/>
            <a:ext cx="1872208" cy="2631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490145" y="4509120"/>
            <a:ext cx="32403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 </a:t>
            </a:r>
            <a:r>
              <a:rPr lang="ru-RU" sz="3200" dirty="0" err="1" smtClean="0">
                <a:solidFill>
                  <a:srgbClr val="FF0000"/>
                </a:solidFill>
              </a:rPr>
              <a:t>Фаюмские</a:t>
            </a:r>
            <a:r>
              <a:rPr lang="ru-RU" sz="3200" dirty="0" smtClean="0">
                <a:solidFill>
                  <a:srgbClr val="FF0000"/>
                </a:solidFill>
              </a:rPr>
              <a:t> портреты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188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5" descr="Картинка 3 из 4033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214290"/>
            <a:ext cx="4711707" cy="6366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0" y="228600"/>
            <a:ext cx="4270375" cy="52720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       </a:t>
            </a:r>
            <a:r>
              <a:rPr lang="ru-RU" sz="3200" b="1" dirty="0" smtClean="0">
                <a:solidFill>
                  <a:srgbClr val="FF0000"/>
                </a:solidFill>
              </a:rPr>
              <a:t>Возрождение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   </a:t>
            </a:r>
            <a:r>
              <a:rPr lang="ru-RU" sz="3200" i="1" dirty="0" smtClean="0">
                <a:solidFill>
                  <a:srgbClr val="C00000"/>
                </a:solidFill>
              </a:rPr>
              <a:t>Леонардо да Винчи </a:t>
            </a:r>
            <a:br>
              <a:rPr lang="ru-RU" sz="3200" i="1" dirty="0" smtClean="0">
                <a:solidFill>
                  <a:srgbClr val="C00000"/>
                </a:solidFill>
              </a:rPr>
            </a:br>
            <a:r>
              <a:rPr lang="ru-RU" sz="3200" i="1" dirty="0">
                <a:solidFill>
                  <a:srgbClr val="C00000"/>
                </a:solidFill>
              </a:rPr>
              <a:t> </a:t>
            </a:r>
            <a:r>
              <a:rPr lang="ru-RU" sz="3200" i="1" dirty="0" smtClean="0">
                <a:solidFill>
                  <a:srgbClr val="C00000"/>
                </a:solidFill>
              </a:rPr>
              <a:t>         «Джоконда»</a:t>
            </a:r>
          </a:p>
        </p:txBody>
      </p:sp>
    </p:spTree>
    <p:extLst>
      <p:ext uri="{BB962C8B-B14F-4D97-AF65-F5344CB8AC3E}">
        <p14:creationId xmlns:p14="http://schemas.microsoft.com/office/powerpoint/2010/main" val="111447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024744" cy="1124744"/>
          </a:xfrm>
        </p:spPr>
        <p:txBody>
          <a:bodyPr/>
          <a:lstStyle/>
          <a:p>
            <a:r>
              <a:rPr lang="ru-RU" dirty="0"/>
              <a:t>Русский портрет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700808"/>
            <a:ext cx="3922720" cy="4105632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/>
              <a:t>Новым явлением в русской живописи в </a:t>
            </a:r>
            <a:r>
              <a:rPr lang="en-US" sz="2800" b="1" dirty="0"/>
              <a:t>XVII</a:t>
            </a:r>
            <a:r>
              <a:rPr lang="ru-RU" sz="2800" b="1" dirty="0"/>
              <a:t>в. стало возникновение и развитие портретной живописи</a:t>
            </a:r>
          </a:p>
          <a:p>
            <a:r>
              <a:rPr lang="ru-RU" sz="2800" b="1" dirty="0" smtClean="0"/>
              <a:t>Первые портреты в России назывались «ПАРСУНЫ».</a:t>
            </a:r>
          </a:p>
          <a:p>
            <a:endParaRPr lang="ru-RU" dirty="0"/>
          </a:p>
        </p:txBody>
      </p:sp>
      <p:pic>
        <p:nvPicPr>
          <p:cNvPr id="5" name="Picture 9" descr="Картинка 34 из 1180">
            <a:hlinkClick r:id="rId2"/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4048" y="1052736"/>
            <a:ext cx="381642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640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371</TotalTime>
  <Words>372</Words>
  <Application>Microsoft Office PowerPoint</Application>
  <PresentationFormat>Экран (4:3)</PresentationFormat>
  <Paragraphs>83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Остин</vt:lpstr>
      <vt:lpstr> </vt:lpstr>
      <vt:lpstr>Посмотрите на изображения и скажите, в чем состоят основные различия между изображениями?</vt:lpstr>
      <vt:lpstr>Сравните наблюдения, которые вы сделали?   Сформулируйте тему нашего урока?</vt:lpstr>
      <vt:lpstr>Живопись XVIII века.</vt:lpstr>
      <vt:lpstr>По ходу урока заполните таблицу</vt:lpstr>
      <vt:lpstr>Презентация PowerPoint</vt:lpstr>
      <vt:lpstr>Древний Египет </vt:lpstr>
      <vt:lpstr>           Возрождение           Леонардо да Винчи            «Джоконда»</vt:lpstr>
      <vt:lpstr>Русский портрет</vt:lpstr>
      <vt:lpstr>В эпоху петровских реформ в начале 18 в. Начался переход от застывших, скованных  изображений к утверждению неповторимости личности - ПОРТРЕТУ </vt:lpstr>
      <vt:lpstr>ЗАДАНИЕ.  Определите к какому времени относится портрет?</vt:lpstr>
      <vt:lpstr>Главные отличия  ПАРСУНЫ        от          ПОРТРЕТА</vt:lpstr>
      <vt:lpstr>Презентация PowerPoint</vt:lpstr>
      <vt:lpstr>Какое произведение создано в иконописной манере</vt:lpstr>
      <vt:lpstr>Парсуны рисовались в конце 17в.яичными красками на на доске, а в 18в. – масляными на холсте</vt:lpstr>
      <vt:lpstr>ЗАДАНИЕ.  Укажи материал на котором сделаны изображения.</vt:lpstr>
      <vt:lpstr>Умение группировать.  Программный уровень отлично.  По каким признакам можно отличить парсуну от иконы и портрета.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ДРЕВНИЙ ЕГИПЕТ</dc:title>
  <dc:creator>user</dc:creator>
  <cp:lastModifiedBy>user</cp:lastModifiedBy>
  <cp:revision>25</cp:revision>
  <dcterms:created xsi:type="dcterms:W3CDTF">2013-02-18T05:46:29Z</dcterms:created>
  <dcterms:modified xsi:type="dcterms:W3CDTF">2013-02-19T10:18:46Z</dcterms:modified>
</cp:coreProperties>
</file>