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9" r:id="rId2"/>
    <p:sldId id="276" r:id="rId3"/>
    <p:sldId id="257" r:id="rId4"/>
    <p:sldId id="280" r:id="rId5"/>
    <p:sldId id="279" r:id="rId6"/>
    <p:sldId id="272" r:id="rId7"/>
    <p:sldId id="261" r:id="rId8"/>
    <p:sldId id="262" r:id="rId9"/>
    <p:sldId id="264" r:id="rId10"/>
    <p:sldId id="263" r:id="rId11"/>
    <p:sldId id="292" r:id="rId12"/>
    <p:sldId id="281" r:id="rId13"/>
    <p:sldId id="291" r:id="rId14"/>
    <p:sldId id="287" r:id="rId15"/>
    <p:sldId id="283" r:id="rId16"/>
    <p:sldId id="286" r:id="rId17"/>
    <p:sldId id="29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76" autoAdjust="0"/>
    <p:restoredTop sz="94660"/>
  </p:normalViewPr>
  <p:slideViewPr>
    <p:cSldViewPr>
      <p:cViewPr varScale="1">
        <p:scale>
          <a:sx n="97" d="100"/>
          <a:sy n="97" d="100"/>
        </p:scale>
        <p:origin x="-3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0552C-92E7-4E29-B45B-9EE55AA503D7}" type="datetimeFigureOut">
              <a:rPr lang="ru-RU" smtClean="0"/>
              <a:pPr/>
              <a:t>28.12.2013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AF487-2076-4823-9887-9B0E7343B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Фронтальная работа с классом.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AF487-2076-4823-9887-9B0E7343B5B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AF487-2076-4823-9887-9B0E7343B5B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Макет города Олимпия и олимпийских объектов:</a:t>
            </a:r>
            <a:r>
              <a:rPr lang="ru-RU" baseline="0" dirty="0" smtClean="0"/>
              <a:t> стадион, </a:t>
            </a:r>
            <a:r>
              <a:rPr lang="ru-RU" baseline="0" dirty="0" err="1" smtClean="0"/>
              <a:t>гимнасиум</a:t>
            </a:r>
            <a:r>
              <a:rPr lang="ru-RU" baseline="0" dirty="0" smtClean="0"/>
              <a:t>, ипподром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AF487-2076-4823-9887-9B0E7343B5B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AF487-2076-4823-9887-9B0E7343B5B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Работа в парах.</a:t>
            </a:r>
            <a:r>
              <a:rPr lang="ru-RU" b="1" baseline="0" dirty="0" smtClean="0"/>
              <a:t> Раздаточный материал на </a:t>
            </a:r>
            <a:r>
              <a:rPr lang="ru-RU" b="1" baseline="0" dirty="0" err="1" smtClean="0"/>
              <a:t>карточкх</a:t>
            </a:r>
            <a:r>
              <a:rPr lang="ru-RU" b="1" baseline="0" dirty="0" smtClean="0"/>
              <a:t>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AF487-2076-4823-9887-9B0E7343B5B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1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66" y="2285992"/>
            <a:ext cx="3071834" cy="457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Прямоугольник 31"/>
          <p:cNvSpPr/>
          <p:nvPr/>
        </p:nvSpPr>
        <p:spPr>
          <a:xfrm>
            <a:off x="1643042" y="214290"/>
            <a:ext cx="697017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УРОК - СЮРПРИЗ</a:t>
            </a:r>
            <a:endParaRPr lang="ru-RU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785794"/>
            <a:ext cx="886934" cy="11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3391262">
            <a:off x="4640124" y="5464328"/>
            <a:ext cx="722312" cy="14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7" name="Группа 26"/>
          <p:cNvGrpSpPr/>
          <p:nvPr/>
        </p:nvGrpSpPr>
        <p:grpSpPr>
          <a:xfrm>
            <a:off x="428596" y="1357298"/>
            <a:ext cx="5143536" cy="4214842"/>
            <a:chOff x="1857356" y="357166"/>
            <a:chExt cx="4788052" cy="4073672"/>
          </a:xfrm>
        </p:grpSpPr>
        <p:sp>
          <p:nvSpPr>
            <p:cNvPr id="7" name="Куб 6"/>
            <p:cNvSpPr/>
            <p:nvPr/>
          </p:nvSpPr>
          <p:spPr>
            <a:xfrm>
              <a:off x="1857356" y="3214686"/>
              <a:ext cx="1216152" cy="1216152"/>
            </a:xfrm>
            <a:prstGeom prst="cub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Куб 10"/>
            <p:cNvSpPr/>
            <p:nvPr/>
          </p:nvSpPr>
          <p:spPr>
            <a:xfrm>
              <a:off x="5429256" y="3214686"/>
              <a:ext cx="1216152" cy="1216152"/>
            </a:xfrm>
            <a:prstGeom prst="cub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00232" y="3643314"/>
              <a:ext cx="6429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>
                  <a:latin typeface="Arial Black" pitchFamily="34" charset="0"/>
                </a:rPr>
                <a:t>1</a:t>
              </a:r>
              <a:endParaRPr lang="ru-RU" sz="4000" dirty="0">
                <a:latin typeface="Arial Black" pitchFamily="34" charset="0"/>
              </a:endParaRPr>
            </a:p>
          </p:txBody>
        </p:sp>
        <p:sp>
          <p:nvSpPr>
            <p:cNvPr id="4" name="Куб 3"/>
            <p:cNvSpPr/>
            <p:nvPr/>
          </p:nvSpPr>
          <p:spPr>
            <a:xfrm>
              <a:off x="3000364" y="3214686"/>
              <a:ext cx="1216152" cy="1216152"/>
            </a:xfrm>
            <a:prstGeom prst="cub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Куб 11"/>
            <p:cNvSpPr/>
            <p:nvPr/>
          </p:nvSpPr>
          <p:spPr>
            <a:xfrm>
              <a:off x="2428860" y="2285992"/>
              <a:ext cx="1216152" cy="1216152"/>
            </a:xfrm>
            <a:prstGeom prst="cub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3143240" y="3643314"/>
              <a:ext cx="526106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dirty="0" smtClean="0">
                  <a:latin typeface="Arial Black" pitchFamily="34" charset="0"/>
                </a:rPr>
                <a:t>2</a:t>
              </a:r>
              <a:endParaRPr lang="ru-RU" sz="4000" dirty="0"/>
            </a:p>
          </p:txBody>
        </p:sp>
        <p:sp>
          <p:nvSpPr>
            <p:cNvPr id="6" name="Куб 5"/>
            <p:cNvSpPr/>
            <p:nvPr/>
          </p:nvSpPr>
          <p:spPr>
            <a:xfrm>
              <a:off x="4214810" y="3214686"/>
              <a:ext cx="1216152" cy="1216152"/>
            </a:xfrm>
            <a:prstGeom prst="cub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Куб 7"/>
            <p:cNvSpPr/>
            <p:nvPr/>
          </p:nvSpPr>
          <p:spPr>
            <a:xfrm>
              <a:off x="3714744" y="2285992"/>
              <a:ext cx="1216152" cy="1216152"/>
            </a:xfrm>
            <a:prstGeom prst="cub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Куб 4"/>
            <p:cNvSpPr/>
            <p:nvPr/>
          </p:nvSpPr>
          <p:spPr>
            <a:xfrm>
              <a:off x="5072066" y="2285992"/>
              <a:ext cx="1216152" cy="1216152"/>
            </a:xfrm>
            <a:prstGeom prst="cub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Куб 12"/>
            <p:cNvSpPr/>
            <p:nvPr/>
          </p:nvSpPr>
          <p:spPr>
            <a:xfrm>
              <a:off x="3214678" y="1285860"/>
              <a:ext cx="1216152" cy="1216152"/>
            </a:xfrm>
            <a:prstGeom prst="cub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Куб 9"/>
            <p:cNvSpPr/>
            <p:nvPr/>
          </p:nvSpPr>
          <p:spPr>
            <a:xfrm>
              <a:off x="4500562" y="1285860"/>
              <a:ext cx="1216152" cy="1216152"/>
            </a:xfrm>
            <a:prstGeom prst="cub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Куб 13"/>
            <p:cNvSpPr/>
            <p:nvPr/>
          </p:nvSpPr>
          <p:spPr>
            <a:xfrm>
              <a:off x="4000496" y="357166"/>
              <a:ext cx="1216152" cy="1216152"/>
            </a:xfrm>
            <a:prstGeom prst="cub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4429124" y="3571876"/>
              <a:ext cx="526106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dirty="0" smtClean="0">
                  <a:latin typeface="Arial Black" pitchFamily="34" charset="0"/>
                </a:rPr>
                <a:t>3</a:t>
              </a:r>
              <a:endParaRPr lang="ru-RU" sz="4000" dirty="0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643174" y="2643182"/>
              <a:ext cx="33855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latin typeface="Arial Black" pitchFamily="34" charset="0"/>
                </a:rPr>
                <a:t>5</a:t>
              </a:r>
              <a:endParaRPr lang="ru-RU" sz="4000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3929058" y="2714620"/>
              <a:ext cx="526106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dirty="0" smtClean="0">
                  <a:latin typeface="Arial Black" pitchFamily="34" charset="0"/>
                </a:rPr>
                <a:t>6</a:t>
              </a:r>
              <a:endParaRPr lang="ru-RU" sz="4000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5286380" y="2643182"/>
              <a:ext cx="526106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dirty="0" smtClean="0">
                  <a:latin typeface="Arial Black" pitchFamily="34" charset="0"/>
                </a:rPr>
                <a:t>7</a:t>
              </a:r>
              <a:endParaRPr lang="ru-RU" sz="4000" dirty="0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357554" y="1643050"/>
              <a:ext cx="69762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dirty="0" smtClean="0">
                  <a:latin typeface="Arial Black" pitchFamily="34" charset="0"/>
                </a:rPr>
                <a:t>8 </a:t>
              </a:r>
              <a:endParaRPr lang="ru-RU" sz="40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14876" y="1643050"/>
              <a:ext cx="50006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dirty="0" smtClean="0">
                  <a:latin typeface="Arial Black" pitchFamily="34" charset="0"/>
                </a:rPr>
                <a:t>9</a:t>
              </a:r>
              <a:endParaRPr lang="ru-RU" sz="3600" dirty="0">
                <a:latin typeface="Arial Black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929058" y="785794"/>
              <a:ext cx="10001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dirty="0" smtClean="0">
                  <a:latin typeface="Arial Black" pitchFamily="34" charset="0"/>
                </a:rPr>
                <a:t>10</a:t>
              </a:r>
              <a:endParaRPr lang="ru-RU" sz="4000" dirty="0">
                <a:latin typeface="Arial Black" pitchFamily="34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572132" y="3643314"/>
              <a:ext cx="69762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dirty="0" smtClean="0">
                  <a:latin typeface="Arial Black" pitchFamily="34" charset="0"/>
                </a:rPr>
                <a:t>4 </a:t>
              </a:r>
              <a:endParaRPr lang="ru-RU" sz="4000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28596" y="6143644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Учитель: Кузьмина В. 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7" name="Picture 3" descr="C:\Documents and Settings\Admin\Мои документы\Мои рисунки\Олимпиада(2)\8_26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26000" y="0"/>
            <a:ext cx="4318000" cy="15748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1500174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 Black" pitchFamily="34" charset="0"/>
              </a:rPr>
              <a:t>Игры проходили раз в </a:t>
            </a:r>
            <a:r>
              <a:rPr lang="ru-RU" sz="3600" b="1" dirty="0" smtClean="0">
                <a:solidFill>
                  <a:srgbClr val="FF0000"/>
                </a:solidFill>
                <a:latin typeface="Arial Black" pitchFamily="34" charset="0"/>
              </a:rPr>
              <a:t>4 </a:t>
            </a:r>
            <a:r>
              <a:rPr lang="ru-RU" sz="3600" b="1" dirty="0" smtClean="0">
                <a:latin typeface="Arial Black" pitchFamily="34" charset="0"/>
              </a:rPr>
              <a:t>года. Промежуток между играми назывался </a:t>
            </a:r>
            <a:r>
              <a:rPr lang="ru-RU" sz="3600" b="1" dirty="0" smtClean="0">
                <a:solidFill>
                  <a:srgbClr val="FF0000"/>
                </a:solidFill>
                <a:latin typeface="Arial Black" pitchFamily="34" charset="0"/>
              </a:rPr>
              <a:t>олимпиадой</a:t>
            </a:r>
            <a:r>
              <a:rPr lang="ru-RU" sz="3600" b="1" dirty="0" smtClean="0">
                <a:latin typeface="Arial Black" pitchFamily="34" charset="0"/>
              </a:rPr>
              <a:t>. Сами игры проходили в первый год олимпиады. На время игр объявлялось перемирие</a:t>
            </a:r>
            <a:r>
              <a:rPr lang="ru-RU" sz="4000" b="1" dirty="0" smtClean="0">
                <a:latin typeface="Arial Black" pitchFamily="34" charset="0"/>
              </a:rPr>
              <a:t>.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357802"/>
            <a:ext cx="385765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500694" y="428604"/>
            <a:ext cx="34290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 Black" pitchFamily="34" charset="0"/>
              </a:rPr>
              <a:t>Составьте числовое выражение по схеме и найдите его значение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00628" y="4000504"/>
            <a:ext cx="385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 Black" pitchFamily="34" charset="0"/>
              </a:rPr>
              <a:t>Что показывает это число?</a:t>
            </a:r>
            <a:endParaRPr lang="ru-RU" sz="2800" dirty="0">
              <a:latin typeface="Arial Black" pitchFamily="34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rot="5400000">
            <a:off x="2251059" y="3892553"/>
            <a:ext cx="1357322" cy="1588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928662" y="357166"/>
            <a:ext cx="1500198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 776</a:t>
            </a:r>
            <a:endParaRPr lang="ru-RU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786182" y="357166"/>
            <a:ext cx="1285884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392</a:t>
            </a:r>
            <a:endParaRPr lang="ru-RU" sz="4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714612" y="285728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</a:t>
            </a:r>
            <a:r>
              <a:rPr lang="ru-RU" sz="4800" b="1" dirty="0" smtClean="0"/>
              <a:t>+</a:t>
            </a:r>
            <a:endParaRPr lang="ru-RU" sz="4800" b="1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16200000" flipH="1">
            <a:off x="1607323" y="1250141"/>
            <a:ext cx="1143008" cy="1071570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3357554" y="1285860"/>
            <a:ext cx="1143008" cy="1000132"/>
          </a:xfrm>
          <a:prstGeom prst="straightConnector1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428860" y="3357562"/>
            <a:ext cx="12144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: </a:t>
            </a:r>
            <a:r>
              <a:rPr lang="en-US" sz="4400" b="1" dirty="0" smtClean="0"/>
              <a:t>  </a:t>
            </a:r>
            <a:r>
              <a:rPr lang="ru-RU" sz="4400" b="1" dirty="0" smtClean="0"/>
              <a:t>4</a:t>
            </a:r>
            <a:endParaRPr lang="ru-RU" sz="4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857356" y="2428868"/>
            <a:ext cx="2000264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ru-RU" sz="4400" dirty="0">
              <a:latin typeface="Arial Black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57356" y="4572008"/>
            <a:ext cx="2071702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ru-RU" sz="4400" dirty="0">
              <a:latin typeface="Arial Black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285984" y="4572008"/>
            <a:ext cx="13147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Arial Black" pitchFamily="34" charset="0"/>
              </a:rPr>
              <a:t>293</a:t>
            </a:r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71670" y="2428868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Arial Black" pitchFamily="34" charset="0"/>
              </a:rPr>
              <a:t>1168</a:t>
            </a:r>
            <a:endParaRPr lang="ru-RU" sz="4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2844" y="5929330"/>
            <a:ext cx="821537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no Pro Smbd Caption" pitchFamily="18" charset="0"/>
              </a:rPr>
              <a:t>Сколько всего состоялось Олимпийских игр.</a:t>
            </a:r>
            <a:endParaRPr lang="ru-RU" sz="3200" dirty="0">
              <a:latin typeface="Arno Pro Smbd Caption" pitchFamily="18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8458774" y="6072182"/>
            <a:ext cx="685226" cy="785818"/>
            <a:chOff x="7786710" y="5572140"/>
            <a:chExt cx="1042416" cy="1042416"/>
          </a:xfrm>
        </p:grpSpPr>
        <p:sp>
          <p:nvSpPr>
            <p:cNvPr id="32" name="Багетная рамка 31"/>
            <p:cNvSpPr/>
            <p:nvPr/>
          </p:nvSpPr>
          <p:spPr>
            <a:xfrm>
              <a:off x="7786710" y="5572140"/>
              <a:ext cx="1042416" cy="1042416"/>
            </a:xfrm>
            <a:prstGeom prst="bevel">
              <a:avLst>
                <a:gd name="adj" fmla="val 19247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3" name="Picture 2" descr="C:\Documents and Settings\Admin\Мои документы\Мои рисунки\Олимпиада(2)\iCANQY9KM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072461" y="5857892"/>
              <a:ext cx="547691" cy="50006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142976" y="357166"/>
            <a:ext cx="542928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>
                <a:gd name="adj1" fmla="val 20000"/>
                <a:gd name="adj2" fmla="val -351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Это интересно</a:t>
            </a:r>
            <a:endParaRPr lang="ru-RU" sz="5400" b="1" cap="none" spc="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785926"/>
            <a:ext cx="70009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 Black" pitchFamily="34" charset="0"/>
              </a:rPr>
              <a:t>Найдите значения буквенных выражений и вы узнаете …. 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6000768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 </a:t>
            </a:r>
            <a:endParaRPr lang="ru-RU" sz="3200" dirty="0">
              <a:latin typeface="Arial Black" pitchFamily="34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143380"/>
            <a:ext cx="2786050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 descr="C:\Documents and Settings\Admin\Мои документы\Мои рисунки\Олимпиада(2)\i[6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86612" y="0"/>
            <a:ext cx="1857388" cy="1285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" name="Группа 7"/>
          <p:cNvGrpSpPr/>
          <p:nvPr/>
        </p:nvGrpSpPr>
        <p:grpSpPr>
          <a:xfrm>
            <a:off x="142844" y="214290"/>
            <a:ext cx="8299973" cy="3779720"/>
            <a:chOff x="142844" y="214290"/>
            <a:chExt cx="8299973" cy="3779720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214282" y="214290"/>
              <a:ext cx="5671745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000" dirty="0" smtClean="0">
                  <a:latin typeface="Arial Black" pitchFamily="34" charset="0"/>
                </a:rPr>
                <a:t>1</a:t>
              </a:r>
              <a:r>
                <a:rPr lang="ru-RU" sz="4000" dirty="0" smtClean="0">
                  <a:latin typeface="Arial Black" pitchFamily="34" charset="0"/>
                </a:rPr>
                <a:t>3</a:t>
              </a:r>
              <a:r>
                <a:rPr lang="en-US" sz="4000" dirty="0" smtClean="0">
                  <a:latin typeface="Arial Black" pitchFamily="34" charset="0"/>
                </a:rPr>
                <a:t> + a</a:t>
              </a:r>
              <a:r>
                <a:rPr lang="ru-RU" sz="4000" dirty="0" smtClean="0">
                  <a:latin typeface="Arial Black" pitchFamily="34" charset="0"/>
                </a:rPr>
                <a:t>,      при а =4 </a:t>
              </a:r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214282" y="1214422"/>
              <a:ext cx="712406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4000" dirty="0" smtClean="0">
                  <a:latin typeface="Arial Black" pitchFamily="34" charset="0"/>
                </a:rPr>
                <a:t>70 – 25 + </a:t>
              </a:r>
              <a:r>
                <a:rPr lang="en-US" sz="4000" dirty="0" smtClean="0">
                  <a:latin typeface="Arial Black" pitchFamily="34" charset="0"/>
                </a:rPr>
                <a:t>x</a:t>
              </a:r>
              <a:r>
                <a:rPr lang="ru-RU" sz="4000" dirty="0" smtClean="0">
                  <a:latin typeface="Arial Black" pitchFamily="34" charset="0"/>
                </a:rPr>
                <a:t>,     при </a:t>
              </a:r>
              <a:r>
                <a:rPr lang="en-US" sz="4000" dirty="0" smtClean="0">
                  <a:latin typeface="Arial Black" pitchFamily="34" charset="0"/>
                </a:rPr>
                <a:t>x</a:t>
              </a:r>
              <a:r>
                <a:rPr lang="ru-RU" sz="4000" dirty="0" smtClean="0">
                  <a:latin typeface="Arial Black" pitchFamily="34" charset="0"/>
                </a:rPr>
                <a:t> = 53</a:t>
              </a:r>
              <a:endParaRPr lang="ru-RU" sz="4000" dirty="0">
                <a:latin typeface="Arial Black" pitchFamily="34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14282" y="2143116"/>
              <a:ext cx="8228535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dirty="0" smtClean="0">
                  <a:latin typeface="Arial Black" pitchFamily="34" charset="0"/>
                </a:rPr>
                <a:t>349 +</a:t>
              </a:r>
              <a:r>
                <a:rPr lang="en-US" sz="4000" dirty="0" smtClean="0">
                  <a:latin typeface="Arial Black" pitchFamily="34" charset="0"/>
                </a:rPr>
                <a:t>n </a:t>
              </a:r>
              <a:r>
                <a:rPr lang="ru-RU" sz="4000" dirty="0" smtClean="0">
                  <a:latin typeface="Arial Black" pitchFamily="34" charset="0"/>
                </a:rPr>
                <a:t>+461,    при </a:t>
              </a:r>
              <a:r>
                <a:rPr lang="en-US" sz="4000" dirty="0" smtClean="0">
                  <a:latin typeface="Arial Black" pitchFamily="34" charset="0"/>
                </a:rPr>
                <a:t>n= </a:t>
              </a:r>
              <a:r>
                <a:rPr lang="ru-RU" sz="4000" dirty="0" smtClean="0">
                  <a:latin typeface="Arial Black" pitchFamily="34" charset="0"/>
                </a:rPr>
                <a:t>1114</a:t>
              </a:r>
              <a:r>
                <a:rPr lang="en-US" sz="4000" dirty="0" smtClean="0">
                  <a:latin typeface="Arial Black" pitchFamily="34" charset="0"/>
                </a:rPr>
                <a:t>  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42844" y="3286124"/>
              <a:ext cx="7712368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dirty="0" smtClean="0">
                  <a:latin typeface="Arial Black" pitchFamily="34" charset="0"/>
                </a:rPr>
                <a:t>х+600 +1200, при </a:t>
              </a:r>
              <a:r>
                <a:rPr lang="ru-RU" sz="4000" dirty="0" err="1" smtClean="0">
                  <a:latin typeface="Arial Black" pitchFamily="34" charset="0"/>
                </a:rPr>
                <a:t>х=</a:t>
              </a:r>
              <a:r>
                <a:rPr lang="ru-RU" sz="4000" dirty="0" smtClean="0">
                  <a:latin typeface="Arial Black" pitchFamily="34" charset="0"/>
                </a:rPr>
                <a:t> 4200 </a:t>
              </a:r>
              <a:endParaRPr lang="ru-RU" sz="4000" dirty="0"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214546" y="285728"/>
            <a:ext cx="69294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дней продлятся Олимпийские   </a:t>
            </a:r>
          </a:p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 игры в Сочи 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14290"/>
            <a:ext cx="142876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  </a:t>
            </a:r>
            <a:r>
              <a:rPr lang="ru-RU" sz="3600" dirty="0" smtClean="0">
                <a:latin typeface="Arial Black" pitchFamily="34" charset="0"/>
              </a:rPr>
              <a:t>17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14546" y="1571612"/>
            <a:ext cx="67151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году была проведена Первая Зимняя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Олимпиада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00232" y="2928934"/>
            <a:ext cx="59293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  комплектов медалей будет</a:t>
            </a:r>
          </a:p>
          <a:p>
            <a:pPr algn="ctr"/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разыграно на Олимпиаде 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357422" y="4214818"/>
            <a:ext cx="52149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спортсменов примет участие в Олимпиаде?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20" y="3000372"/>
            <a:ext cx="1500198" cy="64633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 Black" pitchFamily="34" charset="0"/>
              </a:rPr>
              <a:t>  98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1571612"/>
            <a:ext cx="1415772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dirty="0" smtClean="0">
                <a:latin typeface="Arial Black" pitchFamily="34" charset="0"/>
              </a:rPr>
              <a:t>1924</a:t>
            </a:r>
            <a:endParaRPr lang="ru-RU" sz="3600" dirty="0">
              <a:latin typeface="Arial Black" pitchFamily="34" charset="0"/>
            </a:endParaRPr>
          </a:p>
        </p:txBody>
      </p:sp>
      <p:pic>
        <p:nvPicPr>
          <p:cNvPr id="13" name="Picture 3" descr="C:\Documents and Settings\Admin\Мои документы\Мои рисунки\Олимпиада(2)\view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57826"/>
            <a:ext cx="1643042" cy="1500175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57158" y="4286256"/>
            <a:ext cx="142876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 Black" pitchFamily="34" charset="0"/>
              </a:rPr>
              <a:t>6000</a:t>
            </a:r>
            <a:endParaRPr lang="ru-RU" sz="3600" b="1" dirty="0">
              <a:latin typeface="Arial Black" pitchFamily="34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8458774" y="6072182"/>
            <a:ext cx="685226" cy="785818"/>
            <a:chOff x="7786710" y="5572140"/>
            <a:chExt cx="1042416" cy="1042416"/>
          </a:xfrm>
        </p:grpSpPr>
        <p:sp>
          <p:nvSpPr>
            <p:cNvPr id="16" name="Багетная рамка 15"/>
            <p:cNvSpPr/>
            <p:nvPr/>
          </p:nvSpPr>
          <p:spPr>
            <a:xfrm>
              <a:off x="7786710" y="5572140"/>
              <a:ext cx="1042416" cy="1042416"/>
            </a:xfrm>
            <a:prstGeom prst="bevel">
              <a:avLst>
                <a:gd name="adj" fmla="val 19247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7" name="Picture 2" descr="C:\Documents and Settings\Admin\Мои документы\Мои рисунки\Олимпиада(2)\iCANQY9KM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072461" y="5857892"/>
              <a:ext cx="547691" cy="50006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Прямоугольник 5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0" y="285728"/>
            <a:ext cx="4643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no Pro Smbd" pitchFamily="18" charset="0"/>
              </a:rPr>
              <a:t>Решить задачу</a:t>
            </a:r>
            <a:endParaRPr lang="ru-RU" sz="3200" dirty="0">
              <a:latin typeface="Arno Pro Smbd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857232"/>
            <a:ext cx="80010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Arial Black" pitchFamily="34" charset="0"/>
              </a:rPr>
              <a:t>В одной из олимпийских  сборных лыжников 33, что на 15 человек меньше,  чем  саночников, и на 1 больше, чем конькобежцев. Сколько всего спортсменов ?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5" name="Багетная рамка 4"/>
          <p:cNvSpPr/>
          <p:nvPr/>
        </p:nvSpPr>
        <p:spPr>
          <a:xfrm>
            <a:off x="8101584" y="5815584"/>
            <a:ext cx="1042416" cy="1042416"/>
          </a:xfrm>
          <a:prstGeom prst="bevel">
            <a:avLst>
              <a:gd name="adj" fmla="val 1924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714612" y="5786454"/>
            <a:ext cx="4500594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no Pro Smbd" pitchFamily="18" charset="0"/>
              </a:rPr>
              <a:t> ответ:   33 + 48 + 33 = 113</a:t>
            </a:r>
            <a:endParaRPr lang="ru-RU" sz="2800" b="1" dirty="0">
              <a:latin typeface="Arno Pro Smbd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57826"/>
            <a:ext cx="2285984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0" y="214290"/>
            <a:ext cx="7358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no Pro Smbd Caption" pitchFamily="18" charset="0"/>
              </a:rPr>
              <a:t>Задача на сообразительность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.</a:t>
            </a:r>
            <a:endParaRPr lang="ru-RU" sz="32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928670"/>
            <a:ext cx="835824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Arial Black" pitchFamily="34" charset="0"/>
              </a:rPr>
              <a:t>Могут  ли 40 спортсменов подняться на вершину горы для прыжков с трамплина в 10 вагончиках, так чтобы в каждом вагончике было разное число лыжников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5" name="Багетная рамка 4"/>
          <p:cNvSpPr/>
          <p:nvPr/>
        </p:nvSpPr>
        <p:spPr>
          <a:xfrm>
            <a:off x="7858148" y="5815584"/>
            <a:ext cx="1042416" cy="1042416"/>
          </a:xfrm>
          <a:prstGeom prst="bevel">
            <a:avLst>
              <a:gd name="adj" fmla="val 1924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929198"/>
            <a:ext cx="192879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571736" y="5000636"/>
            <a:ext cx="5500726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no Pro Smbd" pitchFamily="18" charset="0"/>
              </a:rPr>
              <a:t>Ответ: нет, 1+2+3+…8+9+10=55</a:t>
            </a:r>
            <a:endParaRPr lang="ru-RU" sz="2800" b="1" dirty="0">
              <a:latin typeface="Arno Pro Smb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000232" y="3643314"/>
            <a:ext cx="6143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 Black" pitchFamily="34" charset="0"/>
              </a:rPr>
              <a:t>Спасибо за внимание</a:t>
            </a:r>
            <a:endParaRPr lang="ru-RU" sz="3200" dirty="0">
              <a:latin typeface="Arial Black" pitchFamily="34" charset="0"/>
            </a:endParaRPr>
          </a:p>
        </p:txBody>
      </p:sp>
      <p:pic>
        <p:nvPicPr>
          <p:cNvPr id="1026" name="Picture 2" descr="C:\Documents and Settings\Admin\Мои документы\Мои рисунки\Олимпиада(2)\view[2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5072050"/>
            <a:ext cx="2424366" cy="1785950"/>
          </a:xfrm>
          <a:prstGeom prst="rect">
            <a:avLst/>
          </a:prstGeom>
          <a:noFill/>
        </p:spPr>
      </p:pic>
      <p:pic>
        <p:nvPicPr>
          <p:cNvPr id="5" name="Picture 3" descr="C:\Documents and Settings\Admin\Мои документы\Мои рисунки\Олимпиада(2)\i[5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76989" y="4857760"/>
            <a:ext cx="2867011" cy="2000240"/>
          </a:xfrm>
          <a:prstGeom prst="rect">
            <a:avLst/>
          </a:prstGeom>
          <a:noFill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3141654" cy="261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14282" y="357166"/>
            <a:ext cx="892971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10000"/>
                  </a:schemeClr>
                </a:solidFill>
                <a:latin typeface="Arial Black" pitchFamily="34" charset="0"/>
              </a:rPr>
              <a:t>Чтобы узнать, какой сюрприз вас ждет на этом уроке,  необходимо разгадать пароль и получить код доступа</a:t>
            </a:r>
            <a:endParaRPr lang="ru-RU" sz="4000" b="1" dirty="0">
              <a:solidFill>
                <a:schemeClr val="bg2">
                  <a:lumMod val="10000"/>
                </a:schemeClr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3076" y="4000504"/>
            <a:ext cx="7000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Arno Pro Smbd Subhead" pitchFamily="18" charset="0"/>
              </a:rPr>
              <a:t>Числовой пароль вы найдете, решив данные уравнения</a:t>
            </a:r>
            <a:endParaRPr lang="ru-RU" sz="3600" b="1" dirty="0">
              <a:solidFill>
                <a:schemeClr val="bg2">
                  <a:lumMod val="10000"/>
                </a:schemeClr>
              </a:solidFill>
              <a:latin typeface="Arno Pro Smbd Subhead" pitchFamily="18" charset="0"/>
            </a:endParaRPr>
          </a:p>
        </p:txBody>
      </p:sp>
      <p:pic>
        <p:nvPicPr>
          <p:cNvPr id="6146" name="Picture 2" descr="C:\Documents and Settings\Admin\Мои документы\Мои рисунки\треугольник\iCAI7O4I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43446"/>
            <a:ext cx="2214578" cy="2214554"/>
          </a:xfrm>
          <a:prstGeom prst="rect">
            <a:avLst/>
          </a:prstGeom>
          <a:noFill/>
        </p:spPr>
      </p:pic>
      <p:grpSp>
        <p:nvGrpSpPr>
          <p:cNvPr id="10" name="Группа 9"/>
          <p:cNvGrpSpPr/>
          <p:nvPr/>
        </p:nvGrpSpPr>
        <p:grpSpPr>
          <a:xfrm>
            <a:off x="8458774" y="6072182"/>
            <a:ext cx="685226" cy="785818"/>
            <a:chOff x="7786710" y="5572140"/>
            <a:chExt cx="1042416" cy="1042416"/>
          </a:xfrm>
        </p:grpSpPr>
        <p:sp>
          <p:nvSpPr>
            <p:cNvPr id="11" name="Багетная рамка 10"/>
            <p:cNvSpPr/>
            <p:nvPr/>
          </p:nvSpPr>
          <p:spPr>
            <a:xfrm>
              <a:off x="7786710" y="5572140"/>
              <a:ext cx="1042416" cy="1042416"/>
            </a:xfrm>
            <a:prstGeom prst="bevel">
              <a:avLst>
                <a:gd name="adj" fmla="val 19247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" name="Picture 2" descr="C:\Documents and Settings\Admin\Мои документы\Мои рисунки\Олимпиада(2)\iCANQY9KM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072461" y="5857892"/>
              <a:ext cx="547691" cy="50006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28596" y="857232"/>
            <a:ext cx="407196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Arial Black" pitchFamily="34" charset="0"/>
              </a:rPr>
              <a:t>X+3</a:t>
            </a:r>
            <a:r>
              <a:rPr lang="ru-RU" sz="5400" b="1" dirty="0" smtClean="0">
                <a:latin typeface="Arial Black" pitchFamily="34" charset="0"/>
              </a:rPr>
              <a:t>2</a:t>
            </a:r>
            <a:r>
              <a:rPr lang="en-US" sz="5400" b="1" dirty="0" smtClean="0">
                <a:latin typeface="Arial Black" pitchFamily="34" charset="0"/>
              </a:rPr>
              <a:t>=</a:t>
            </a:r>
            <a:r>
              <a:rPr lang="ru-RU" sz="5400" b="1" dirty="0" smtClean="0">
                <a:latin typeface="Arial Black" pitchFamily="34" charset="0"/>
              </a:rPr>
              <a:t>51</a:t>
            </a:r>
            <a:endParaRPr lang="en-US" sz="5400" b="1" dirty="0" smtClean="0">
              <a:latin typeface="Arial Black" pitchFamily="34" charset="0"/>
            </a:endParaRPr>
          </a:p>
          <a:p>
            <a:r>
              <a:rPr lang="en-US" sz="5400" b="1" dirty="0" smtClean="0">
                <a:latin typeface="Arial Black" pitchFamily="34" charset="0"/>
              </a:rPr>
              <a:t>Y-83=</a:t>
            </a:r>
            <a:r>
              <a:rPr lang="ru-RU" sz="5400" b="1" dirty="0" smtClean="0">
                <a:latin typeface="Arial Black" pitchFamily="34" charset="0"/>
              </a:rPr>
              <a:t>27</a:t>
            </a:r>
            <a:endParaRPr lang="en-US" sz="5400" b="1" dirty="0" smtClean="0">
              <a:latin typeface="Arial Black" pitchFamily="34" charset="0"/>
            </a:endParaRPr>
          </a:p>
          <a:p>
            <a:r>
              <a:rPr lang="en-US" sz="5400" b="1" dirty="0" smtClean="0">
                <a:latin typeface="Arial Black" pitchFamily="34" charset="0"/>
              </a:rPr>
              <a:t>25</a:t>
            </a:r>
            <a:r>
              <a:rPr lang="ru-RU" sz="5400" b="1" dirty="0" smtClean="0">
                <a:latin typeface="Arial Black" pitchFamily="34" charset="0"/>
              </a:rPr>
              <a:t>:</a:t>
            </a:r>
            <a:r>
              <a:rPr lang="en-US" sz="5400" b="1" dirty="0" smtClean="0">
                <a:latin typeface="Arial Black" pitchFamily="34" charset="0"/>
              </a:rPr>
              <a:t>y=25</a:t>
            </a:r>
          </a:p>
          <a:p>
            <a:r>
              <a:rPr lang="en-US" sz="5400" b="1" dirty="0" smtClean="0">
                <a:latin typeface="Arial Black" pitchFamily="34" charset="0"/>
              </a:rPr>
              <a:t>X×23=36</a:t>
            </a:r>
            <a:endParaRPr lang="ru-RU" sz="5400" b="1" dirty="0" smtClean="0"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6248" y="500043"/>
            <a:ext cx="20002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6000" b="1" dirty="0" smtClean="0"/>
          </a:p>
          <a:p>
            <a:endParaRPr lang="ru-RU" sz="6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643570" y="714356"/>
            <a:ext cx="15716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  <a:t>19</a:t>
            </a:r>
          </a:p>
          <a:p>
            <a: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  <a:t>110</a:t>
            </a:r>
          </a:p>
          <a:p>
            <a:r>
              <a:rPr lang="ru-RU" sz="5400" dirty="0" smtClean="0">
                <a:solidFill>
                  <a:srgbClr val="FF0000"/>
                </a:solidFill>
                <a:latin typeface="Arial Black" pitchFamily="34" charset="0"/>
              </a:rPr>
              <a:t>1</a:t>
            </a:r>
          </a:p>
          <a:p>
            <a:r>
              <a:rPr lang="en-US" sz="5400" dirty="0" smtClean="0">
                <a:solidFill>
                  <a:srgbClr val="FF0000"/>
                </a:solidFill>
                <a:latin typeface="Arial Black" pitchFamily="34" charset="0"/>
              </a:rPr>
              <a:t>2</a:t>
            </a:r>
            <a:endParaRPr lang="ru-RU" sz="5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endParaRPr lang="ru-RU" sz="54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71736" y="6072206"/>
            <a:ext cx="5214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no Pro Smbd" pitchFamily="18" charset="0"/>
              </a:rPr>
              <a:t>Запишите полученные числа </a:t>
            </a:r>
            <a:endParaRPr lang="ru-RU" sz="2800" b="1" dirty="0">
              <a:latin typeface="Arno Pro Smbd" pitchFamily="18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8501026" y="6143644"/>
            <a:ext cx="642974" cy="714356"/>
            <a:chOff x="7786710" y="5572140"/>
            <a:chExt cx="1042416" cy="1042416"/>
          </a:xfrm>
        </p:grpSpPr>
        <p:sp>
          <p:nvSpPr>
            <p:cNvPr id="19" name="Багетная рамка 18"/>
            <p:cNvSpPr/>
            <p:nvPr/>
          </p:nvSpPr>
          <p:spPr>
            <a:xfrm>
              <a:off x="7786710" y="5572140"/>
              <a:ext cx="1042416" cy="1042416"/>
            </a:xfrm>
            <a:prstGeom prst="bevel">
              <a:avLst>
                <a:gd name="adj" fmla="val 19247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" name="Picture 2" descr="C:\Documents and Settings\Admin\Мои документы\Мои рисунки\Олимпиада(2)\iCANQY9KM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072461" y="5857892"/>
              <a:ext cx="547691" cy="50006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4" name="Группа 13"/>
          <p:cNvGrpSpPr/>
          <p:nvPr/>
        </p:nvGrpSpPr>
        <p:grpSpPr>
          <a:xfrm>
            <a:off x="8286776" y="5929330"/>
            <a:ext cx="685226" cy="785818"/>
            <a:chOff x="7786710" y="5572140"/>
            <a:chExt cx="1042416" cy="1042416"/>
          </a:xfrm>
        </p:grpSpPr>
        <p:sp>
          <p:nvSpPr>
            <p:cNvPr id="15" name="Багетная рамка 14"/>
            <p:cNvSpPr/>
            <p:nvPr/>
          </p:nvSpPr>
          <p:spPr>
            <a:xfrm>
              <a:off x="7786710" y="5572140"/>
              <a:ext cx="1042416" cy="1042416"/>
            </a:xfrm>
            <a:prstGeom prst="bevel">
              <a:avLst>
                <a:gd name="adj" fmla="val 19247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" name="Picture 2" descr="C:\Documents and Settings\Admin\Мои документы\Мои рисунки\Олимпиада(2)\iCANQY9KM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072461" y="5857892"/>
              <a:ext cx="547691" cy="500066"/>
            </a:xfrm>
            <a:prstGeom prst="rect">
              <a:avLst/>
            </a:prstGeom>
            <a:noFill/>
          </p:spPr>
        </p:pic>
      </p:grpSp>
      <p:grpSp>
        <p:nvGrpSpPr>
          <p:cNvPr id="56" name="Группа 55"/>
          <p:cNvGrpSpPr/>
          <p:nvPr/>
        </p:nvGrpSpPr>
        <p:grpSpPr>
          <a:xfrm>
            <a:off x="3214678" y="1000108"/>
            <a:ext cx="1143008" cy="1071570"/>
            <a:chOff x="5286380" y="3286124"/>
            <a:chExt cx="1143008" cy="1071570"/>
          </a:xfrm>
        </p:grpSpPr>
        <p:sp>
          <p:nvSpPr>
            <p:cNvPr id="28" name="Овал 27"/>
            <p:cNvSpPr/>
            <p:nvPr/>
          </p:nvSpPr>
          <p:spPr>
            <a:xfrm>
              <a:off x="5286380" y="3286124"/>
              <a:ext cx="1143008" cy="107157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500694" y="3429000"/>
              <a:ext cx="71438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  <a:latin typeface="Arial Black" pitchFamily="34" charset="0"/>
                </a:rPr>
                <a:t>М</a:t>
              </a:r>
              <a:endParaRPr 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82" name="Группа 81"/>
          <p:cNvGrpSpPr/>
          <p:nvPr/>
        </p:nvGrpSpPr>
        <p:grpSpPr>
          <a:xfrm>
            <a:off x="6357950" y="4357694"/>
            <a:ext cx="1000132" cy="707886"/>
            <a:chOff x="7143768" y="714356"/>
            <a:chExt cx="1000132" cy="707886"/>
          </a:xfrm>
        </p:grpSpPr>
        <p:sp>
          <p:nvSpPr>
            <p:cNvPr id="65" name="Прямоугольник 64"/>
            <p:cNvSpPr/>
            <p:nvPr/>
          </p:nvSpPr>
          <p:spPr>
            <a:xfrm>
              <a:off x="7215206" y="714356"/>
              <a:ext cx="928694" cy="64294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143768" y="714356"/>
              <a:ext cx="100013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000" dirty="0" smtClean="0">
                  <a:latin typeface="Arial Black" pitchFamily="34" charset="0"/>
                </a:rPr>
                <a:t>23</a:t>
              </a:r>
              <a:endParaRPr lang="ru-RU" sz="4000" dirty="0">
                <a:latin typeface="Arial Black" pitchFamily="34" charset="0"/>
              </a:endParaRPr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1857356" y="2214554"/>
            <a:ext cx="8002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Arial Black" pitchFamily="34" charset="0"/>
              </a:rPr>
              <a:t>46</a:t>
            </a:r>
            <a:endParaRPr lang="ru-RU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2071670" y="3071810"/>
            <a:ext cx="1143008" cy="1214446"/>
            <a:chOff x="3357554" y="357166"/>
            <a:chExt cx="1143008" cy="1214446"/>
          </a:xfrm>
        </p:grpSpPr>
        <p:sp>
          <p:nvSpPr>
            <p:cNvPr id="32" name="Овал 31"/>
            <p:cNvSpPr/>
            <p:nvPr/>
          </p:nvSpPr>
          <p:spPr>
            <a:xfrm>
              <a:off x="3357554" y="357166"/>
              <a:ext cx="1143008" cy="121444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3571868" y="531777"/>
              <a:ext cx="642942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  <a:latin typeface="Arial Black" pitchFamily="34" charset="0"/>
                </a:rPr>
                <a:t>С</a:t>
              </a:r>
              <a:endParaRPr 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4643438" y="1214422"/>
            <a:ext cx="1143008" cy="1071570"/>
            <a:chOff x="3357554" y="785794"/>
            <a:chExt cx="1143008" cy="1071570"/>
          </a:xfrm>
        </p:grpSpPr>
        <p:sp>
          <p:nvSpPr>
            <p:cNvPr id="31" name="Овал 30"/>
            <p:cNvSpPr/>
            <p:nvPr/>
          </p:nvSpPr>
          <p:spPr>
            <a:xfrm>
              <a:off x="3357554" y="785794"/>
              <a:ext cx="1143008" cy="107157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3571868" y="928670"/>
              <a:ext cx="707245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  <a:latin typeface="Arial Black" pitchFamily="34" charset="0"/>
                </a:rPr>
                <a:t>О</a:t>
              </a:r>
              <a:r>
                <a:rPr lang="ru-RU" dirty="0" smtClean="0">
                  <a:solidFill>
                    <a:schemeClr val="bg1"/>
                  </a:solidFill>
                </a:rPr>
                <a:t> 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3500430" y="4143380"/>
            <a:ext cx="1143008" cy="1071570"/>
            <a:chOff x="2928926" y="2428868"/>
            <a:chExt cx="1143008" cy="1071570"/>
          </a:xfrm>
        </p:grpSpPr>
        <p:sp>
          <p:nvSpPr>
            <p:cNvPr id="29" name="Овал 28"/>
            <p:cNvSpPr/>
            <p:nvPr/>
          </p:nvSpPr>
          <p:spPr>
            <a:xfrm>
              <a:off x="2928926" y="2428868"/>
              <a:ext cx="1143008" cy="107157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3071802" y="2643182"/>
              <a:ext cx="372218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  <a:latin typeface="Arial Black" pitchFamily="34" charset="0"/>
                </a:rPr>
                <a:t> </a:t>
              </a:r>
              <a:endParaRPr 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3214678" y="2571744"/>
              <a:ext cx="654346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  <a:latin typeface="Arial Black" pitchFamily="34" charset="0"/>
                </a:rPr>
                <a:t>И</a:t>
              </a:r>
              <a:endParaRPr 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1857356" y="1785926"/>
            <a:ext cx="1143008" cy="1071570"/>
            <a:chOff x="5929322" y="3071810"/>
            <a:chExt cx="1143008" cy="1071570"/>
          </a:xfrm>
        </p:grpSpPr>
        <p:sp>
          <p:nvSpPr>
            <p:cNvPr id="26" name="Овал 25"/>
            <p:cNvSpPr/>
            <p:nvPr/>
          </p:nvSpPr>
          <p:spPr>
            <a:xfrm>
              <a:off x="5929322" y="3071810"/>
              <a:ext cx="1143008" cy="107157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6000760" y="3214686"/>
              <a:ext cx="998991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dirty="0" smtClean="0">
                  <a:latin typeface="Arial Black" pitchFamily="34" charset="0"/>
                </a:rPr>
                <a:t> </a:t>
              </a:r>
              <a:r>
                <a:rPr lang="ru-RU" sz="4400" dirty="0" smtClean="0">
                  <a:solidFill>
                    <a:schemeClr val="bg1"/>
                  </a:solidFill>
                  <a:latin typeface="Arial Black" pitchFamily="34" charset="0"/>
                </a:rPr>
                <a:t>А</a:t>
              </a:r>
              <a:r>
                <a:rPr lang="ru-RU" sz="4400" dirty="0" smtClean="0">
                  <a:latin typeface="Arial Black" pitchFamily="34" charset="0"/>
                </a:rPr>
                <a:t> </a:t>
              </a:r>
              <a:endParaRPr lang="ru-RU" sz="4400" dirty="0">
                <a:latin typeface="Arial Black" pitchFamily="34" charset="0"/>
              </a:endParaRPr>
            </a:p>
          </p:txBody>
        </p:sp>
      </p:grpSp>
      <p:grpSp>
        <p:nvGrpSpPr>
          <p:cNvPr id="58" name="Группа 57"/>
          <p:cNvGrpSpPr/>
          <p:nvPr/>
        </p:nvGrpSpPr>
        <p:grpSpPr>
          <a:xfrm>
            <a:off x="5000628" y="3929066"/>
            <a:ext cx="1071570" cy="1071570"/>
            <a:chOff x="4429124" y="3143248"/>
            <a:chExt cx="1071570" cy="1071570"/>
          </a:xfrm>
        </p:grpSpPr>
        <p:sp>
          <p:nvSpPr>
            <p:cNvPr id="57" name="Овал 56"/>
            <p:cNvSpPr/>
            <p:nvPr/>
          </p:nvSpPr>
          <p:spPr>
            <a:xfrm>
              <a:off x="4429124" y="3143248"/>
              <a:ext cx="1071570" cy="107157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4643438" y="3286124"/>
              <a:ext cx="642942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  <a:latin typeface="Arial Black" pitchFamily="34" charset="0"/>
                </a:rPr>
                <a:t>Л</a:t>
              </a:r>
              <a:r>
                <a:rPr lang="ru-RU" sz="4400" dirty="0" smtClean="0">
                  <a:latin typeface="Arial Black" pitchFamily="34" charset="0"/>
                </a:rPr>
                <a:t> </a:t>
              </a:r>
              <a:endParaRPr lang="ru-RU" sz="4400" dirty="0">
                <a:latin typeface="Arial Black" pitchFamily="34" charset="0"/>
              </a:endParaRPr>
            </a:p>
          </p:txBody>
        </p:sp>
      </p:grpSp>
      <p:sp>
        <p:nvSpPr>
          <p:cNvPr id="62" name="Прямоугольник 61"/>
          <p:cNvSpPr/>
          <p:nvPr/>
        </p:nvSpPr>
        <p:spPr>
          <a:xfrm>
            <a:off x="4214810" y="2714620"/>
            <a:ext cx="3722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endParaRPr lang="ru-RU" sz="4400" dirty="0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72" name="Группа 71"/>
          <p:cNvGrpSpPr/>
          <p:nvPr/>
        </p:nvGrpSpPr>
        <p:grpSpPr>
          <a:xfrm>
            <a:off x="714348" y="3643314"/>
            <a:ext cx="938077" cy="769441"/>
            <a:chOff x="857224" y="1000108"/>
            <a:chExt cx="938077" cy="769441"/>
          </a:xfrm>
        </p:grpSpPr>
        <p:sp>
          <p:nvSpPr>
            <p:cNvPr id="71" name="Прямоугольник 70"/>
            <p:cNvSpPr/>
            <p:nvPr/>
          </p:nvSpPr>
          <p:spPr>
            <a:xfrm>
              <a:off x="857224" y="1000108"/>
              <a:ext cx="928694" cy="64294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857224" y="1000108"/>
              <a:ext cx="938077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dirty="0" smtClean="0">
                  <a:latin typeface="Arial Black" pitchFamily="34" charset="0"/>
                </a:rPr>
                <a:t>19</a:t>
              </a:r>
              <a:endParaRPr lang="ru-RU" sz="4400" dirty="0">
                <a:latin typeface="Arial Black" pitchFamily="34" charset="0"/>
              </a:endParaRPr>
            </a:p>
          </p:txBody>
        </p:sp>
      </p:grpSp>
      <p:grpSp>
        <p:nvGrpSpPr>
          <p:cNvPr id="74" name="Группа 73"/>
          <p:cNvGrpSpPr/>
          <p:nvPr/>
        </p:nvGrpSpPr>
        <p:grpSpPr>
          <a:xfrm>
            <a:off x="6715140" y="2643182"/>
            <a:ext cx="928694" cy="769441"/>
            <a:chOff x="1071538" y="285728"/>
            <a:chExt cx="928694" cy="769441"/>
          </a:xfrm>
        </p:grpSpPr>
        <p:sp>
          <p:nvSpPr>
            <p:cNvPr id="70" name="Прямоугольник 69"/>
            <p:cNvSpPr/>
            <p:nvPr/>
          </p:nvSpPr>
          <p:spPr>
            <a:xfrm>
              <a:off x="1071538" y="357166"/>
              <a:ext cx="928694" cy="64294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1214415" y="285728"/>
              <a:ext cx="642942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4400" dirty="0" smtClean="0">
                  <a:latin typeface="Arial Black" pitchFamily="34" charset="0"/>
                </a:rPr>
                <a:t>1 </a:t>
              </a:r>
              <a:endParaRPr lang="ru-RU" sz="4400" dirty="0">
                <a:latin typeface="Arial Black" pitchFamily="34" charset="0"/>
              </a:endParaRPr>
            </a:p>
          </p:txBody>
        </p:sp>
      </p:grpSp>
      <p:grpSp>
        <p:nvGrpSpPr>
          <p:cNvPr id="77" name="Группа 76"/>
          <p:cNvGrpSpPr/>
          <p:nvPr/>
        </p:nvGrpSpPr>
        <p:grpSpPr>
          <a:xfrm>
            <a:off x="5857884" y="785794"/>
            <a:ext cx="1285884" cy="714380"/>
            <a:chOff x="357158" y="785794"/>
            <a:chExt cx="1285884" cy="714380"/>
          </a:xfrm>
        </p:grpSpPr>
        <p:sp>
          <p:nvSpPr>
            <p:cNvPr id="69" name="Прямоугольник 68"/>
            <p:cNvSpPr/>
            <p:nvPr/>
          </p:nvSpPr>
          <p:spPr>
            <a:xfrm>
              <a:off x="357158" y="857232"/>
              <a:ext cx="1105601" cy="64294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357158" y="785794"/>
              <a:ext cx="1285884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3600" dirty="0" smtClean="0">
                  <a:latin typeface="Arial Black" pitchFamily="34" charset="0"/>
                </a:rPr>
                <a:t>110</a:t>
              </a:r>
              <a:r>
                <a:rPr lang="ru-RU" sz="4000" dirty="0" smtClean="0"/>
                <a:t> </a:t>
              </a:r>
              <a:endParaRPr lang="ru-RU" sz="4000" dirty="0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3786182" y="5572140"/>
            <a:ext cx="928694" cy="769441"/>
            <a:chOff x="714348" y="500042"/>
            <a:chExt cx="928694" cy="769441"/>
          </a:xfrm>
        </p:grpSpPr>
        <p:sp>
          <p:nvSpPr>
            <p:cNvPr id="68" name="Прямоугольник 67"/>
            <p:cNvSpPr/>
            <p:nvPr/>
          </p:nvSpPr>
          <p:spPr>
            <a:xfrm>
              <a:off x="714348" y="571480"/>
              <a:ext cx="928694" cy="64294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714348" y="500042"/>
              <a:ext cx="748923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dirty="0" smtClean="0">
                  <a:latin typeface="Arial Black" pitchFamily="34" charset="0"/>
                </a:rPr>
                <a:t>2 </a:t>
              </a:r>
              <a:endParaRPr lang="ru-RU" sz="4400" dirty="0">
                <a:latin typeface="Arial Black" pitchFamily="34" charset="0"/>
              </a:endParaRPr>
            </a:p>
          </p:txBody>
        </p:sp>
      </p:grpSp>
      <p:grpSp>
        <p:nvGrpSpPr>
          <p:cNvPr id="81" name="Группа 80"/>
          <p:cNvGrpSpPr/>
          <p:nvPr/>
        </p:nvGrpSpPr>
        <p:grpSpPr>
          <a:xfrm>
            <a:off x="3071802" y="142852"/>
            <a:ext cx="938983" cy="785818"/>
            <a:chOff x="7358082" y="2500306"/>
            <a:chExt cx="938983" cy="785818"/>
          </a:xfrm>
        </p:grpSpPr>
        <p:sp>
          <p:nvSpPr>
            <p:cNvPr id="44" name="Прямоугольник 43"/>
            <p:cNvSpPr/>
            <p:nvPr/>
          </p:nvSpPr>
          <p:spPr>
            <a:xfrm>
              <a:off x="7429520" y="2500306"/>
              <a:ext cx="184731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7358082" y="2643182"/>
              <a:ext cx="928694" cy="64294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7429520" y="2571744"/>
              <a:ext cx="867545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000" dirty="0" smtClean="0">
                  <a:latin typeface="Arial Black" pitchFamily="34" charset="0"/>
                </a:rPr>
                <a:t>12</a:t>
              </a:r>
              <a:endParaRPr lang="ru-RU" sz="4000" dirty="0">
                <a:latin typeface="Arial Black" pitchFamily="34" charset="0"/>
              </a:endParaRPr>
            </a:p>
          </p:txBody>
        </p:sp>
      </p:grpSp>
      <p:grpSp>
        <p:nvGrpSpPr>
          <p:cNvPr id="85" name="Группа 84"/>
          <p:cNvGrpSpPr/>
          <p:nvPr/>
        </p:nvGrpSpPr>
        <p:grpSpPr>
          <a:xfrm>
            <a:off x="785786" y="1571612"/>
            <a:ext cx="938077" cy="769441"/>
            <a:chOff x="500034" y="4500570"/>
            <a:chExt cx="938077" cy="769441"/>
          </a:xfrm>
        </p:grpSpPr>
        <p:sp>
          <p:nvSpPr>
            <p:cNvPr id="84" name="Прямоугольник 83"/>
            <p:cNvSpPr/>
            <p:nvPr/>
          </p:nvSpPr>
          <p:spPr>
            <a:xfrm>
              <a:off x="500034" y="4572008"/>
              <a:ext cx="928694" cy="64294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500034" y="4500570"/>
              <a:ext cx="938077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dirty="0" smtClean="0">
                  <a:latin typeface="Arial Black" pitchFamily="34" charset="0"/>
                </a:rPr>
                <a:t>24</a:t>
              </a:r>
              <a:endParaRPr lang="ru-RU" sz="4400" dirty="0">
                <a:latin typeface="Arial Black" pitchFamily="34" charset="0"/>
              </a:endParaRPr>
            </a:p>
          </p:txBody>
        </p:sp>
      </p:grpSp>
      <p:grpSp>
        <p:nvGrpSpPr>
          <p:cNvPr id="86" name="Группа 85"/>
          <p:cNvGrpSpPr/>
          <p:nvPr/>
        </p:nvGrpSpPr>
        <p:grpSpPr>
          <a:xfrm>
            <a:off x="2071670" y="3071810"/>
            <a:ext cx="1143008" cy="1214446"/>
            <a:chOff x="3357554" y="357166"/>
            <a:chExt cx="1143008" cy="1214446"/>
          </a:xfrm>
        </p:grpSpPr>
        <p:sp>
          <p:nvSpPr>
            <p:cNvPr id="87" name="Овал 86"/>
            <p:cNvSpPr/>
            <p:nvPr/>
          </p:nvSpPr>
          <p:spPr>
            <a:xfrm>
              <a:off x="3357554" y="357166"/>
              <a:ext cx="1143008" cy="1214446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3571868" y="531777"/>
              <a:ext cx="642942" cy="76944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  <a:latin typeface="Arial Black" pitchFamily="34" charset="0"/>
                </a:rPr>
                <a:t>С</a:t>
              </a:r>
              <a:endParaRPr 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92" name="Группа 91"/>
          <p:cNvGrpSpPr/>
          <p:nvPr/>
        </p:nvGrpSpPr>
        <p:grpSpPr>
          <a:xfrm>
            <a:off x="4643438" y="1214422"/>
            <a:ext cx="1143008" cy="1071570"/>
            <a:chOff x="3357554" y="785794"/>
            <a:chExt cx="1143008" cy="1071570"/>
          </a:xfrm>
        </p:grpSpPr>
        <p:sp>
          <p:nvSpPr>
            <p:cNvPr id="93" name="Овал 92"/>
            <p:cNvSpPr/>
            <p:nvPr/>
          </p:nvSpPr>
          <p:spPr>
            <a:xfrm>
              <a:off x="3357554" y="785794"/>
              <a:ext cx="1143008" cy="107157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Прямоугольник 93"/>
            <p:cNvSpPr/>
            <p:nvPr/>
          </p:nvSpPr>
          <p:spPr>
            <a:xfrm>
              <a:off x="3571868" y="928670"/>
              <a:ext cx="707245" cy="76944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  <a:latin typeface="Arial Black" pitchFamily="34" charset="0"/>
                </a:rPr>
                <a:t>О</a:t>
              </a:r>
              <a:r>
                <a:rPr lang="ru-RU" dirty="0" smtClean="0">
                  <a:solidFill>
                    <a:schemeClr val="bg1"/>
                  </a:solidFill>
                </a:rPr>
                <a:t> 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3" name="Группа 102"/>
          <p:cNvGrpSpPr/>
          <p:nvPr/>
        </p:nvGrpSpPr>
        <p:grpSpPr>
          <a:xfrm>
            <a:off x="5000628" y="2500306"/>
            <a:ext cx="1143008" cy="1071570"/>
            <a:chOff x="3571868" y="1643050"/>
            <a:chExt cx="1143008" cy="1071570"/>
          </a:xfrm>
        </p:grpSpPr>
        <p:sp>
          <p:nvSpPr>
            <p:cNvPr id="104" name="Овал 103"/>
            <p:cNvSpPr/>
            <p:nvPr/>
          </p:nvSpPr>
          <p:spPr>
            <a:xfrm>
              <a:off x="3571868" y="1643050"/>
              <a:ext cx="1143008" cy="107157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3786182" y="1785926"/>
              <a:ext cx="691215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  <a:latin typeface="Arial Black" pitchFamily="34" charset="0"/>
                </a:rPr>
                <a:t>Ч</a:t>
              </a:r>
              <a:r>
                <a:rPr lang="ru-RU" dirty="0" smtClean="0">
                  <a:solidFill>
                    <a:schemeClr val="bg1"/>
                  </a:solidFill>
                </a:rPr>
                <a:t> 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6" name="Группа 105"/>
          <p:cNvGrpSpPr/>
          <p:nvPr/>
        </p:nvGrpSpPr>
        <p:grpSpPr>
          <a:xfrm>
            <a:off x="5000628" y="2500306"/>
            <a:ext cx="1143008" cy="1071570"/>
            <a:chOff x="5143504" y="-357214"/>
            <a:chExt cx="1143008" cy="1071570"/>
          </a:xfrm>
        </p:grpSpPr>
        <p:sp>
          <p:nvSpPr>
            <p:cNvPr id="107" name="Овал 106"/>
            <p:cNvSpPr/>
            <p:nvPr/>
          </p:nvSpPr>
          <p:spPr>
            <a:xfrm>
              <a:off x="5143504" y="-357214"/>
              <a:ext cx="1143008" cy="107157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8" name="Прямоугольник 107"/>
            <p:cNvSpPr/>
            <p:nvPr/>
          </p:nvSpPr>
          <p:spPr>
            <a:xfrm>
              <a:off x="5429256" y="-214338"/>
              <a:ext cx="691215" cy="76944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  <a:latin typeface="Arial Black" pitchFamily="34" charset="0"/>
                </a:rPr>
                <a:t>Ч</a:t>
              </a:r>
              <a:r>
                <a:rPr lang="ru-RU" dirty="0" smtClean="0">
                  <a:solidFill>
                    <a:schemeClr val="bg1"/>
                  </a:solidFill>
                </a:rPr>
                <a:t> 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9" name="Группа 108"/>
          <p:cNvGrpSpPr/>
          <p:nvPr/>
        </p:nvGrpSpPr>
        <p:grpSpPr>
          <a:xfrm>
            <a:off x="3500430" y="4143380"/>
            <a:ext cx="1143008" cy="1071570"/>
            <a:chOff x="3643306" y="1571612"/>
            <a:chExt cx="1143008" cy="1071570"/>
          </a:xfrm>
        </p:grpSpPr>
        <p:sp>
          <p:nvSpPr>
            <p:cNvPr id="110" name="Овал 109"/>
            <p:cNvSpPr/>
            <p:nvPr/>
          </p:nvSpPr>
          <p:spPr>
            <a:xfrm>
              <a:off x="3643306" y="1571612"/>
              <a:ext cx="1143008" cy="1071570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Прямоугольник 110"/>
            <p:cNvSpPr/>
            <p:nvPr/>
          </p:nvSpPr>
          <p:spPr>
            <a:xfrm>
              <a:off x="3857620" y="1714488"/>
              <a:ext cx="691215" cy="76944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r>
                <a:rPr lang="ru-RU" sz="4400" dirty="0" smtClean="0">
                  <a:solidFill>
                    <a:schemeClr val="bg1"/>
                  </a:solidFill>
                  <a:latin typeface="Arial Black" pitchFamily="34" charset="0"/>
                </a:rPr>
                <a:t>Ч</a:t>
              </a:r>
              <a:r>
                <a:rPr lang="ru-RU" dirty="0" smtClean="0">
                  <a:solidFill>
                    <a:schemeClr val="bg1"/>
                  </a:solidFill>
                </a:rPr>
                <a:t> 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" name="Группа 5"/>
          <p:cNvGrpSpPr/>
          <p:nvPr/>
        </p:nvGrpSpPr>
        <p:grpSpPr>
          <a:xfrm>
            <a:off x="1071538" y="428604"/>
            <a:ext cx="6143668" cy="5715040"/>
            <a:chOff x="1071538" y="714356"/>
            <a:chExt cx="6143668" cy="5715040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14414" y="857232"/>
              <a:ext cx="5929354" cy="5429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" name="Рамка 2"/>
            <p:cNvSpPr/>
            <p:nvPr/>
          </p:nvSpPr>
          <p:spPr>
            <a:xfrm>
              <a:off x="1071538" y="714356"/>
              <a:ext cx="6143668" cy="5715040"/>
            </a:xfrm>
            <a:prstGeom prst="frame">
              <a:avLst>
                <a:gd name="adj1" fmla="val 2747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8458774" y="6072182"/>
            <a:ext cx="685226" cy="785818"/>
            <a:chOff x="7786710" y="5572140"/>
            <a:chExt cx="1042416" cy="1042416"/>
          </a:xfrm>
        </p:grpSpPr>
        <p:sp>
          <p:nvSpPr>
            <p:cNvPr id="8" name="Багетная рамка 7"/>
            <p:cNvSpPr/>
            <p:nvPr/>
          </p:nvSpPr>
          <p:spPr>
            <a:xfrm>
              <a:off x="7786710" y="5572140"/>
              <a:ext cx="1042416" cy="1042416"/>
            </a:xfrm>
            <a:prstGeom prst="bevel">
              <a:avLst>
                <a:gd name="adj" fmla="val 19247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Picture 2" descr="C:\Documents and Settings\Admin\Мои документы\Мои рисунки\Олимпиада(2)\iCANQY9KM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072461" y="5857892"/>
              <a:ext cx="547691" cy="50006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428596" y="0"/>
            <a:ext cx="82868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FF00"/>
                </a:solidFill>
              </a:rPr>
              <a:t>Помогать вам  изучать математику  будет   </a:t>
            </a:r>
          </a:p>
          <a:p>
            <a:r>
              <a:rPr lang="ru-RU" sz="6000" b="1" dirty="0" smtClean="0">
                <a:solidFill>
                  <a:srgbClr val="FFFF00"/>
                </a:solidFill>
              </a:rPr>
              <a:t>     Зимняя   (Белая) Олимпиада, которая пройдет в городе Сочи в 2014 году</a:t>
            </a:r>
            <a:endParaRPr lang="ru-RU" sz="6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00" name="Picture 4" descr="C:\Documents and Settings\Admin\Мои документы\Мои рисунки\Олимпиада(2)\istoriya-OI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86322"/>
            <a:ext cx="3571868" cy="207167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1428736"/>
            <a:ext cx="878684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Первые Олимпийские игры состоялись в Древней Греции, в городе Олимпия в </a:t>
            </a:r>
            <a:r>
              <a:rPr lang="ru-RU" sz="3600" b="1" dirty="0" smtClean="0">
                <a:solidFill>
                  <a:srgbClr val="00B0F0"/>
                </a:solidFill>
                <a:latin typeface="Arial Black" pitchFamily="34" charset="0"/>
              </a:rPr>
              <a:t>776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 году до </a:t>
            </a:r>
            <a:r>
              <a:rPr lang="ru-RU" sz="3600" b="1" dirty="0" smtClean="0">
                <a:solidFill>
                  <a:srgbClr val="FF0000"/>
                </a:solidFill>
                <a:latin typeface="Arial Black" pitchFamily="34" charset="0"/>
              </a:rPr>
              <a:t>нашей эры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. И продолжались до </a:t>
            </a:r>
            <a:r>
              <a:rPr lang="ru-RU" sz="3600" b="1" dirty="0" smtClean="0">
                <a:solidFill>
                  <a:srgbClr val="00B0F0"/>
                </a:solidFill>
                <a:latin typeface="Arial Black" pitchFamily="34" charset="0"/>
              </a:rPr>
              <a:t>394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года </a:t>
            </a:r>
            <a:r>
              <a:rPr lang="ru-RU" sz="3600" b="1" dirty="0" smtClean="0">
                <a:solidFill>
                  <a:srgbClr val="FF0000"/>
                </a:solidFill>
                <a:latin typeface="Arial Black" pitchFamily="34" charset="0"/>
              </a:rPr>
              <a:t>нашей эры,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когда были запрещены императором  </a:t>
            </a:r>
          </a:p>
          <a:p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                                   Феофаном.</a:t>
            </a:r>
          </a:p>
        </p:txBody>
      </p:sp>
      <p:pic>
        <p:nvPicPr>
          <p:cNvPr id="1026" name="Picture 2" descr="C:\Documents and Settings\Admin\Мои документы\Мои рисунки\Олимпиада(2)\images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0"/>
            <a:ext cx="3000364" cy="1285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 Black" pitchFamily="34" charset="0"/>
              </a:rPr>
              <a:t>Что значит «до нашей эры»?</a:t>
            </a:r>
            <a:endParaRPr lang="ru-RU" sz="3600" dirty="0">
              <a:latin typeface="Arial Black" pitchFamily="34" charset="0"/>
            </a:endParaRPr>
          </a:p>
        </p:txBody>
      </p:sp>
      <p:pic>
        <p:nvPicPr>
          <p:cNvPr id="5122" name="Picture 2" descr="C:\Documents and Settings\Admin\Мои документы\Мои рисунки\хhонология\1[1]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714884"/>
            <a:ext cx="8786842" cy="142876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14414" y="785794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1000108"/>
            <a:ext cx="735811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 Black" pitchFamily="34" charset="0"/>
              </a:rPr>
              <a:t>Шкала временного отсчета. В качестве начала отсчета берется не ноль, а 1 . Вправо от начала отсчета – наша эра, слева – до нашей эры. За первым годом до н.  э.  идет первый год нашей эры</a:t>
            </a:r>
            <a:endParaRPr lang="ru-RU" sz="32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8429652" y="6143644"/>
            <a:ext cx="714348" cy="714356"/>
            <a:chOff x="7786710" y="5572140"/>
            <a:chExt cx="1042416" cy="1042416"/>
          </a:xfrm>
        </p:grpSpPr>
        <p:sp>
          <p:nvSpPr>
            <p:cNvPr id="10" name="Багетная рамка 9"/>
            <p:cNvSpPr/>
            <p:nvPr/>
          </p:nvSpPr>
          <p:spPr>
            <a:xfrm>
              <a:off x="7786710" y="5572140"/>
              <a:ext cx="1042416" cy="1042416"/>
            </a:xfrm>
            <a:prstGeom prst="bevel">
              <a:avLst>
                <a:gd name="adj" fmla="val 19247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" name="Picture 2" descr="C:\Documents and Settings\Admin\Мои документы\Мои рисунки\Олимпиада(2)\iCANQY9KM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072461" y="5857892"/>
              <a:ext cx="547691" cy="50006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-214346" y="0"/>
            <a:ext cx="9358346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2" descr="C:\Documents and Settings\Admin\Мои документы\Мои рисунки\хhонология\1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2214" y="0"/>
            <a:ext cx="3921786" cy="64291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2844" y="1071546"/>
            <a:ext cx="87154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Сколько лет проводились</a:t>
            </a:r>
          </a:p>
          <a:p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Олимпийские  игры в Древней Греции?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14678" y="3714752"/>
            <a:ext cx="57864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Arial Black" pitchFamily="34" charset="0"/>
              </a:rPr>
              <a:t>776 + 394 =1170 </a:t>
            </a:r>
            <a:endParaRPr lang="ru-RU" sz="4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0"/>
            <a:ext cx="46313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776 год до нашей эры    - 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Arial Black" pitchFamily="34" charset="0"/>
              </a:rPr>
              <a:t>394 год нашей  эры</a:t>
            </a:r>
            <a:endParaRPr lang="ru-RU" sz="24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2050" name="Picture 2" descr="C:\Documents and Settings\Admin\Мои документы\Мои рисунки\Олимпиада(2)\23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14346" y="4548188"/>
            <a:ext cx="3810000" cy="2309812"/>
          </a:xfrm>
          <a:prstGeom prst="rect">
            <a:avLst/>
          </a:prstGeom>
          <a:noFill/>
        </p:spPr>
      </p:pic>
      <p:grpSp>
        <p:nvGrpSpPr>
          <p:cNvPr id="13" name="Группа 12"/>
          <p:cNvGrpSpPr/>
          <p:nvPr/>
        </p:nvGrpSpPr>
        <p:grpSpPr>
          <a:xfrm>
            <a:off x="8286776" y="6072182"/>
            <a:ext cx="685226" cy="785818"/>
            <a:chOff x="7786710" y="5572140"/>
            <a:chExt cx="1042416" cy="1042416"/>
          </a:xfrm>
        </p:grpSpPr>
        <p:sp>
          <p:nvSpPr>
            <p:cNvPr id="14" name="Багетная рамка 13"/>
            <p:cNvSpPr/>
            <p:nvPr/>
          </p:nvSpPr>
          <p:spPr>
            <a:xfrm>
              <a:off x="7786710" y="5572140"/>
              <a:ext cx="1042416" cy="1042416"/>
            </a:xfrm>
            <a:prstGeom prst="bevel">
              <a:avLst>
                <a:gd name="adj" fmla="val 19247"/>
              </a:avLst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5" name="Picture 2" descr="C:\Documents and Settings\Admin\Мои документы\Мои рисунки\Олимпиада(2)\iCANQY9KM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072461" y="5857892"/>
              <a:ext cx="547691" cy="50006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</TotalTime>
  <Words>460</Words>
  <Application>Microsoft Office PowerPoint</Application>
  <PresentationFormat>Экран (4:3)</PresentationFormat>
  <Paragraphs>98</Paragraphs>
  <Slides>17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107</cp:revision>
  <dcterms:modified xsi:type="dcterms:W3CDTF">2013-12-28T05:50:08Z</dcterms:modified>
</cp:coreProperties>
</file>