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3210" y="1268760"/>
            <a:ext cx="792588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Артикуляционная </a:t>
            </a:r>
          </a:p>
          <a:p>
            <a:pPr algn="ctr"/>
            <a:r>
              <a:rPr lang="ru-RU" sz="6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6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имнастика 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sz="6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6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вук «Р»</a:t>
            </a:r>
            <a:endParaRPr lang="ru-RU" sz="6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6165304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5811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80528" y="116023"/>
            <a:ext cx="5256584" cy="905545"/>
          </a:xfrm>
          <a:prstGeom prst="rect">
            <a:avLst/>
          </a:prstGeom>
        </p:spPr>
        <p:txBody>
          <a:bodyPr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effectLst/>
              </a:rPr>
              <a:t>Чьи зубы чище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417850" cy="455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65304"/>
            <a:ext cx="2430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Зубы верхние — смотри: </a:t>
            </a:r>
            <a:endParaRPr lang="ru-RU" sz="1400" dirty="0" smtClean="0"/>
          </a:p>
          <a:p>
            <a:r>
              <a:rPr lang="ru-RU" sz="1400" dirty="0" smtClean="0"/>
              <a:t>Чищу </a:t>
            </a:r>
            <a:r>
              <a:rPr lang="ru-RU" sz="1400" dirty="0"/>
              <a:t>«чашкой» изнутри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323" y="385462"/>
            <a:ext cx="3906552" cy="2972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193434" y="4118590"/>
            <a:ext cx="4770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ru-RU" sz="1400" b="1" dirty="0"/>
              <a:t>. </a:t>
            </a:r>
            <a:r>
              <a:rPr lang="ru-RU" sz="1400" dirty="0"/>
              <a:t>Развивать подвижность языка, укреплять кончик языка. Отрабатывать подъём языка.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Описание</a:t>
            </a:r>
            <a:r>
              <a:rPr lang="ru-RU" sz="1400" b="1" dirty="0"/>
              <a:t>. </a:t>
            </a:r>
            <a:r>
              <a:rPr lang="ru-RU" sz="1400" dirty="0"/>
              <a:t>Улыбнуться, открыть рот и широким языком «почистить» верхние зубы с внут­ренней стороны, делая движения из стороны в сторону.</a:t>
            </a:r>
          </a:p>
          <a:p>
            <a:r>
              <a:rPr lang="ru-RU" sz="1400" b="1" dirty="0"/>
              <a:t>Обратите внимание!</a:t>
            </a:r>
            <a:r>
              <a:rPr lang="ru-RU" sz="1400" dirty="0"/>
              <a:t> 1. Улыбнуться так, чтобы были видны верхние и нижние зубы. 2. Сле­дить за тем, чтобы кончик языка не загибался внутрь, а двигался у корней зубов. 3. Ниж­няя челюсть неподвижна, работает только язык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23731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5263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1399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Маляр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113252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726" y="1120525"/>
            <a:ext cx="3638400" cy="468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618" y="6021288"/>
            <a:ext cx="2496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Язык — как кисточка моя,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dirty="0"/>
              <a:t>ею нёбо крашу 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57268" y="328498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Укреплять мышцы языка и развивать его подвижность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Улыбнуться, открыть рот и «покрасить» кончиком языка твёрдое нёбо («пото­лок»), делая движения языком вперёд-назад.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Обратите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внимание!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. Губы и нижняя челюсть неподвижны, работает только язык («ки­сточка»). 2. Следите, чтобы кончик языка доходил до внутренней поверхности верхних зубов, но не высовывался изо рта.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165304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4993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077" y="116632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Кучер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6036"/>
            <a:ext cx="3723868" cy="2732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64" r="28785"/>
          <a:stretch/>
        </p:blipFill>
        <p:spPr bwMode="auto">
          <a:xfrm>
            <a:off x="298310" y="940530"/>
            <a:ext cx="372284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903893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Губы вместе я сведу,    </a:t>
            </a:r>
            <a:endParaRPr lang="ru-RU" sz="1400" dirty="0" smtClean="0"/>
          </a:p>
          <a:p>
            <a:pPr algn="ctr"/>
            <a:r>
              <a:rPr lang="ru-RU" sz="1400" dirty="0" smtClean="0"/>
              <a:t>Через </a:t>
            </a:r>
            <a:r>
              <a:rPr lang="ru-RU" sz="1400" dirty="0"/>
              <a:t>губы буду дуть. </a:t>
            </a:r>
            <a:endParaRPr lang="ru-RU" sz="1400" dirty="0" smtClean="0"/>
          </a:p>
          <a:p>
            <a:pPr algn="ctr"/>
            <a:r>
              <a:rPr lang="ru-RU" sz="1400" dirty="0" smtClean="0"/>
              <a:t>Поиграю </a:t>
            </a:r>
            <a:r>
              <a:rPr lang="ru-RU" sz="1400" dirty="0"/>
              <a:t>я в игру           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dirty="0"/>
              <a:t>скажу лошадке: «Тпру!»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21297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sz="1400" b="1" dirty="0"/>
              <a:t>. </a:t>
            </a:r>
            <a:r>
              <a:rPr lang="ru-RU" sz="1400" dirty="0"/>
              <a:t>Отрабатывать вибрацию губ и языка, подготавливать артикуляционные органы к произношению «р». Развивать силу выдоха.</a:t>
            </a:r>
          </a:p>
          <a:p>
            <a:r>
              <a:rPr lang="ru-RU" sz="1400" b="1" dirty="0" smtClean="0"/>
              <a:t> </a:t>
            </a: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Описание</a:t>
            </a:r>
            <a:r>
              <a:rPr lang="ru-RU" sz="1400" b="1" dirty="0"/>
              <a:t>. </a:t>
            </a:r>
            <a:r>
              <a:rPr lang="ru-RU" sz="1400" dirty="0"/>
              <a:t>Сомкнуть губы и достаточно сильно подуть через них. Губы вибрируют и слы­шен характерный звук: «тпру-у-у».	</a:t>
            </a:r>
          </a:p>
          <a:p>
            <a:r>
              <a:rPr lang="ru-RU" sz="1400" dirty="0"/>
              <a:t>Вариант: положить между губ широкий край языка и подуть. Край языка будет вибриро­вать вместе с губами («едем на мотоцикле»).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Обратите </a:t>
            </a:r>
            <a:r>
              <a:rPr lang="ru-RU" sz="1400" b="1" dirty="0"/>
              <a:t>внимание! </a:t>
            </a:r>
            <a:r>
              <a:rPr lang="ru-RU" sz="1400" dirty="0"/>
              <a:t>Если ребёнок затрудняется выполнить это упражнение, то попро­сите его крепче сомкнуть губы и подуть сильнее.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23731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4735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1867" y="228600"/>
            <a:ext cx="2022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6163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Лошадка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89"/>
          <a:stretch/>
        </p:blipFill>
        <p:spPr bwMode="auto">
          <a:xfrm>
            <a:off x="363965" y="1053874"/>
            <a:ext cx="3478088" cy="4300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589240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Рот широко открываю, </a:t>
            </a:r>
            <a:endParaRPr lang="ru-RU" sz="1400" dirty="0" smtClean="0"/>
          </a:p>
          <a:p>
            <a:pPr algn="ctr"/>
            <a:r>
              <a:rPr lang="ru-RU" sz="1400" dirty="0" smtClean="0"/>
              <a:t>К </a:t>
            </a:r>
            <a:r>
              <a:rPr lang="ru-RU" sz="1400" dirty="0"/>
              <a:t>нёбу язык прижимаю. </a:t>
            </a:r>
            <a:endParaRPr lang="ru-RU" sz="1400" dirty="0" smtClean="0"/>
          </a:p>
          <a:p>
            <a:pPr algn="ctr"/>
            <a:r>
              <a:rPr lang="ru-RU" sz="1400" dirty="0" smtClean="0"/>
              <a:t>Прыгает </a:t>
            </a:r>
            <a:r>
              <a:rPr lang="ru-RU" sz="1400" dirty="0"/>
              <a:t>вниз язычок, 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dirty="0"/>
              <a:t>раздаётся щелчок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895982"/>
            <a:ext cx="48245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sz="1400" b="1" dirty="0"/>
              <a:t>. </a:t>
            </a:r>
            <a:r>
              <a:rPr lang="ru-RU" sz="1400" dirty="0"/>
              <a:t>Отрабатывать подъём языка, подготавливать его к выработке вибрации, растяги­вать подъязычную связку (уздечку). Укреплять мышцы языка.</a:t>
            </a:r>
          </a:p>
          <a:p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Описание</a:t>
            </a:r>
            <a:r>
              <a:rPr lang="ru-RU" sz="1400" b="1" dirty="0"/>
              <a:t>. </a:t>
            </a:r>
            <a:r>
              <a:rPr lang="ru-RU" sz="1400" dirty="0"/>
              <a:t>Улыбнуться, открыть рот и пощёлкать кончиком языка («лошадка цокает копы­тами»}.</a:t>
            </a:r>
          </a:p>
          <a:p>
            <a:r>
              <a:rPr lang="ru-RU" sz="1400" b="1" dirty="0"/>
              <a:t>Обратите внимание! </a:t>
            </a:r>
            <a:r>
              <a:rPr lang="ru-RU" sz="1400" dirty="0"/>
              <a:t>1. Упражнение сначала выполняется в медленном темпе, а затем темп убыстряется («лошадка поскакала быстрее»). 2. Нижняя челюсть не двигается, рабо­тает только язык.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73"/>
            <a:ext cx="3251810" cy="3273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444208" y="623731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156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138" y="213994"/>
            <a:ext cx="1693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Грибок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866" y="312571"/>
            <a:ext cx="2617068" cy="2909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2597"/>
            <a:ext cx="3240360" cy="4245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79512" y="5517232"/>
            <a:ext cx="3102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Широко открою рот,      </a:t>
            </a:r>
            <a:endParaRPr lang="ru-RU" sz="1400" dirty="0" smtClean="0"/>
          </a:p>
          <a:p>
            <a:pPr algn="ctr"/>
            <a:r>
              <a:rPr lang="ru-RU" sz="1400" dirty="0" smtClean="0"/>
              <a:t>Будто </a:t>
            </a:r>
            <a:r>
              <a:rPr lang="ru-RU" sz="1400" dirty="0"/>
              <a:t>щёлкну я вот-вот.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algn="ctr"/>
            <a:r>
              <a:rPr lang="ru-RU" sz="1400" dirty="0" smtClean="0"/>
              <a:t>Присосу </a:t>
            </a:r>
            <a:r>
              <a:rPr lang="ru-RU" sz="1400" dirty="0"/>
              <a:t>язык на нёбо</a:t>
            </a:r>
            <a:r>
              <a:rPr lang="ru-RU" sz="1400" dirty="0" smtClean="0"/>
              <a:t>,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dirty="0"/>
              <a:t>Челюсть вниз — и вся учёба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3575518"/>
            <a:ext cx="5163921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sz="1300" b="1" dirty="0"/>
              <a:t>. </a:t>
            </a:r>
            <a:r>
              <a:rPr lang="ru-RU" sz="1300" dirty="0"/>
              <a:t>Отрабатывать умение удерживать язык наверху в положении, необходимом для звука «ш». Укреплять мышцы языка, растягивать подъязычную связку (уздечку).</a:t>
            </a:r>
          </a:p>
          <a:p>
            <a:pPr algn="just"/>
            <a:r>
              <a:rPr lang="ru-RU" sz="1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Описание</a:t>
            </a:r>
            <a:r>
              <a:rPr lang="ru-RU" sz="1300" b="1" dirty="0"/>
              <a:t>. </a:t>
            </a:r>
            <a:r>
              <a:rPr lang="ru-RU" sz="1300" dirty="0"/>
              <a:t>Улыбнуться, широко открыть рот, присосать язык к нёбу, чтобы подъязычная связка была натянута («ножка гриба»). Удерживать в таком положении 5-10 секунд.</a:t>
            </a:r>
          </a:p>
          <a:p>
            <a:pPr algn="just"/>
            <a:r>
              <a:rPr lang="ru-RU" sz="1300" b="1" dirty="0"/>
              <a:t>Обратите внимание! 1</a:t>
            </a:r>
            <a:r>
              <a:rPr lang="ru-RU" sz="1300" dirty="0"/>
              <a:t>. Если ребёнок затрудняется выполнить это упражнение, то можно поделать другое упражнение: ребёнок щёлкает языком, постепенно замедляя темп («лошадка идёт медленно») и присасывает язык к нёбу</a:t>
            </a:r>
            <a:r>
              <a:rPr lang="ru-RU" sz="14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165304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9386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465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Вкусное варенье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3092936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25895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96106" y="5517232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Как будто варенье </a:t>
            </a:r>
            <a:endParaRPr lang="ru-RU" sz="1400" dirty="0" smtClean="0"/>
          </a:p>
          <a:p>
            <a:pPr algn="ctr"/>
            <a:r>
              <a:rPr lang="ru-RU" sz="1400" dirty="0" smtClean="0"/>
              <a:t>лежит </a:t>
            </a:r>
            <a:r>
              <a:rPr lang="ru-RU" sz="1400" dirty="0"/>
              <a:t>на</a:t>
            </a:r>
            <a:r>
              <a:rPr lang="ru-RU" sz="1400" b="1" dirty="0"/>
              <a:t> </a:t>
            </a:r>
            <a:r>
              <a:rPr lang="ru-RU" sz="1400" dirty="0"/>
              <a:t>губе </a:t>
            </a:r>
            <a:r>
              <a:rPr lang="ru-RU" sz="1400" dirty="0" smtClean="0"/>
              <a:t>—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Слижу его «чашечкой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в ротик себе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717032"/>
            <a:ext cx="53195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sz="1400" b="1" dirty="0"/>
              <a:t>. </a:t>
            </a:r>
            <a:r>
              <a:rPr lang="ru-RU" sz="1400" dirty="0"/>
              <a:t>Отрабатывать движение широкой передней части языка в форме чашечки вверх. Укреплять мышцы языка.</a:t>
            </a:r>
          </a:p>
          <a:p>
            <a:pPr algn="just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Описание</a:t>
            </a:r>
            <a:r>
              <a:rPr lang="ru-RU" sz="1400" b="1" dirty="0"/>
              <a:t>. </a:t>
            </a:r>
            <a:r>
              <a:rPr lang="ru-RU" sz="1400" dirty="0"/>
              <a:t>Улыбнуться, открыть рот и языком в форме чашечки облизывать губу, делая движе­ния сверху вниз. Можно продолжить движение и убрать язык в рот, не разрушая «чашечки».</a:t>
            </a:r>
          </a:p>
          <a:p>
            <a:pPr algn="just"/>
            <a:r>
              <a:rPr lang="ru-RU" sz="1400" b="1" dirty="0"/>
              <a:t>Обратите внимание! </a:t>
            </a:r>
            <a:r>
              <a:rPr lang="ru-RU" sz="1400" dirty="0"/>
              <a:t>1. Нужно следить, чтобы работал только язык, а нижняя челюсть не «подсаживала» язык вверх — она должна быть неподвижной (можно придержать её паль­цем). 2. Язык широкий, в форме чашечки. 3. Если упражнение не получается, то нужно попробовать распластать язык, а потом завернуть его на верхнюю губу, придерживая края пальцами (с бинтом).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6626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92896"/>
            <a:ext cx="3342496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348582" y="188640"/>
            <a:ext cx="172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Индюк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2" t="22311" r="3213"/>
          <a:stretch/>
        </p:blipFill>
        <p:spPr bwMode="auto">
          <a:xfrm>
            <a:off x="261301" y="2945263"/>
            <a:ext cx="5102787" cy="3475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5157192"/>
            <a:ext cx="2400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Широко открыт мой рот, </a:t>
            </a:r>
            <a:endParaRPr lang="ru-RU" sz="1400" dirty="0" smtClean="0"/>
          </a:p>
          <a:p>
            <a:r>
              <a:rPr lang="ru-RU" sz="1400" dirty="0" smtClean="0"/>
              <a:t>Язычок </a:t>
            </a:r>
            <a:r>
              <a:rPr lang="ru-RU" sz="1400" dirty="0"/>
              <a:t>— назад-вперёд. </a:t>
            </a:r>
            <a:endParaRPr lang="ru-RU" sz="1400" dirty="0" smtClean="0"/>
          </a:p>
          <a:p>
            <a:r>
              <a:rPr lang="ru-RU" sz="1400" dirty="0" smtClean="0"/>
              <a:t>Лижет </a:t>
            </a:r>
            <a:r>
              <a:rPr lang="ru-RU" sz="1400" dirty="0"/>
              <a:t>«чашечкой» губу 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«</a:t>
            </a:r>
            <a:r>
              <a:rPr lang="ru-RU" sz="1400" dirty="0" err="1"/>
              <a:t>болбочет</a:t>
            </a:r>
            <a:r>
              <a:rPr lang="ru-RU" sz="1400" dirty="0"/>
              <a:t>» на бегу.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273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sz="1500" b="1" dirty="0"/>
              <a:t>. </a:t>
            </a:r>
            <a:r>
              <a:rPr lang="ru-RU" sz="1500" dirty="0"/>
              <a:t>Отрабатывать подъём языка и подвижность кончика языка.</a:t>
            </a:r>
          </a:p>
          <a:p>
            <a:r>
              <a:rPr lang="ru-RU" sz="1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Описание</a:t>
            </a:r>
            <a:r>
              <a:rPr lang="ru-RU" sz="1500" b="1" dirty="0"/>
              <a:t>. </a:t>
            </a:r>
            <a:r>
              <a:rPr lang="ru-RU" sz="1500" dirty="0"/>
              <a:t>Приоткрыть рот, положить язык на верхнюю губу и производить движения кон­чиком языка по верхней губе вперёд и назад, стараясь не отрывать язык от губы, как бы поглаживая её. Темп движений постепенно убыстрять, затем включить голос, пока не по­слышится «</a:t>
            </a:r>
            <a:r>
              <a:rPr lang="ru-RU" sz="1500" dirty="0" err="1"/>
              <a:t>бл-бл</a:t>
            </a:r>
            <a:r>
              <a:rPr lang="ru-RU" sz="1500" dirty="0"/>
              <a:t>» (так «</a:t>
            </a:r>
            <a:r>
              <a:rPr lang="ru-RU" sz="1500" dirty="0" err="1"/>
              <a:t>болбочет</a:t>
            </a:r>
            <a:r>
              <a:rPr lang="ru-RU" sz="1500" dirty="0"/>
              <a:t>» индюк).</a:t>
            </a:r>
          </a:p>
          <a:p>
            <a:r>
              <a:rPr lang="ru-RU" sz="1500" b="1" dirty="0"/>
              <a:t> Обратите внимание! </a:t>
            </a:r>
            <a:r>
              <a:rPr lang="ru-RU" sz="1500" dirty="0"/>
              <a:t>Кончик языка загибается кверху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165304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9559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1810"/>
            <a:ext cx="3220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Барабанщик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783954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1830"/>
            <a:ext cx="3305281" cy="45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160" y="59492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 зубами в бугорок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r>
              <a:rPr lang="ru-RU" sz="1400" dirty="0" smtClean="0"/>
              <a:t>Бьёт </a:t>
            </a:r>
            <a:r>
              <a:rPr lang="ru-RU" sz="1400" dirty="0"/>
              <a:t>широкий язычок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780928"/>
            <a:ext cx="5191461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sz="1300" b="1" dirty="0"/>
              <a:t>. </a:t>
            </a:r>
            <a:r>
              <a:rPr lang="ru-RU" sz="1300" dirty="0"/>
              <a:t>Отрабатывать подвижность языка и подготавливать его к вибрации, необходимой для звука «р». Укреплять мышцы языка (особенно кончика языка),</a:t>
            </a:r>
          </a:p>
          <a:p>
            <a:r>
              <a:rPr lang="ru-RU" sz="1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Описание</a:t>
            </a:r>
            <a:r>
              <a:rPr lang="ru-RU" sz="1300" b="1" dirty="0"/>
              <a:t>. </a:t>
            </a:r>
            <a:r>
              <a:rPr lang="ru-RU" sz="1300" dirty="0"/>
              <a:t>Улыбнуться, открыть рот и постучать кончиком языка за верхними зубами, звонко, отчётливо и многократно повторяя: «д-д-д». Темп убыстряется постепенно. </a:t>
            </a:r>
          </a:p>
          <a:p>
            <a:r>
              <a:rPr lang="ru-RU" sz="1300" dirty="0"/>
              <a:t>Варианты: 1. Стучим кончиком языка за верхними зубами, произнося: «</a:t>
            </a:r>
            <a:r>
              <a:rPr lang="ru-RU" sz="1300" dirty="0" err="1"/>
              <a:t>дын-дын-дын</a:t>
            </a:r>
            <a:r>
              <a:rPr lang="ru-RU" sz="1300" dirty="0"/>
              <a:t>» («звоночек»). </a:t>
            </a:r>
            <a:endParaRPr lang="ru-RU" sz="1300" dirty="0" smtClean="0"/>
          </a:p>
          <a:p>
            <a:r>
              <a:rPr lang="ru-RU" sz="1300" dirty="0" smtClean="0"/>
              <a:t>2</a:t>
            </a:r>
            <a:r>
              <a:rPr lang="ru-RU" sz="1300" dirty="0"/>
              <a:t>. Стучим и произносим: «т-д-т-д» («скачет лошадка</a:t>
            </a:r>
            <a:r>
              <a:rPr lang="ru-RU" sz="1300" dirty="0" smtClean="0"/>
              <a:t>»). </a:t>
            </a:r>
          </a:p>
          <a:p>
            <a:r>
              <a:rPr lang="ru-RU" sz="1300" dirty="0" smtClean="0"/>
              <a:t>3</a:t>
            </a:r>
            <a:r>
              <a:rPr lang="ru-RU" sz="1300" dirty="0"/>
              <a:t>. Многократно про­износим: «а-д-д-д», «а-д-д-д», «а-д-д-д» («песенка»),</a:t>
            </a:r>
          </a:p>
          <a:p>
            <a:r>
              <a:rPr lang="ru-RU" sz="1300" b="1" dirty="0"/>
              <a:t>Обратите внимание! </a:t>
            </a:r>
            <a:r>
              <a:rPr lang="ru-RU" sz="1300" dirty="0"/>
              <a:t>1. Рот открыт, губы растянуты в улыбке, нижняя челюсть неподвиж­на, работает только язык. 2. Звук «д» носит характер чёткого удара, не «хлюпает». 3. Звук «д» нужно произносить так, чтобы ощущалась выдыхаемая воздушная струя (дуем на </a:t>
            </a:r>
            <a:r>
              <a:rPr lang="ru-RU" sz="1300" dirty="0" smtClean="0"/>
              <a:t>кончик</a:t>
            </a:r>
            <a:r>
              <a:rPr lang="ru-RU" sz="1300" dirty="0"/>
              <a:t> </a:t>
            </a:r>
            <a:r>
              <a:rPr lang="ru-RU" sz="1300" dirty="0" smtClean="0"/>
              <a:t>языка</a:t>
            </a:r>
            <a:r>
              <a:rPr lang="ru-RU" sz="1300" dirty="0"/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23731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3916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</TotalTime>
  <Words>901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Артикуляционная  гимнастика  на  звук «Р»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 гимнастика  на  звук «Р»</dc:title>
  <dc:creator>123</dc:creator>
  <cp:lastModifiedBy>RePack by SPecialiST</cp:lastModifiedBy>
  <cp:revision>6</cp:revision>
  <dcterms:created xsi:type="dcterms:W3CDTF">2013-09-23T16:36:52Z</dcterms:created>
  <dcterms:modified xsi:type="dcterms:W3CDTF">2013-12-26T09:54:30Z</dcterms:modified>
</cp:coreProperties>
</file>