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70" r:id="rId2"/>
  </p:sldMasterIdLst>
  <p:notesMasterIdLst>
    <p:notesMasterId r:id="rId24"/>
  </p:notesMasterIdLst>
  <p:sldIdLst>
    <p:sldId id="340" r:id="rId3"/>
    <p:sldId id="346" r:id="rId4"/>
    <p:sldId id="347" r:id="rId5"/>
    <p:sldId id="369" r:id="rId6"/>
    <p:sldId id="368" r:id="rId7"/>
    <p:sldId id="393" r:id="rId8"/>
    <p:sldId id="384" r:id="rId9"/>
    <p:sldId id="395" r:id="rId10"/>
    <p:sldId id="394" r:id="rId11"/>
    <p:sldId id="268" r:id="rId12"/>
    <p:sldId id="259" r:id="rId13"/>
    <p:sldId id="320" r:id="rId14"/>
    <p:sldId id="392" r:id="rId15"/>
    <p:sldId id="390" r:id="rId16"/>
    <p:sldId id="366" r:id="rId17"/>
    <p:sldId id="365" r:id="rId18"/>
    <p:sldId id="397" r:id="rId19"/>
    <p:sldId id="364" r:id="rId20"/>
    <p:sldId id="372" r:id="rId21"/>
    <p:sldId id="271" r:id="rId22"/>
    <p:sldId id="39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FFFFFF"/>
    <a:srgbClr val="00005C"/>
    <a:srgbClr val="66FFFF"/>
    <a:srgbClr val="FFFF00"/>
    <a:srgbClr val="996633"/>
    <a:srgbClr val="CC3300"/>
    <a:srgbClr val="00FF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87" autoAdjust="0"/>
  </p:normalViewPr>
  <p:slideViewPr>
    <p:cSldViewPr>
      <p:cViewPr varScale="1">
        <p:scale>
          <a:sx n="60" d="100"/>
          <a:sy n="60" d="100"/>
        </p:scale>
        <p:origin x="-13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14DB0-94D8-4B51-BA2F-0B7968BD36F6}" type="doc">
      <dgm:prSet loTypeId="urn:microsoft.com/office/officeart/2005/8/layout/hierarchy2" loCatId="hierarchy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09080B0-EC30-4F5C-881D-94842B4565A5}">
      <dgm:prSet phldrT="[Текст]" custT="1"/>
      <dgm:spPr/>
      <dgm:t>
        <a:bodyPr/>
        <a:lstStyle/>
        <a:p>
          <a:endParaRPr lang="ru-RU" sz="3200" dirty="0"/>
        </a:p>
      </dgm:t>
    </dgm:pt>
    <dgm:pt modelId="{A28D6EDC-E380-4DE5-93FB-B142E92E3878}" type="parTrans" cxnId="{A4CE81D6-9B46-4459-AB5A-4852335B5536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0564544-C2B2-4B09-B2C4-E08DA5BB7C3E}" type="sibTrans" cxnId="{A4CE81D6-9B46-4459-AB5A-4852335B5536}">
      <dgm:prSet/>
      <dgm:spPr/>
      <dgm:t>
        <a:bodyPr/>
        <a:lstStyle/>
        <a:p>
          <a:endParaRPr lang="ru-RU"/>
        </a:p>
      </dgm:t>
    </dgm:pt>
    <dgm:pt modelId="{5C0390FF-BA82-46A8-A62D-7EA7A9CA26DD}">
      <dgm:prSet phldrT="[Текст]" custT="1"/>
      <dgm:spPr/>
      <dgm:t>
        <a:bodyPr/>
        <a:lstStyle/>
        <a:p>
          <a:endParaRPr lang="ru-RU" sz="3200" dirty="0"/>
        </a:p>
      </dgm:t>
    </dgm:pt>
    <dgm:pt modelId="{DE73DFF5-EA6F-4801-BAFF-B2EFA9E42AD2}" type="parTrans" cxnId="{2D4DADB4-BB51-4FA3-93D0-36689541B227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9530008-CA39-448A-B66C-B45E0E4924D7}" type="sibTrans" cxnId="{2D4DADB4-BB51-4FA3-93D0-36689541B227}">
      <dgm:prSet/>
      <dgm:spPr/>
      <dgm:t>
        <a:bodyPr/>
        <a:lstStyle/>
        <a:p>
          <a:endParaRPr lang="ru-RU"/>
        </a:p>
      </dgm:t>
    </dgm:pt>
    <dgm:pt modelId="{62E462E1-56FA-477F-A515-0A8DF6E2C35F}">
      <dgm:prSet phldrT="[Текст]" custT="1"/>
      <dgm:spPr/>
      <dgm:t>
        <a:bodyPr/>
        <a:lstStyle/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Свойства вод </a:t>
          </a:r>
        </a:p>
        <a:p>
          <a:r>
            <a:rPr lang="ru-RU" sz="4000" dirty="0" smtClean="0">
              <a:latin typeface="Times New Roman" pitchFamily="18" charset="0"/>
              <a:cs typeface="Times New Roman" pitchFamily="18" charset="0"/>
            </a:rPr>
            <a:t>Мирового океана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F196C254-8753-4F86-8621-942CA64662B8}" type="sibTrans" cxnId="{712BF94A-39DD-4A11-A3D0-484A38AFB727}">
      <dgm:prSet/>
      <dgm:spPr/>
      <dgm:t>
        <a:bodyPr/>
        <a:lstStyle/>
        <a:p>
          <a:endParaRPr lang="ru-RU"/>
        </a:p>
      </dgm:t>
    </dgm:pt>
    <dgm:pt modelId="{7E1B2B4B-07F9-4D0B-BAC4-8211AD6D0B2A}" type="parTrans" cxnId="{712BF94A-39DD-4A11-A3D0-484A38AFB727}">
      <dgm:prSet/>
      <dgm:spPr/>
      <dgm:t>
        <a:bodyPr/>
        <a:lstStyle/>
        <a:p>
          <a:endParaRPr lang="ru-RU"/>
        </a:p>
      </dgm:t>
    </dgm:pt>
    <dgm:pt modelId="{9124357C-0183-4CA7-B9FC-BC8EC91271F8}" type="pres">
      <dgm:prSet presAssocID="{17214DB0-94D8-4B51-BA2F-0B7968BD36F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4689C3-D831-4754-AB0A-91E3DADD332F}" type="pres">
      <dgm:prSet presAssocID="{62E462E1-56FA-477F-A515-0A8DF6E2C35F}" presName="root1" presStyleCnt="0"/>
      <dgm:spPr/>
    </dgm:pt>
    <dgm:pt modelId="{5C6022E8-A19A-4330-9747-5EC88B76B089}" type="pres">
      <dgm:prSet presAssocID="{62E462E1-56FA-477F-A515-0A8DF6E2C35F}" presName="LevelOneTextNode" presStyleLbl="node0" presStyleIdx="0" presStyleCnt="1" custScaleY="133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F1D850-3F18-4411-833A-EA3EB4D2093F}" type="pres">
      <dgm:prSet presAssocID="{62E462E1-56FA-477F-A515-0A8DF6E2C35F}" presName="level2hierChild" presStyleCnt="0"/>
      <dgm:spPr/>
    </dgm:pt>
    <dgm:pt modelId="{6203659F-FF60-441F-BDC7-A93F55B193F3}" type="pres">
      <dgm:prSet presAssocID="{A28D6EDC-E380-4DE5-93FB-B142E92E387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8203A79-EAE6-4B06-92E9-AC0E755AA22E}" type="pres">
      <dgm:prSet presAssocID="{A28D6EDC-E380-4DE5-93FB-B142E92E387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88B85B3-C20E-4450-9E62-809B82529CC4}" type="pres">
      <dgm:prSet presAssocID="{809080B0-EC30-4F5C-881D-94842B4565A5}" presName="root2" presStyleCnt="0"/>
      <dgm:spPr/>
    </dgm:pt>
    <dgm:pt modelId="{7C103916-DC34-441E-B753-610E97E07943}" type="pres">
      <dgm:prSet presAssocID="{809080B0-EC30-4F5C-881D-94842B4565A5}" presName="LevelTwoTextNode" presStyleLbl="node2" presStyleIdx="0" presStyleCnt="2" custScaleY="76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AE84E1-CAD0-4843-A8DB-71C39E474594}" type="pres">
      <dgm:prSet presAssocID="{809080B0-EC30-4F5C-881D-94842B4565A5}" presName="level3hierChild" presStyleCnt="0"/>
      <dgm:spPr/>
    </dgm:pt>
    <dgm:pt modelId="{7AED5C26-D9D8-499F-86A4-6352A9011C48}" type="pres">
      <dgm:prSet presAssocID="{DE73DFF5-EA6F-4801-BAFF-B2EFA9E42AD2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263F500-37E4-4650-8E43-F8C3854FA672}" type="pres">
      <dgm:prSet presAssocID="{DE73DFF5-EA6F-4801-BAFF-B2EFA9E42AD2}" presName="connTx" presStyleLbl="parChTrans1D2" presStyleIdx="1" presStyleCnt="2"/>
      <dgm:spPr/>
      <dgm:t>
        <a:bodyPr/>
        <a:lstStyle/>
        <a:p>
          <a:endParaRPr lang="ru-RU"/>
        </a:p>
      </dgm:t>
    </dgm:pt>
    <dgm:pt modelId="{83761DE8-A23D-46B7-81BA-724FC11F84CE}" type="pres">
      <dgm:prSet presAssocID="{5C0390FF-BA82-46A8-A62D-7EA7A9CA26DD}" presName="root2" presStyleCnt="0"/>
      <dgm:spPr/>
    </dgm:pt>
    <dgm:pt modelId="{BF395D48-C562-45E8-AF68-C847DE7A7B75}" type="pres">
      <dgm:prSet presAssocID="{5C0390FF-BA82-46A8-A62D-7EA7A9CA26DD}" presName="LevelTwoTextNode" presStyleLbl="node2" presStyleIdx="1" presStyleCnt="2" custScaleY="76082" custLinFactNeighborX="-680" custLinFactNeighborY="-1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BAB4A7-D0A4-4E7B-9C5E-BFF21E9D69A4}" type="pres">
      <dgm:prSet presAssocID="{5C0390FF-BA82-46A8-A62D-7EA7A9CA26DD}" presName="level3hierChild" presStyleCnt="0"/>
      <dgm:spPr/>
    </dgm:pt>
  </dgm:ptLst>
  <dgm:cxnLst>
    <dgm:cxn modelId="{6123578F-DE8A-4E41-BAAB-40E046FA6428}" type="presOf" srcId="{809080B0-EC30-4F5C-881D-94842B4565A5}" destId="{7C103916-DC34-441E-B753-610E97E07943}" srcOrd="0" destOrd="0" presId="urn:microsoft.com/office/officeart/2005/8/layout/hierarchy2"/>
    <dgm:cxn modelId="{712BF94A-39DD-4A11-A3D0-484A38AFB727}" srcId="{17214DB0-94D8-4B51-BA2F-0B7968BD36F6}" destId="{62E462E1-56FA-477F-A515-0A8DF6E2C35F}" srcOrd="0" destOrd="0" parTransId="{7E1B2B4B-07F9-4D0B-BAC4-8211AD6D0B2A}" sibTransId="{F196C254-8753-4F86-8621-942CA64662B8}"/>
    <dgm:cxn modelId="{CD6D77EE-B8CD-4FFF-A213-1C9C5CFCF0E5}" type="presOf" srcId="{A28D6EDC-E380-4DE5-93FB-B142E92E3878}" destId="{18203A79-EAE6-4B06-92E9-AC0E755AA22E}" srcOrd="1" destOrd="0" presId="urn:microsoft.com/office/officeart/2005/8/layout/hierarchy2"/>
    <dgm:cxn modelId="{A4CE81D6-9B46-4459-AB5A-4852335B5536}" srcId="{62E462E1-56FA-477F-A515-0A8DF6E2C35F}" destId="{809080B0-EC30-4F5C-881D-94842B4565A5}" srcOrd="0" destOrd="0" parTransId="{A28D6EDC-E380-4DE5-93FB-B142E92E3878}" sibTransId="{20564544-C2B2-4B09-B2C4-E08DA5BB7C3E}"/>
    <dgm:cxn modelId="{3D7F3F12-E4C5-4AE8-AB60-ECFEC158F02E}" type="presOf" srcId="{DE73DFF5-EA6F-4801-BAFF-B2EFA9E42AD2}" destId="{3263F500-37E4-4650-8E43-F8C3854FA672}" srcOrd="1" destOrd="0" presId="urn:microsoft.com/office/officeart/2005/8/layout/hierarchy2"/>
    <dgm:cxn modelId="{0FFE00A8-5E2C-422D-A81A-419EFCC8C39B}" type="presOf" srcId="{5C0390FF-BA82-46A8-A62D-7EA7A9CA26DD}" destId="{BF395D48-C562-45E8-AF68-C847DE7A7B75}" srcOrd="0" destOrd="0" presId="urn:microsoft.com/office/officeart/2005/8/layout/hierarchy2"/>
    <dgm:cxn modelId="{2D4DADB4-BB51-4FA3-93D0-36689541B227}" srcId="{62E462E1-56FA-477F-A515-0A8DF6E2C35F}" destId="{5C0390FF-BA82-46A8-A62D-7EA7A9CA26DD}" srcOrd="1" destOrd="0" parTransId="{DE73DFF5-EA6F-4801-BAFF-B2EFA9E42AD2}" sibTransId="{39530008-CA39-448A-B66C-B45E0E4924D7}"/>
    <dgm:cxn modelId="{924E8D33-5509-4BBF-B11D-3A6050D5E325}" type="presOf" srcId="{DE73DFF5-EA6F-4801-BAFF-B2EFA9E42AD2}" destId="{7AED5C26-D9D8-499F-86A4-6352A9011C48}" srcOrd="0" destOrd="0" presId="urn:microsoft.com/office/officeart/2005/8/layout/hierarchy2"/>
    <dgm:cxn modelId="{4FF7949F-458A-4848-AA26-F23F019A28D7}" type="presOf" srcId="{62E462E1-56FA-477F-A515-0A8DF6E2C35F}" destId="{5C6022E8-A19A-4330-9747-5EC88B76B089}" srcOrd="0" destOrd="0" presId="urn:microsoft.com/office/officeart/2005/8/layout/hierarchy2"/>
    <dgm:cxn modelId="{84ACCBD1-89A8-4ED5-9EFF-62D9876CDB85}" type="presOf" srcId="{17214DB0-94D8-4B51-BA2F-0B7968BD36F6}" destId="{9124357C-0183-4CA7-B9FC-BC8EC91271F8}" srcOrd="0" destOrd="0" presId="urn:microsoft.com/office/officeart/2005/8/layout/hierarchy2"/>
    <dgm:cxn modelId="{28129D95-3627-4D18-B536-51F16403914A}" type="presOf" srcId="{A28D6EDC-E380-4DE5-93FB-B142E92E3878}" destId="{6203659F-FF60-441F-BDC7-A93F55B193F3}" srcOrd="0" destOrd="0" presId="urn:microsoft.com/office/officeart/2005/8/layout/hierarchy2"/>
    <dgm:cxn modelId="{FF545C1D-F50B-44C7-B67D-F69466780BA7}" type="presParOf" srcId="{9124357C-0183-4CA7-B9FC-BC8EC91271F8}" destId="{FA4689C3-D831-4754-AB0A-91E3DADD332F}" srcOrd="0" destOrd="0" presId="urn:microsoft.com/office/officeart/2005/8/layout/hierarchy2"/>
    <dgm:cxn modelId="{1C2BD62F-02AA-4577-8884-FBF08B220F52}" type="presParOf" srcId="{FA4689C3-D831-4754-AB0A-91E3DADD332F}" destId="{5C6022E8-A19A-4330-9747-5EC88B76B089}" srcOrd="0" destOrd="0" presId="urn:microsoft.com/office/officeart/2005/8/layout/hierarchy2"/>
    <dgm:cxn modelId="{685FCAA6-D737-4A24-B2D1-DE63A9F57EF5}" type="presParOf" srcId="{FA4689C3-D831-4754-AB0A-91E3DADD332F}" destId="{76F1D850-3F18-4411-833A-EA3EB4D2093F}" srcOrd="1" destOrd="0" presId="urn:microsoft.com/office/officeart/2005/8/layout/hierarchy2"/>
    <dgm:cxn modelId="{A9EBC8B8-A440-4F01-8E3A-D978634F51D6}" type="presParOf" srcId="{76F1D850-3F18-4411-833A-EA3EB4D2093F}" destId="{6203659F-FF60-441F-BDC7-A93F55B193F3}" srcOrd="0" destOrd="0" presId="urn:microsoft.com/office/officeart/2005/8/layout/hierarchy2"/>
    <dgm:cxn modelId="{76895468-CF23-4F0F-B9B3-7D7BA8E2DDD8}" type="presParOf" srcId="{6203659F-FF60-441F-BDC7-A93F55B193F3}" destId="{18203A79-EAE6-4B06-92E9-AC0E755AA22E}" srcOrd="0" destOrd="0" presId="urn:microsoft.com/office/officeart/2005/8/layout/hierarchy2"/>
    <dgm:cxn modelId="{EBB0B183-DD9D-4738-BA72-AD292CA70424}" type="presParOf" srcId="{76F1D850-3F18-4411-833A-EA3EB4D2093F}" destId="{488B85B3-C20E-4450-9E62-809B82529CC4}" srcOrd="1" destOrd="0" presId="urn:microsoft.com/office/officeart/2005/8/layout/hierarchy2"/>
    <dgm:cxn modelId="{5999F2C9-45B7-4886-97B6-6C1E2A849F36}" type="presParOf" srcId="{488B85B3-C20E-4450-9E62-809B82529CC4}" destId="{7C103916-DC34-441E-B753-610E97E07943}" srcOrd="0" destOrd="0" presId="urn:microsoft.com/office/officeart/2005/8/layout/hierarchy2"/>
    <dgm:cxn modelId="{6FAAE7F6-7782-4F54-BC89-115A40C32B3C}" type="presParOf" srcId="{488B85B3-C20E-4450-9E62-809B82529CC4}" destId="{DCAE84E1-CAD0-4843-A8DB-71C39E474594}" srcOrd="1" destOrd="0" presId="urn:microsoft.com/office/officeart/2005/8/layout/hierarchy2"/>
    <dgm:cxn modelId="{C9C736F8-0C12-4647-BA0E-FA93E3EE85CE}" type="presParOf" srcId="{76F1D850-3F18-4411-833A-EA3EB4D2093F}" destId="{7AED5C26-D9D8-499F-86A4-6352A9011C48}" srcOrd="2" destOrd="0" presId="urn:microsoft.com/office/officeart/2005/8/layout/hierarchy2"/>
    <dgm:cxn modelId="{D3774DF3-57CA-4360-9D97-5853D2A8E597}" type="presParOf" srcId="{7AED5C26-D9D8-499F-86A4-6352A9011C48}" destId="{3263F500-37E4-4650-8E43-F8C3854FA672}" srcOrd="0" destOrd="0" presId="urn:microsoft.com/office/officeart/2005/8/layout/hierarchy2"/>
    <dgm:cxn modelId="{1FB0C032-5A8B-427C-A72B-F89CDCF6152D}" type="presParOf" srcId="{76F1D850-3F18-4411-833A-EA3EB4D2093F}" destId="{83761DE8-A23D-46B7-81BA-724FC11F84CE}" srcOrd="3" destOrd="0" presId="urn:microsoft.com/office/officeart/2005/8/layout/hierarchy2"/>
    <dgm:cxn modelId="{50C6D593-55B2-4897-9B8B-CD57BA8CFDA3}" type="presParOf" srcId="{83761DE8-A23D-46B7-81BA-724FC11F84CE}" destId="{BF395D48-C562-45E8-AF68-C847DE7A7B75}" srcOrd="0" destOrd="0" presId="urn:microsoft.com/office/officeart/2005/8/layout/hierarchy2"/>
    <dgm:cxn modelId="{A0D9AEF2-FAC3-4783-B7AF-A3ACC96152D1}" type="presParOf" srcId="{83761DE8-A23D-46B7-81BA-724FC11F84CE}" destId="{F7BAB4A7-D0A4-4E7B-9C5E-BFF21E9D69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6022E8-A19A-4330-9747-5EC88B76B089}">
      <dsp:nvSpPr>
        <dsp:cNvPr id="0" name=""/>
        <dsp:cNvSpPr/>
      </dsp:nvSpPr>
      <dsp:spPr>
        <a:xfrm>
          <a:off x="7616" y="1447797"/>
          <a:ext cx="3549652" cy="23622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Свойства вод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latin typeface="Times New Roman" pitchFamily="18" charset="0"/>
              <a:cs typeface="Times New Roman" pitchFamily="18" charset="0"/>
            </a:rPr>
            <a:t>Мирового океана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16" y="1447797"/>
        <a:ext cx="3549652" cy="2362205"/>
      </dsp:txXfrm>
    </dsp:sp>
    <dsp:sp modelId="{6203659F-FF60-441F-BDC7-A93F55B193F3}">
      <dsp:nvSpPr>
        <dsp:cNvPr id="0" name=""/>
        <dsp:cNvSpPr/>
      </dsp:nvSpPr>
      <dsp:spPr>
        <a:xfrm rot="19820926">
          <a:off x="3450298" y="2194382"/>
          <a:ext cx="1633802" cy="60760"/>
        </a:xfrm>
        <a:custGeom>
          <a:avLst/>
          <a:gdLst/>
          <a:ahLst/>
          <a:cxnLst/>
          <a:rect l="0" t="0" r="0" b="0"/>
          <a:pathLst>
            <a:path>
              <a:moveTo>
                <a:pt x="0" y="30380"/>
              </a:moveTo>
              <a:lnTo>
                <a:pt x="1633802" y="30380"/>
              </a:lnTo>
            </a:path>
          </a:pathLst>
        </a:custGeom>
        <a:noFill/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20926">
        <a:off x="4226354" y="2183918"/>
        <a:ext cx="81690" cy="81690"/>
      </dsp:txXfrm>
    </dsp:sp>
    <dsp:sp modelId="{7C103916-DC34-441E-B753-610E97E07943}">
      <dsp:nvSpPr>
        <dsp:cNvPr id="0" name=""/>
        <dsp:cNvSpPr/>
      </dsp:nvSpPr>
      <dsp:spPr>
        <a:xfrm>
          <a:off x="4977130" y="1142997"/>
          <a:ext cx="3549652" cy="13552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4977130" y="1142997"/>
        <a:ext cx="3549652" cy="1355257"/>
      </dsp:txXfrm>
    </dsp:sp>
    <dsp:sp modelId="{7AED5C26-D9D8-499F-86A4-6352A9011C48}">
      <dsp:nvSpPr>
        <dsp:cNvPr id="0" name=""/>
        <dsp:cNvSpPr/>
      </dsp:nvSpPr>
      <dsp:spPr>
        <a:xfrm rot="1769623">
          <a:off x="3453368" y="2993249"/>
          <a:ext cx="1603524" cy="60760"/>
        </a:xfrm>
        <a:custGeom>
          <a:avLst/>
          <a:gdLst/>
          <a:ahLst/>
          <a:cxnLst/>
          <a:rect l="0" t="0" r="0" b="0"/>
          <a:pathLst>
            <a:path>
              <a:moveTo>
                <a:pt x="0" y="30380"/>
              </a:moveTo>
              <a:lnTo>
                <a:pt x="1603524" y="30380"/>
              </a:lnTo>
            </a:path>
          </a:pathLst>
        </a:custGeom>
        <a:noFill/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769623">
        <a:off x="4215043" y="2983542"/>
        <a:ext cx="80176" cy="80176"/>
      </dsp:txXfrm>
    </dsp:sp>
    <dsp:sp modelId="{BF395D48-C562-45E8-AF68-C847DE7A7B75}">
      <dsp:nvSpPr>
        <dsp:cNvPr id="0" name=""/>
        <dsp:cNvSpPr/>
      </dsp:nvSpPr>
      <dsp:spPr>
        <a:xfrm>
          <a:off x="4952992" y="2743198"/>
          <a:ext cx="3549652" cy="13503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4952992" y="2743198"/>
        <a:ext cx="3549652" cy="1350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5299C6-D0A2-4072-8883-E2ACF6302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2514600"/>
            <a:ext cx="7467600" cy="762000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93F88EB1-4524-4921-A57B-439D48206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60994-BABA-45FC-9A80-CC353B213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4AFE-1874-4F19-8A5B-AE3DAC5D9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BA2B3-1F1B-4503-A62D-C07F5C45D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457200"/>
            <a:ext cx="8229600" cy="563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E6AE-D633-43A0-BBC2-7EE80DB8D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91E0-5C06-4907-8BC6-B2B2E2808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B167-5170-42B2-AACE-EC5B30996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CAF7-E25F-4F4D-B116-D02A7C77C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1A38-3220-47D0-84BE-0192B6B4B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CB332-1C5D-4C64-891C-7D1E467A5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02ED-021E-458B-8732-5E9413B3C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44622-31F6-4C94-A253-56D6AFE37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0F5DA-8AE7-495B-BAE5-272542E08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C3CCB-B06E-42FC-A3C9-768151384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B3D6E-5A8C-49D3-B255-B8B9FF144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43454-A67A-4A9E-9CA4-47CC58426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5CBA-F9F6-43A6-A1B0-8149198FB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C1D0A-CFFC-44EC-830C-43EE5964D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B1F8-6623-4460-A2BE-F15D7C0C4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438F3-A84F-4339-8E23-CB0F88268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E44D-FB74-4849-8182-E3517B22E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CED98-91C9-4072-8421-65141B451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0AC2-A59C-47C2-99ED-56A94071C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2C87-0EE7-4CE6-949C-16B648648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2F973B3-9F5A-4EDF-BFC4-756175345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63" r:id="rId1"/>
    <p:sldLayoutId id="2147485640" r:id="rId2"/>
    <p:sldLayoutId id="2147485641" r:id="rId3"/>
    <p:sldLayoutId id="2147485642" r:id="rId4"/>
    <p:sldLayoutId id="2147485643" r:id="rId5"/>
    <p:sldLayoutId id="2147485644" r:id="rId6"/>
    <p:sldLayoutId id="2147485645" r:id="rId7"/>
    <p:sldLayoutId id="2147485646" r:id="rId8"/>
    <p:sldLayoutId id="2147485647" r:id="rId9"/>
    <p:sldLayoutId id="2147485648" r:id="rId10"/>
    <p:sldLayoutId id="2147485649" r:id="rId11"/>
    <p:sldLayoutId id="2147485650" r:id="rId12"/>
    <p:sldLayoutId id="2147485651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7B4CC14-2BC0-472D-B5C4-DB8DCBD59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52" r:id="rId1"/>
    <p:sldLayoutId id="2147485653" r:id="rId2"/>
    <p:sldLayoutId id="2147485654" r:id="rId3"/>
    <p:sldLayoutId id="2147485655" r:id="rId4"/>
    <p:sldLayoutId id="2147485656" r:id="rId5"/>
    <p:sldLayoutId id="2147485657" r:id="rId6"/>
    <p:sldLayoutId id="2147485658" r:id="rId7"/>
    <p:sldLayoutId id="2147485659" r:id="rId8"/>
    <p:sldLayoutId id="2147485660" r:id="rId9"/>
    <p:sldLayoutId id="2147485661" r:id="rId10"/>
    <p:sldLayoutId id="2147485662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4" Type="http://schemas.openxmlformats.org/officeDocument/2006/relationships/image" Target="http://festival.1september.ru/articles/506093/img3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76800"/>
            <a:ext cx="84582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НАЗВАНИЕ: </a:t>
            </a:r>
          </a:p>
          <a:p>
            <a:pPr algn="ctr">
              <a:defRPr/>
            </a:pP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«ВОДА, ВОДА, КРУГОМ ВОДА…»</a:t>
            </a:r>
            <a:endParaRPr lang="ru-RU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3152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САМАЯ   </a:t>
            </a:r>
            <a:endParaRPr lang="ru-RU" sz="4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УДИВИТЕЛЬНАЯ </a:t>
            </a: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ЖИДКОСТЬ</a:t>
            </a:r>
          </a:p>
          <a:p>
            <a:pPr algn="ctr">
              <a:defRPr/>
            </a:pPr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СВЕТЕ 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0"/>
            <a:ext cx="7772400" cy="17526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000" b="1" i="1" kern="0" dirty="0">
                <a:ln>
                  <a:prstDash val="solid"/>
                </a:ln>
                <a:latin typeface="Times New Roman" pitchFamily="18" charset="0"/>
                <a:ea typeface="+mj-ea"/>
                <a:cs typeface="Times New Roman" pitchFamily="18" charset="0"/>
              </a:rPr>
              <a:t>Интегрированный урок</a:t>
            </a:r>
          </a:p>
          <a:p>
            <a:pPr algn="ctr" eaLnBrk="0" hangingPunct="0">
              <a:defRPr/>
            </a:pPr>
            <a:r>
              <a:rPr lang="ru-RU" sz="4000" b="1" i="1" kern="0" dirty="0">
                <a:ln>
                  <a:prstDash val="solid"/>
                </a:ln>
                <a:latin typeface="Times New Roman" pitchFamily="18" charset="0"/>
                <a:ea typeface="+mj-ea"/>
                <a:cs typeface="Times New Roman" pitchFamily="18" charset="0"/>
              </a:rPr>
              <a:t> географии и физики</a:t>
            </a:r>
            <a:r>
              <a:rPr lang="ru-RU" sz="6000" b="1" kern="0" dirty="0">
                <a:ln>
                  <a:prstDash val="solid"/>
                </a:ln>
                <a:latin typeface="+mj-lt"/>
                <a:ea typeface="+mj-ea"/>
                <a:cs typeface="+mj-cs"/>
              </a:rPr>
              <a:t/>
            </a:r>
            <a:br>
              <a:rPr lang="ru-RU" sz="6000" b="1" kern="0" dirty="0">
                <a:ln>
                  <a:prstDash val="solid"/>
                </a:ln>
                <a:latin typeface="+mj-lt"/>
                <a:ea typeface="+mj-ea"/>
                <a:cs typeface="+mj-cs"/>
              </a:rPr>
            </a:br>
            <a:endParaRPr lang="ru-RU" sz="4400" b="1" kern="0" dirty="0">
              <a:ln>
                <a:prstDash val="solid"/>
              </a:ln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41"/>
          <p:cNvSpPr>
            <a:spLocks noGrp="1"/>
          </p:cNvSpPr>
          <p:nvPr>
            <p:ph type="title" idx="4294967295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Зависимость давления воды от глубины погружения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581400" y="2819400"/>
            <a:ext cx="5562600" cy="3276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429000" y="2306638"/>
            <a:ext cx="60198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Расчетная формула для определения давления жидкости в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любой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точке</a:t>
            </a:r>
          </a:p>
          <a:p>
            <a:pPr eaLnBrk="0" hangingPunct="0"/>
            <a:r>
              <a:rPr lang="ru-RU" dirty="0"/>
              <a:t>  </a:t>
            </a:r>
            <a:r>
              <a:rPr lang="ru-RU" sz="3500" dirty="0"/>
              <a:t/>
            </a:r>
            <a:br>
              <a:rPr lang="ru-RU" sz="3500" dirty="0"/>
            </a:br>
            <a:r>
              <a:rPr lang="ru-RU" dirty="0"/>
              <a:t>  </a:t>
            </a:r>
            <a:r>
              <a:rPr lang="ru-RU" sz="9300" dirty="0"/>
              <a:t> </a:t>
            </a:r>
            <a:endParaRPr lang="ru-RU" dirty="0"/>
          </a:p>
        </p:txBody>
      </p:sp>
      <p:pic>
        <p:nvPicPr>
          <p:cNvPr id="45062" name="Picture 5" descr="http://class-fizika.spb.ru/7_class/7_davlsh/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2133600" cy="1371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1066800" y="3733800"/>
            <a:ext cx="5105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 - давление    [Па]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 - плотность 1030 кг/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ускорение  свободного падения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9,8 Н/кг</a:t>
            </a:r>
            <a:endParaRPr lang="ru-RU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высота        [м]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338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228600" y="6858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62600" y="2133600"/>
            <a:ext cx="2971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Температура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3886200"/>
            <a:ext cx="2895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Солёность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 солёности </a:t>
            </a:r>
            <a:b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Мирового  океана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salt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420462"/>
            <a:ext cx="8229600" cy="527719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48006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600" dirty="0" smtClean="0">
                <a:effectLst/>
                <a:latin typeface="Times New Roman" pitchFamily="18" charset="0"/>
                <a:cs typeface="Times New Roman" pitchFamily="18" charset="0"/>
              </a:rPr>
              <a:t>Красное море - 42‰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600" dirty="0" smtClean="0">
                <a:effectLst/>
                <a:latin typeface="Times New Roman" pitchFamily="18" charset="0"/>
                <a:cs typeface="Times New Roman" pitchFamily="18" charset="0"/>
              </a:rPr>
              <a:t>Средиземное море - 39‰</a:t>
            </a: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600" dirty="0" smtClean="0">
                <a:effectLst/>
                <a:latin typeface="Times New Roman" pitchFamily="18" charset="0"/>
                <a:cs typeface="Times New Roman" pitchFamily="18" charset="0"/>
              </a:rPr>
              <a:t>Баренцево море - 35‰</a:t>
            </a: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600" dirty="0" smtClean="0">
                <a:effectLst/>
                <a:latin typeface="Times New Roman" pitchFamily="18" charset="0"/>
                <a:cs typeface="Times New Roman" pitchFamily="18" charset="0"/>
              </a:rPr>
              <a:t>Черное море - 18‰</a:t>
            </a:r>
          </a:p>
          <a:p>
            <a:pPr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sz="2600" dirty="0" smtClean="0">
                <a:effectLst/>
                <a:latin typeface="Times New Roman" pitchFamily="18" charset="0"/>
                <a:cs typeface="Times New Roman" pitchFamily="18" charset="0"/>
              </a:rPr>
              <a:t>Карское море -10‰</a:t>
            </a:r>
          </a:p>
          <a:p>
            <a:pPr>
              <a:buFont typeface="Wingdings" pitchFamily="2" charset="2"/>
              <a:buNone/>
              <a:defRPr/>
            </a:pPr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304800"/>
            <a:ext cx="6956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Солёность в морях и океанах</a:t>
            </a:r>
          </a:p>
        </p:txBody>
      </p:sp>
      <p:pic>
        <p:nvPicPr>
          <p:cNvPr id="6" name="Picture 4" descr="3 (14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4191000"/>
            <a:ext cx="3209189" cy="227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95800" y="1600200"/>
            <a:ext cx="46482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Атлантический океан – 35,5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Тихий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океан – 34,8‰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Индийский океан – 34,8‰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Северный Ледовитый океан - 32‰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Южный океан - 32‰</a:t>
            </a:r>
          </a:p>
        </p:txBody>
      </p:sp>
      <p:pic>
        <p:nvPicPr>
          <p:cNvPr id="8" name="Рисунок 7" descr="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76800" y="4343400"/>
            <a:ext cx="3260841" cy="2302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Причины изменения солености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1600200" y="3048000"/>
            <a:ext cx="3733800" cy="3276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климат</a:t>
            </a:r>
          </a:p>
        </p:txBody>
      </p:sp>
      <p:sp>
        <p:nvSpPr>
          <p:cNvPr id="7" name="Капля 6"/>
          <p:cNvSpPr/>
          <p:nvPr/>
        </p:nvSpPr>
        <p:spPr>
          <a:xfrm rot="20720366">
            <a:off x="731267" y="2306413"/>
            <a:ext cx="2170833" cy="1578560"/>
          </a:xfrm>
          <a:prstGeom prst="teardrop">
            <a:avLst>
              <a:gd name="adj" fmla="val 122803"/>
            </a:avLst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испарение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3352800" y="1905000"/>
            <a:ext cx="2133600" cy="1524000"/>
          </a:xfrm>
          <a:prstGeom prst="cloud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осадки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 rot="1891216">
            <a:off x="5948363" y="2435225"/>
            <a:ext cx="2690812" cy="14017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впадающих  рек</a:t>
            </a:r>
          </a:p>
        </p:txBody>
      </p:sp>
      <p:sp>
        <p:nvSpPr>
          <p:cNvPr id="11" name="Волна 10"/>
          <p:cNvSpPr/>
          <p:nvPr/>
        </p:nvSpPr>
        <p:spPr>
          <a:xfrm rot="20020439">
            <a:off x="6345238" y="4535488"/>
            <a:ext cx="2201862" cy="1295400"/>
          </a:xfrm>
          <a:prstGeom prst="wave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6858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Гольфстрим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C:\Users\User\Pictures\Северная Амер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914400"/>
            <a:ext cx="4876800" cy="5670698"/>
          </a:xfrm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3848100" y="4152900"/>
            <a:ext cx="12192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0" name="Picture 6" descr="http://im6-tub-ru.yandex.net/i?id=459707074-24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2895600"/>
            <a:ext cx="3352800" cy="3352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6858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Тёплые течения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C:\Users\User\Pictures\evrazi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066800"/>
            <a:ext cx="4166347" cy="524651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 descr="Картинка 2 из 22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914400"/>
            <a:ext cx="2962275" cy="224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457200" y="1828800"/>
            <a:ext cx="685800" cy="3810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3810000" y="3124200"/>
            <a:ext cx="1143000" cy="228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 descr="C:\Users\User\Pictures\Куросио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3810000"/>
            <a:ext cx="3006725" cy="232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5334000" y="31242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Северо-Атлантическое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400800" y="6096000"/>
            <a:ext cx="1107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Куросио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483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2895600"/>
            <a:ext cx="2286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eeform 30"/>
          <p:cNvSpPr>
            <a:spLocks/>
          </p:cNvSpPr>
          <p:nvPr/>
        </p:nvSpPr>
        <p:spPr bwMode="auto">
          <a:xfrm rot="1613034">
            <a:off x="2286000" y="3662363"/>
            <a:ext cx="279400" cy="1079500"/>
          </a:xfrm>
          <a:custGeom>
            <a:avLst/>
            <a:gdLst>
              <a:gd name="T0" fmla="*/ 2147483647 w 270"/>
              <a:gd name="T1" fmla="*/ 2147483647 h 1264"/>
              <a:gd name="T2" fmla="*/ 2147483647 w 270"/>
              <a:gd name="T3" fmla="*/ 2147483647 h 1264"/>
              <a:gd name="T4" fmla="*/ 2147483647 w 270"/>
              <a:gd name="T5" fmla="*/ 2147483647 h 1264"/>
              <a:gd name="T6" fmla="*/ 2147483647 w 270"/>
              <a:gd name="T7" fmla="*/ 2147483647 h 1264"/>
              <a:gd name="T8" fmla="*/ 2147483647 w 270"/>
              <a:gd name="T9" fmla="*/ 2147483647 h 1264"/>
              <a:gd name="T10" fmla="*/ 2147483647 w 270"/>
              <a:gd name="T11" fmla="*/ 2147483647 h 1264"/>
              <a:gd name="T12" fmla="*/ 2147483647 w 270"/>
              <a:gd name="T13" fmla="*/ 2147483647 h 1264"/>
              <a:gd name="T14" fmla="*/ 2147483647 w 270"/>
              <a:gd name="T15" fmla="*/ 2147483647 h 1264"/>
              <a:gd name="T16" fmla="*/ 2147483647 w 270"/>
              <a:gd name="T17" fmla="*/ 2147483647 h 1264"/>
              <a:gd name="T18" fmla="*/ 2147483647 w 270"/>
              <a:gd name="T19" fmla="*/ 2147483647 h 1264"/>
              <a:gd name="T20" fmla="*/ 0 w 270"/>
              <a:gd name="T21" fmla="*/ 2147483647 h 1264"/>
              <a:gd name="T22" fmla="*/ 2147483647 w 270"/>
              <a:gd name="T23" fmla="*/ 2147483647 h 1264"/>
              <a:gd name="T24" fmla="*/ 2147483647 w 270"/>
              <a:gd name="T25" fmla="*/ 2147483647 h 1264"/>
              <a:gd name="T26" fmla="*/ 2147483647 w 270"/>
              <a:gd name="T27" fmla="*/ 2147483647 h 12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0"/>
              <a:gd name="T43" fmla="*/ 0 h 1264"/>
              <a:gd name="T44" fmla="*/ 270 w 270"/>
              <a:gd name="T45" fmla="*/ 1264 h 12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0" h="1264">
                <a:moveTo>
                  <a:pt x="26" y="22"/>
                </a:moveTo>
                <a:cubicBezTo>
                  <a:pt x="98" y="26"/>
                  <a:pt x="179" y="0"/>
                  <a:pt x="243" y="35"/>
                </a:cubicBezTo>
                <a:cubicBezTo>
                  <a:pt x="270" y="50"/>
                  <a:pt x="192" y="112"/>
                  <a:pt x="192" y="112"/>
                </a:cubicBezTo>
                <a:cubicBezTo>
                  <a:pt x="188" y="257"/>
                  <a:pt x="185" y="402"/>
                  <a:pt x="179" y="547"/>
                </a:cubicBezTo>
                <a:cubicBezTo>
                  <a:pt x="177" y="590"/>
                  <a:pt x="169" y="632"/>
                  <a:pt x="167" y="675"/>
                </a:cubicBezTo>
                <a:cubicBezTo>
                  <a:pt x="146" y="1253"/>
                  <a:pt x="256" y="1071"/>
                  <a:pt x="128" y="1264"/>
                </a:cubicBezTo>
                <a:cubicBezTo>
                  <a:pt x="78" y="1229"/>
                  <a:pt x="84" y="1211"/>
                  <a:pt x="51" y="1161"/>
                </a:cubicBezTo>
                <a:cubicBezTo>
                  <a:pt x="64" y="974"/>
                  <a:pt x="75" y="812"/>
                  <a:pt x="64" y="624"/>
                </a:cubicBezTo>
                <a:cubicBezTo>
                  <a:pt x="60" y="453"/>
                  <a:pt x="68" y="282"/>
                  <a:pt x="51" y="112"/>
                </a:cubicBezTo>
                <a:cubicBezTo>
                  <a:pt x="50" y="99"/>
                  <a:pt x="22" y="109"/>
                  <a:pt x="13" y="99"/>
                </a:cubicBezTo>
                <a:cubicBezTo>
                  <a:pt x="3" y="89"/>
                  <a:pt x="4" y="73"/>
                  <a:pt x="0" y="60"/>
                </a:cubicBezTo>
                <a:cubicBezTo>
                  <a:pt x="4" y="47"/>
                  <a:pt x="2" y="29"/>
                  <a:pt x="13" y="22"/>
                </a:cubicBezTo>
                <a:cubicBezTo>
                  <a:pt x="31" y="10"/>
                  <a:pt x="55" y="9"/>
                  <a:pt x="77" y="9"/>
                </a:cubicBezTo>
                <a:cubicBezTo>
                  <a:pt x="95" y="9"/>
                  <a:pt x="43" y="18"/>
                  <a:pt x="26" y="22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33800" y="228600"/>
            <a:ext cx="5410200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Наверно, каждый и немало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видел в жизни и в кино: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Кораблик, сшитый из металла,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Плывёт, а болт идёт на дно.</a:t>
            </a:r>
          </a:p>
          <a:p>
            <a:pPr>
              <a:defRPr/>
            </a:pP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Жидкость та ж, сомненья нет</a:t>
            </a:r>
          </a:p>
          <a:p>
            <a:pPr>
              <a:defRPr/>
            </a:pP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а в чем же здесь секрет?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00139 0.1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7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77048 0.0111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5791200" cy="762000"/>
          </a:xfrm>
        </p:spPr>
        <p:txBody>
          <a:bodyPr/>
          <a:lstStyle/>
          <a:p>
            <a:pPr algn="ctr"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Решите  задачу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981200"/>
            <a:ext cx="4549775" cy="3732213"/>
          </a:xfrm>
        </p:spPr>
      </p:pic>
      <p:sp>
        <p:nvSpPr>
          <p:cNvPr id="21508" name="Прямоугольник 5"/>
          <p:cNvSpPr>
            <a:spLocks noChangeArrowheads="1"/>
          </p:cNvSpPr>
          <p:nvPr/>
        </p:nvSpPr>
        <p:spPr bwMode="auto">
          <a:xfrm>
            <a:off x="4891088" y="1752600"/>
            <a:ext cx="42529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Рассчитайте выталкивающую силу, действующую на корону объёмом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0,002м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полностью погруженную  в воду.</a:t>
            </a:r>
            <a:endParaRPr lang="ru-RU" sz="2800" b="1" baseline="30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aseline="30000" dirty="0">
                <a:cs typeface="Arial" charset="0"/>
              </a:rPr>
              <a:t>     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143000" y="58674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АРХИМЕД</a:t>
            </a:r>
          </a:p>
        </p:txBody>
      </p:sp>
      <p:pic>
        <p:nvPicPr>
          <p:cNvPr id="6" name="Рисунок 5" descr="http://pryahina.ucoz.net/184-2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257800"/>
            <a:ext cx="3189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487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«ТИТАНИК»</a:t>
            </a:r>
          </a:p>
        </p:txBody>
      </p:sp>
      <p:pic>
        <p:nvPicPr>
          <p:cNvPr id="55299" name="Picture 6" descr="http://im3-tub-ru.yandex.net/i?id=407261343-3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3963906"/>
            <a:ext cx="4191000" cy="276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0" name="Picture 4" descr="Картинка 14 из 1622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990600"/>
            <a:ext cx="5486400" cy="3438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638800" y="1295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14.04.1912 г  23 ч 40 мин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5638800" y="19050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Всего – 2224 человека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Спаслось – 711 человек</a:t>
            </a:r>
          </a:p>
          <a:p>
            <a:r>
              <a:rPr lang="ru-RU" sz="2000" dirty="0"/>
              <a:t>Затонуло – 1513 человек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5486400" y="3124200"/>
            <a:ext cx="335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борту: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 шлюпок  на 1178 человек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(50% )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304800" y="4724400"/>
            <a:ext cx="44958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плаву: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отсека 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отсеков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Любые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 первых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отсеков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первые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отсека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16 отсеков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затоплено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  6!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4572000"/>
            <a:ext cx="1447800" cy="1428750"/>
          </a:xfrm>
          <a:prstGeom prst="star7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002875">
            <a:off x="6070778" y="2793046"/>
            <a:ext cx="1098554" cy="827577"/>
          </a:xfrm>
          <a:prstGeom prst="teardrop">
            <a:avLst>
              <a:gd name="adj" fmla="val 106193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685800"/>
            <a:ext cx="1600200" cy="1143000"/>
          </a:xfrm>
          <a:prstGeom prst="cloudCallout">
            <a:avLst>
              <a:gd name="adj1" fmla="val -18769"/>
              <a:gd name="adj2" fmla="val 31203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00800" y="762000"/>
            <a:ext cx="2286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ВОДА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04800"/>
            <a:ext cx="33528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09800" y="2133600"/>
            <a:ext cx="3276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4267200"/>
            <a:ext cx="34290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35"/>
          <p:cNvSpPr>
            <a:spLocks noChangeArrowheads="1" noChangeShapeType="1" noTextEdit="1"/>
          </p:cNvSpPr>
          <p:nvPr/>
        </p:nvSpPr>
        <p:spPr bwMode="auto">
          <a:xfrm>
            <a:off x="228600" y="5257800"/>
            <a:ext cx="5105400" cy="12811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2400" kern="10" spc="-24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38862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Физика: § 50 – 52 (повторить)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География: нанести на контурную карту тёплые течения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Придумать </a:t>
            </a:r>
            <a:r>
              <a:rPr lang="ru-RU" sz="3600" b="1" dirty="0" err="1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6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на тему «Самая удивительная жидкость на свете»</a:t>
            </a:r>
          </a:p>
          <a:p>
            <a:pPr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1676400" y="228600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Домашнее  задание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0"/>
            <a:ext cx="6629400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на уроке я …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Galina\Рабочий стол\мама фото\мама фото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24384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Galina\Рабочий стол\мама фото\смайл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2667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Galina\Рабочий стол\мама фото\мама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057400"/>
            <a:ext cx="2590800" cy="213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533400"/>
            <a:ext cx="4630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 В  ПРИРОДЕ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04800" y="2133600"/>
            <a:ext cx="4495800" cy="4495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3/4 земного шара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97% океаны и моря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3% озёра, реки, подземные воды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70% содержат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живые организмы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90% содержат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плоды огурца, арбуза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 descr="D:\маме\0005-006-Atmosfera-zeml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0"/>
            <a:ext cx="1981200" cy="1978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4" descr="http://festival.1september.ru/articles/506093/img3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114800" y="2133600"/>
            <a:ext cx="483393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86200" y="1371600"/>
            <a:ext cx="51054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65% массы тела человека</a:t>
            </a:r>
            <a: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 rot="10800000" flipV="1">
            <a:off x="0" y="375791"/>
            <a:ext cx="441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 eaLnBrk="0" hangingPunct="0">
              <a:defRPr/>
            </a:pPr>
            <a:endParaRPr lang="ru-RU" sz="2800" b="1" dirty="0">
              <a:ln w="50800"/>
              <a:solidFill>
                <a:srgbClr val="00FFFF"/>
              </a:solidFill>
              <a:latin typeface="+mj-lt"/>
            </a:endParaRPr>
          </a:p>
          <a:p>
            <a:pPr eaLnBrk="0" hangingPunct="0"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81000" y="927100"/>
            <a:ext cx="575786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/>
          </a:p>
          <a:p>
            <a:pPr eaLnBrk="0" hangingPunct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Оксид водорода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водорода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Гидроксильная кислота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англ.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hydroxic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Оксидан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Дигидромонооксид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Монооксид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дигидрогена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6-tub-ru.yandex.net/i?id=57171337-22-7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4343400"/>
            <a:ext cx="20574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53000" y="1219200"/>
          <a:ext cx="4191000" cy="3791296"/>
        </p:xfrm>
        <a:graphic>
          <a:graphicData uri="http://schemas.openxmlformats.org/drawingml/2006/table">
            <a:tbl>
              <a:tblPr/>
              <a:tblGrid>
                <a:gridCol w="2117124"/>
                <a:gridCol w="2073876"/>
              </a:tblGrid>
              <a:tr h="349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</a:t>
                      </a:r>
                    </a:p>
                  </a:txBody>
                  <a:tcPr marL="44525" marR="44525" marT="44525" marB="445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998,2 кг/см³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5" marR="44525" marT="44525" marB="445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плавления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5" marR="44525" marT="44525" marB="445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 °C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5" marR="44525" marT="44525" marB="445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кипения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5" marR="44525" marT="44525" marB="445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99,974 °C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5" marR="44525" marT="44525" marB="445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</a:t>
                      </a:r>
                    </a:p>
                  </a:txBody>
                  <a:tcPr marL="44525" marR="44525" marT="44525" marB="445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44525" marR="44525" marT="44525" marB="445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4" descr="L01p1p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4648200"/>
            <a:ext cx="24384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8600" y="5791200"/>
            <a:ext cx="44196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«Сапоги мои того – пропускают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baseline="-25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228600"/>
            <a:ext cx="4572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Химические названия </a:t>
            </a:r>
          </a:p>
          <a:p>
            <a:pPr algn="ctr"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228600"/>
            <a:ext cx="411028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Физические свойства</a:t>
            </a:r>
          </a:p>
          <a:p>
            <a:pPr algn="ctr">
              <a:defRPr/>
            </a:pP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02613" cy="7620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Виды  воды: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81000" y="381000"/>
            <a:ext cx="4572000" cy="571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endParaRPr lang="ru-RU" sz="2000" dirty="0" smtClean="0"/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мягкая вода и жёсткая вода   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лёгкая вода 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тяжёлая вода  </a:t>
            </a:r>
          </a:p>
          <a:p>
            <a:pPr lvl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сверхтяжёлая вода  </a:t>
            </a:r>
          </a:p>
          <a:p>
            <a:pPr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поливода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морская вода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талая вода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пресная вода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дождевая вода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солоноватая вода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питьевая вода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800600" y="838200"/>
            <a:ext cx="4343400" cy="5562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водопроводная вода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дистиллированная вода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подземные воды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сточные воды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ливневая вода или поверхностные воды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святая вода 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мёртвая вода и живая вода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структурированная вода 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минеральная вода </a:t>
            </a:r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1 из 339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219200"/>
            <a:ext cx="3244222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3400" y="3352800"/>
            <a:ext cx="2351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Кристалл живой воды</a:t>
            </a:r>
          </a:p>
        </p:txBody>
      </p:sp>
      <p:pic>
        <p:nvPicPr>
          <p:cNvPr id="7" name="Picture 2" descr="http://im3-tub-ru.yandex.net/i?id=424818189-31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038600"/>
            <a:ext cx="2992499" cy="2215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3400" y="6324600"/>
            <a:ext cx="2531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Кристалл мертвой воды</a:t>
            </a:r>
          </a:p>
        </p:txBody>
      </p:sp>
      <p:pic>
        <p:nvPicPr>
          <p:cNvPr id="9" name="i-main-pic" descr="Картинка 3 из 531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1219200"/>
            <a:ext cx="3019444" cy="196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34000" y="60960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Кристалл   древнего антарктического  льда </a:t>
            </a:r>
          </a:p>
        </p:txBody>
      </p:sp>
      <p:pic>
        <p:nvPicPr>
          <p:cNvPr id="11" name="i-main-pic" descr="Картинка 2 из 54"/>
          <p:cNvPicPr/>
          <p:nvPr/>
        </p:nvPicPr>
        <p:blipFill>
          <a:blip r:embed="rId5" cstate="email">
            <a:lum/>
          </a:blip>
          <a:srcRect/>
          <a:stretch>
            <a:fillRect/>
          </a:stretch>
        </p:blipFill>
        <p:spPr bwMode="auto">
          <a:xfrm>
            <a:off x="5562600" y="3810000"/>
            <a:ext cx="2971800" cy="2200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410200" y="3276600"/>
            <a:ext cx="2873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Кристалл родниковой воды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04800" y="152400"/>
            <a:ext cx="3429000" cy="838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«Живая» и «мертвая» вода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4800600" y="228600"/>
            <a:ext cx="4114800" cy="639763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rect">
              <a:fillToRect l="100000" t="100000"/>
            </a:path>
          </a:gradFill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Структурированная вода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 build="p" animBg="1"/>
      <p:bldP spid="1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1"/>
            <a:ext cx="8229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Минеральные и термальные воды </a:t>
            </a: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Камчатки</a:t>
            </a:r>
          </a:p>
        </p:txBody>
      </p:sp>
      <p:pic>
        <p:nvPicPr>
          <p:cNvPr id="10" name="Рисунок 9" descr="http://im7-tub-ru.yandex.net/i?id=21634013-28-72&amp;n=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57876">
            <a:off x="6029368" y="762908"/>
            <a:ext cx="2518643" cy="1608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://im7-tub-ru.yandex.net/i?id=323022885-69-72&amp;n=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133600"/>
            <a:ext cx="21336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http://im8-tub-ru.yandex.net/i?id=378639619-28-72&amp;n=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743200"/>
            <a:ext cx="260959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7" name="Содержимое 3" descr="http://im5-tub-ru.yandex.net/i?id=76522176-66-72&amp;n=5"/>
          <p:cNvPicPr>
            <a:picLocks noGrp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 rot="20966059">
            <a:off x="1105627" y="745359"/>
            <a:ext cx="2448864" cy="1481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8" name="Рисунок 4" descr="http://vostokmedia.com/files/Image/news/124573_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53200" y="2667000"/>
            <a:ext cx="2438400" cy="1833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http://kamchatka-tc.ru/photo/routes/roundNal/rn4_80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255798">
            <a:off x="5345392" y="4813496"/>
            <a:ext cx="2964200" cy="1901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http://nasledie-unesco.ru/foto/foto/foto/42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342555">
            <a:off x="1524000" y="4724400"/>
            <a:ext cx="28956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Users\User\Desktop\ФОТО ЯНА\P10104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2209800"/>
            <a:ext cx="3592513" cy="3729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52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" y="1447800"/>
            <a:ext cx="3902927" cy="3810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295400" y="228600"/>
            <a:ext cx="68580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воды есть … плёнка!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5410200"/>
            <a:ext cx="12954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0" y="5943600"/>
            <a:ext cx="29718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Иголка на воде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3962400"/>
            <a:ext cx="1752600" cy="457200"/>
          </a:xfrm>
        </p:spPr>
        <p:txBody>
          <a:bodyPr/>
          <a:lstStyle/>
          <a:p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«СПАСИБО!»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57400" y="6019800"/>
            <a:ext cx="3203575" cy="422275"/>
          </a:xfrm>
        </p:spPr>
        <p:txBody>
          <a:bodyPr/>
          <a:lstStyle/>
          <a:p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«ТЫ МНЕ ПРОТИВЕН!»</a:t>
            </a:r>
          </a:p>
        </p:txBody>
      </p:sp>
      <p:pic>
        <p:nvPicPr>
          <p:cNvPr id="8" name="Рисунок 7" descr="http://www.svdisk.ru/images/stories/content/image244.gif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3352800"/>
            <a:ext cx="2286000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6" descr="http://www.svdisk.ru/images/stories/content/image259.gif"/>
          <p:cNvPicPr>
            <a:picLocks noGrp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29200" y="1143000"/>
            <a:ext cx="2857500" cy="189547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ttp://www.svdisk.ru/images/stories/content/image258.gif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3505200"/>
            <a:ext cx="274320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38200" y="228600"/>
            <a:ext cx="7696200" cy="646331"/>
          </a:xfrm>
          <a:prstGeom prst="rect">
            <a:avLst/>
          </a:prstGeom>
          <a:noFill/>
          <a:ln w="25400">
            <a:solidFill>
              <a:schemeClr val="bg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Реакция воды на речь и музыку</a:t>
            </a:r>
          </a:p>
        </p:txBody>
      </p:sp>
      <p:pic>
        <p:nvPicPr>
          <p:cNvPr id="7" name="Содержимое 3" descr="http://www.svdisk.ru/images/stories/content/image242.gif"/>
          <p:cNvPicPr>
            <a:picLocks noGrp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04800" y="1600200"/>
            <a:ext cx="2514600" cy="213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181600" y="3048000"/>
            <a:ext cx="198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ТЯЖЕЛЫЙ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РОК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64881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БЕТХОВЕН  «СИМФОНИЯ №6»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  <p:bldP spid="14" grpId="0"/>
    </p:bldLst>
  </p:timing>
</p:sld>
</file>

<file path=ppt/theme/theme1.xml><?xml version="1.0" encoding="utf-8"?>
<a:theme xmlns:a="http://schemas.openxmlformats.org/drawingml/2006/main" name="Водоворот">
  <a:themeElements>
    <a:clrScheme name="Водоворот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Водоворо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доворот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5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3698</TotalTime>
  <Words>427</Words>
  <Application>Microsoft Office PowerPoint</Application>
  <PresentationFormat>Экран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Водоворот</vt:lpstr>
      <vt:lpstr>Тема5</vt:lpstr>
      <vt:lpstr>Слайд 1</vt:lpstr>
      <vt:lpstr>Слайд 2</vt:lpstr>
      <vt:lpstr>Слайд 3</vt:lpstr>
      <vt:lpstr>Слайд 4</vt:lpstr>
      <vt:lpstr>Виды  воды:</vt:lpstr>
      <vt:lpstr>Слайд 6</vt:lpstr>
      <vt:lpstr>Слайд 7</vt:lpstr>
      <vt:lpstr>Слайд 8</vt:lpstr>
      <vt:lpstr>Слайд 9</vt:lpstr>
      <vt:lpstr>Зависимость давления воды от глубины погружения</vt:lpstr>
      <vt:lpstr>Слайд 11</vt:lpstr>
      <vt:lpstr> Карта  солёности  Мирового  океана</vt:lpstr>
      <vt:lpstr>Слайд 13</vt:lpstr>
      <vt:lpstr>Причины изменения солености</vt:lpstr>
      <vt:lpstr>Течение Гольфстрим</vt:lpstr>
      <vt:lpstr>Тёплые течения</vt:lpstr>
      <vt:lpstr>Слайд 17</vt:lpstr>
      <vt:lpstr>Решите  задачу 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Яна</dc:creator>
  <cp:lastModifiedBy>User</cp:lastModifiedBy>
  <cp:revision>371</cp:revision>
  <cp:lastPrinted>1601-01-01T00:00:00Z</cp:lastPrinted>
  <dcterms:created xsi:type="dcterms:W3CDTF">1601-01-01T00:00:00Z</dcterms:created>
  <dcterms:modified xsi:type="dcterms:W3CDTF">2013-12-19T11:06:06Z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