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0" r:id="rId8"/>
    <p:sldId id="269" r:id="rId9"/>
    <p:sldId id="262" r:id="rId10"/>
    <p:sldId id="265" r:id="rId11"/>
    <p:sldId id="271" r:id="rId12"/>
    <p:sldId id="273" r:id="rId1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24" autoAdjust="0"/>
  </p:normalViewPr>
  <p:slideViewPr>
    <p:cSldViewPr>
      <p:cViewPr>
        <p:scale>
          <a:sx n="70" d="100"/>
          <a:sy n="70" d="100"/>
        </p:scale>
        <p:origin x="-1206" y="-1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ip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67402" y="197974"/>
            <a:ext cx="5419268" cy="72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0872" y="3212976"/>
            <a:ext cx="4524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64768" y="3429000"/>
            <a:ext cx="4631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ЗАКОН О КУРЕНИИ 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Принят Государственной Думой 12 февраля 2013 года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Одобрен Советом Федерации 20 февраля 2013 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82923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2560" y="1268760"/>
            <a:ext cx="8284476" cy="504080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072680" y="188640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Причины курения, указанные разными целевыми группами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2480" y="1037822"/>
            <a:ext cx="9217024" cy="565792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44960" y="332656"/>
            <a:ext cx="9361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Я БРОШУ КУРИТЬ, ЕСЛИ…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520" y="2708920"/>
            <a:ext cx="89154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ВНИМАНИЕ!!!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36576" y="1124744"/>
            <a:ext cx="7722858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 1 июня 2013 года вступил в силу Федеральный закон Российской Федерации № 15-ФЗ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88094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216696" y="1340768"/>
            <a:ext cx="7315200" cy="4370427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rgbClr val="C00000"/>
            </a:solidFill>
            <a:headEnd/>
            <a:tailEnd/>
          </a:ln>
          <a:scene3d>
            <a:camera prst="perspectiveRigh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000" b="1" dirty="0">
                <a:solidFill>
                  <a:srgbClr val="373737"/>
                </a:solidFill>
                <a:latin typeface="Arial" charset="0"/>
                <a:cs typeface="Arial" charset="0"/>
              </a:rPr>
              <a:t>Статья 9. Права и обязанности граждан в сфере охраны здоровья граждан от воздействия окружающего табачного дыма и последствий потребления табака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1. В сфере охраны здоровья граждан от воздействия окружающего табачного дыма и последствий потребления табака граждане имеют право на: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1) благоприятную среду жизнедеятельности без окружающего табачного дыма и охрану здоровья от воздействия окружающего табачного дыма и последствий потребления табака;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2) медицинскую помощь, направленную на прекращение потребления табака и лечение табачной зависимости;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3) получение в соответствии с законодательством Российской Федерации в органах государственной власти, органах местного самоуправления, у </a:t>
            </a:r>
            <a:r>
              <a:rPr lang="ru-RU" dirty="0"/>
              <a:t>индивидуальных</a:t>
            </a: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 предпринимателей, юридических лиц информации о мероприятиях, направленных на предотвращение воздействия окружающего табачного дыма и сокращение потребления табака;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4) осуществление общественного контроля за реализацией мероприятий, направленных на предотвращение воздействия окружающего табачного дыма и сокращение потребления табака;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5) внесение в органы государственной власти, органы местного самоуправления предложений об обеспечении охраны здоровья граждан от воздействия окружающего табачного дыма и последствий потребления табака;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6) возмещение вреда, причиненного их жизни или здоровью, имуществу вследствие нарушения другими гражданами, в том числе индивидуальными предпринимателями, и (или) юридическими лицами законодательства в сфере охраны здоровья граждан от воздействия окружающего табачного дыма и последствий потребления табака.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dirty="0">
                <a:solidFill>
                  <a:srgbClr val="373737"/>
                </a:solidFill>
                <a:latin typeface="Arial" charset="0"/>
                <a:cs typeface="Arial" charset="0"/>
              </a:rPr>
              <a:t>2. В сфере охраны здоровья граждан от воздействия окружающего табачного дыма и последствий потребления табака граждане обязаны:</a:t>
            </a:r>
            <a:endParaRPr lang="ru-RU" sz="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1000" b="1" dirty="0">
                <a:solidFill>
                  <a:srgbClr val="373737"/>
                </a:solidFill>
                <a:latin typeface="Times New Roman" pitchFamily="18" charset="0"/>
                <a:cs typeface="Arial" charset="0"/>
              </a:rPr>
              <a:t>1) соблюдать нормы законодательства в сфере охраны здоровья граждан от воздействия окружающего табачного дыма и последствий потребления табака;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000" b="1" dirty="0">
                <a:solidFill>
                  <a:srgbClr val="37373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заботиться о формировании у детей отрицательного отношения к потреблению табака, а также о недопустимости их вовлечения в процесс потребления табака;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000" b="1" dirty="0">
                <a:solidFill>
                  <a:srgbClr val="373737"/>
                </a:solidFill>
                <a:latin typeface="Times New Roman" pitchFamily="18" charset="0"/>
                <a:cs typeface="Arial" charset="0"/>
              </a:rPr>
              <a:t>3) не осуществлять действия, влекущие за собой нарушение прав других граждан на благоприятную среду жизнедеятельности без окружающего табачного дыма и охрану их здоровья от воздействия окружающего табачного дыма и последствий потребления табака.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24608" y="260648"/>
            <a:ext cx="7202760" cy="637097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28575">
            <a:solidFill>
              <a:srgbClr val="FF0000"/>
            </a:solidFill>
            <a:miter lim="800000"/>
            <a:headEnd/>
            <a:tailEnd/>
          </a:ln>
          <a:scene3d>
            <a:camera prst="perspectiveRight"/>
            <a:lightRig rig="threePt" dir="t"/>
          </a:scene3d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ru-RU" sz="1200" b="1" dirty="0">
                <a:latin typeface="Times New Roman" pitchFamily="18" charset="0"/>
              </a:rPr>
              <a:t>Согласно Статье 12: </a:t>
            </a:r>
            <a:endParaRPr lang="ru-RU" sz="800" dirty="0"/>
          </a:p>
          <a:p>
            <a:pPr eaLnBrk="0" hangingPunct="0">
              <a:defRPr/>
            </a:pPr>
            <a:r>
              <a:rPr lang="ru-RU" sz="1200" b="1" dirty="0">
                <a:latin typeface="Times New Roman" pitchFamily="18" charset="0"/>
              </a:rPr>
              <a:t>1. Для предотвращения воздействия окружающего табачного дыма на здоровье человека запрещается курение табака</a:t>
            </a:r>
            <a:r>
              <a:rPr lang="ru-RU" sz="1200" dirty="0">
                <a:latin typeface="Times New Roman" pitchFamily="18" charset="0"/>
              </a:rPr>
              <a:t> (за исключением случаев, установленных частью 2 настоящей статьи):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1) </a:t>
            </a:r>
            <a:r>
              <a:rPr lang="ru-RU" sz="1200" b="1" dirty="0">
                <a:latin typeface="Times New Roman" pitchFamily="18" charset="0"/>
              </a:rPr>
              <a:t>на территориях и в помещениях, предназначенных для оказания образовательных услуг</a:t>
            </a:r>
            <a:r>
              <a:rPr lang="ru-RU" sz="1200" dirty="0">
                <a:latin typeface="Times New Roman" pitchFamily="18" charset="0"/>
              </a:rPr>
              <a:t>, услуг учреждениями культуры и учреждениями органов по делам молодёжи, услуг в области физической культуры и спорта;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2) на территориях и в помещениях, предназначенных для оказания медицинских, реабилитационных и санаторно-курортных услуг;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3) в поездах дальнего следования, на судах, находящихся в дальнем плавании, при оказании услуг по перевозкам пассажиров;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4) на воздушных судах, на всех видах общественного транспорта (</a:t>
            </a:r>
            <a:r>
              <a:rPr lang="ru-RU" sz="1200" dirty="0" err="1">
                <a:latin typeface="Times New Roman" pitchFamily="18" charset="0"/>
              </a:rPr>
              <a:t>транспорта</a:t>
            </a:r>
            <a:r>
              <a:rPr lang="ru-RU" sz="1200" dirty="0">
                <a:latin typeface="Times New Roman" pitchFamily="18" charset="0"/>
              </a:rPr>
              <a:t> общего пользования) городского и пригородного сообщения (в том числе на судах при перевозках пассажиров по внутригородским и пригородным маршрутам</a:t>
            </a:r>
            <a:r>
              <a:rPr lang="ru-RU" sz="1200" dirty="0">
                <a:latin typeface="Calibri" pitchFamily="34" charset="0"/>
              </a:rPr>
              <a:t>…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5) в помещениях, предназначенных для предоставления жилищных услуг, гостиничных услуг, услуг по временному размещению и (или) обеспечению временного проживания;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6) в помещениях, предназначенных для предоставления бытовых услуг, услуг торговли, общественного питания, помещениях рынков, в нестационарных торговых объектах;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7) в помещениях социальных служб;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8) в помещениях, занятых органами государственной власти, органами местного самоуправления;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9) на рабочих местах и в рабочих зонах, организованных в помещениях; 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10) в лифтах и помещениях общего пользования многоквартирных домов;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Calibri" pitchFamily="34" charset="0"/>
              </a:rPr>
              <a:t> </a:t>
            </a:r>
            <a:r>
              <a:rPr lang="ru-RU" sz="1200" dirty="0">
                <a:latin typeface="Times New Roman" pitchFamily="18" charset="0"/>
              </a:rPr>
              <a:t>11) на детских площадках и в границах территорий, занятых пляжами;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12) на пассажирских платформах, используемых исключительно для посадки в поезда, высадки из поездов пассажиров при их перевозках в пригородном сообщении;</a:t>
            </a:r>
            <a:endParaRPr lang="ru-RU" sz="800" dirty="0"/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</a:rPr>
              <a:t>13) на автозаправочных станциях.</a:t>
            </a:r>
            <a:endParaRPr lang="ru-RU" sz="800" dirty="0"/>
          </a:p>
          <a:p>
            <a:pPr eaLnBrk="0" hangingPunct="0">
              <a:defRPr/>
            </a:pP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</a:rPr>
              <a:t>2. На основании решения собственника имущества или иного лица, уполномоченного на то собственником имущества, допускается курение табака:</a:t>
            </a:r>
            <a:endParaRPr lang="ru-RU" sz="8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r>
              <a:rPr lang="ru-RU" sz="1200" dirty="0">
                <a:solidFill>
                  <a:srgbClr val="C00000"/>
                </a:solidFill>
                <a:latin typeface="Times New Roman" pitchFamily="18" charset="0"/>
              </a:rPr>
              <a:t>1) в специально выделенных местах на открытом воздухе или в изолированных помещениях, которые оборудованы системами вентиляции и организованы на судах, находящихся в дальнем плавании, при оказании услуг по перевозкам пассажиров;</a:t>
            </a:r>
            <a:endParaRPr lang="ru-RU" sz="8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r>
              <a:rPr lang="ru-RU" sz="1200" dirty="0">
                <a:solidFill>
                  <a:srgbClr val="C00000"/>
                </a:solidFill>
                <a:latin typeface="Times New Roman" pitchFamily="18" charset="0"/>
              </a:rPr>
              <a:t>2) специально выделенных местах на открытом воздухе или в изолированных помещениях общего пользования многоквартирных домов, которые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</a:rPr>
              <a:t>табака устанавливается дисциплинарная, </a:t>
            </a:r>
            <a:r>
              <a:rPr lang="ru-RU" sz="1200" b="1" dirty="0" err="1">
                <a:solidFill>
                  <a:srgbClr val="C00000"/>
                </a:solidFill>
                <a:latin typeface="Times New Roman" pitchFamily="18" charset="0"/>
              </a:rPr>
              <a:t>гражданск</a:t>
            </a:r>
            <a:r>
              <a:rPr lang="ru-RU" sz="1200" dirty="0" err="1">
                <a:solidFill>
                  <a:srgbClr val="C00000"/>
                </a:solidFill>
                <a:latin typeface="Times New Roman" pitchFamily="18" charset="0"/>
              </a:rPr>
              <a:t>оборудованы</a:t>
            </a:r>
            <a:r>
              <a:rPr lang="ru-RU" sz="1200" dirty="0">
                <a:solidFill>
                  <a:srgbClr val="C00000"/>
                </a:solidFill>
                <a:latin typeface="Times New Roman" pitchFamily="18" charset="0"/>
              </a:rPr>
              <a:t> системами вентиляции.</a:t>
            </a:r>
            <a:endParaRPr lang="ru-RU" sz="8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r>
              <a:rPr lang="ru-RU" sz="1200" dirty="0">
                <a:solidFill>
                  <a:srgbClr val="C00000"/>
                </a:solidFill>
                <a:latin typeface="Times New Roman" pitchFamily="18" charset="0"/>
              </a:rPr>
              <a:t>Согласно Статье 23. Предусмотрена ответственность за нарушение настоящего Федерального закона </a:t>
            </a:r>
            <a:endParaRPr lang="ru-RU" sz="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4688" y="908720"/>
            <a:ext cx="64651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С точки зрения биохимии, никотин — такой же наркотик, как кокаин и марихуана. Меня не прельщают рекламные бюджеты наркоторговцев, которые разрушают разум и подрывают здоровье россиян</a:t>
            </a:r>
            <a:r>
              <a:rPr lang="ru-RU" sz="3600" dirty="0" smtClean="0">
                <a:solidFill>
                  <a:srgbClr val="C00000"/>
                </a:solidFill>
              </a:rPr>
              <a:t>.» Дуров П.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2760" y="0"/>
            <a:ext cx="4385691" cy="171073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Опасность пассивного курения.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836712"/>
            <a:ext cx="4592960" cy="6021288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/>
              <a:t>Основной поток табачного дыма образуют 35% сгорающей сигареты, 50% уходят в окружающий воздух, составляя дополнительный поток, от 5 до 15% компонентов сгоревшей сигареты остается на фильтре. В дополнительном потоке окиси углерода содержится в 4-5 раз, никотина и смол – в 50, а аммиака – в 45 раз больше, чем в основном! Таким образом, как это ни парадоксально, в окружающую курильщика атмосферу попадает токсических компонентов во много раз больше, чем в организм самого курильщика. Именно это обстоятельство обуславливает особую опасность пассивного или «принудительного» курения для окружающих. </a:t>
            </a:r>
          </a:p>
          <a:p>
            <a:endParaRPr lang="ru-RU" sz="2000" dirty="0"/>
          </a:p>
        </p:txBody>
      </p:sp>
      <p:pic>
        <p:nvPicPr>
          <p:cNvPr id="5" name="Picture 7" descr="1252342442_12512428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9024" y="1340768"/>
            <a:ext cx="3743325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3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1252342445_1251242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584" y="1988840"/>
            <a:ext cx="2736850" cy="4038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880992" y="2132856"/>
            <a:ext cx="5025008" cy="354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Наиболее конкретная информация имеется относительно воздействия пассивного курения на детей. У детей из семей, где один или оба родителя курят дома, чаще возникают простудные заболевания, бронхит и пневмония. Эти дети чаще болеют в раннем детстве, чаще пропускают школу и вообще получают меньший запас здоровья на будущую жизнь. Курение родителей на 20-80% увеличивает риск заболевания дыхательной системы, тормозит рост легких ребенка. 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0712" y="692696"/>
            <a:ext cx="6064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Курение -  плохой пример детям</a:t>
            </a:r>
            <a:endParaRPr lang="ru-RU" sz="32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to_rak_lang.jpg"/>
          <p:cNvPicPr>
            <a:picLocks noChangeAspect="1"/>
          </p:cNvPicPr>
          <p:nvPr/>
        </p:nvPicPr>
        <p:blipFill>
          <a:blip r:embed="rId2" cstate="print"/>
          <a:srcRect l="1413" r="1413"/>
          <a:stretch>
            <a:fillRect/>
          </a:stretch>
        </p:blipFill>
        <p:spPr>
          <a:xfrm>
            <a:off x="344488" y="836712"/>
            <a:ext cx="5715000" cy="4876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6465168" y="620688"/>
            <a:ext cx="308079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itchFamily="18" charset="0"/>
              </a:rPr>
              <a:t>При курении радиоактивные изотопы имеют коварное свойство накапливаться в организме, в связи с чем радиоактивный фон организма курящего в 30 раз выше, чем у некурящего. Вдыхании табачного дыма радиоактивные частицы оседают глубоко в легких, разносятся током крови по организму, оседая в тканях печени, поджелудочной железы, лимфатических узлах, костном мозге и т.д.</a:t>
            </a:r>
            <a:endParaRPr lang="ru-RU" sz="2000" b="1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16696" y="1916832"/>
            <a:ext cx="5638800" cy="4267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504728" y="0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3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Распространенность курения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 разных целевых группах.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874</Words>
  <Application>Microsoft Office PowerPoint</Application>
  <PresentationFormat>Лист A4 (210x297 мм)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Опасность пассивного курения. </vt:lpstr>
      <vt:lpstr>Слайд 7</vt:lpstr>
      <vt:lpstr>Слайд 8</vt:lpstr>
      <vt:lpstr>Слайд 9</vt:lpstr>
      <vt:lpstr>Слайд 10</vt:lpstr>
      <vt:lpstr>Слайд 11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1</cp:lastModifiedBy>
  <cp:revision>29</cp:revision>
  <dcterms:created xsi:type="dcterms:W3CDTF">2012-07-31T14:24:52Z</dcterms:created>
  <dcterms:modified xsi:type="dcterms:W3CDTF">2013-12-13T12:33:51Z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247011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