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7" r:id="rId7"/>
    <p:sldId id="264" r:id="rId8"/>
    <p:sldId id="265" r:id="rId9"/>
    <p:sldId id="269" r:id="rId10"/>
    <p:sldId id="270" r:id="rId11"/>
    <p:sldId id="271" r:id="rId12"/>
    <p:sldId id="272" r:id="rId13"/>
    <p:sldId id="268" r:id="rId14"/>
    <p:sldId id="274" r:id="rId15"/>
    <p:sldId id="276" r:id="rId16"/>
    <p:sldId id="275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996600"/>
    <a:srgbClr val="FF0066"/>
    <a:srgbClr val="BBB0C8"/>
    <a:srgbClr val="5C3C7A"/>
    <a:srgbClr val="AFB8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61" d="100"/>
          <a:sy n="61" d="100"/>
        </p:scale>
        <p:origin x="-139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3505200" cy="12192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C1A6B38-9350-4E2F-BFD5-7A7366C71D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914400"/>
            <a:ext cx="4724400" cy="2057400"/>
          </a:xfrm>
        </p:spPr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2059" name="Picture 11" descr="Z:\newtek\_backgrounds_1.02\Art\power_point\not done\school_blocks\block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038600"/>
            <a:ext cx="2057400" cy="2057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2F9B5-711E-43E1-B6CC-2CD06A13C8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F576E-6E40-47A8-94D5-C3D866B66D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FBFB4-AC02-4A27-8933-FA048D2B49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73097-7C46-4E5D-A23E-3B2F51AC9D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54749-A7AA-4D5F-A25C-347B633207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474BC-AF3B-4B21-A758-B517CABC72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D7BAD-FF54-4127-A8A4-658E334D09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E6B27-FD37-4DCD-B943-CEF14E6056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50BF3-4C3C-49DA-B99F-062B80FB96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D33B2-AA7C-438F-BD4A-D5AD8AAE05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AA938A4-D541-4707-A0E1-7B54049A6C9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i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4704"/>
            <a:ext cx="4724400" cy="2057400"/>
          </a:xfrm>
        </p:spPr>
        <p:txBody>
          <a:bodyPr/>
          <a:lstStyle/>
          <a:p>
            <a:r>
              <a:rPr lang="en-US" i="0" dirty="0" smtClean="0">
                <a:solidFill>
                  <a:schemeClr val="accent2">
                    <a:lumMod val="75000"/>
                  </a:schemeClr>
                </a:solidFill>
              </a:rPr>
              <a:t>Frame</a:t>
            </a:r>
            <a:r>
              <a:rPr lang="en-US" i="0" dirty="0" smtClean="0"/>
              <a:t/>
            </a:r>
            <a:br>
              <a:rPr lang="en-US" i="0" dirty="0" smtClean="0"/>
            </a:br>
            <a:r>
              <a:rPr lang="en-US" b="1" i="0" spc="600" dirty="0" smtClean="0">
                <a:solidFill>
                  <a:srgbClr val="FF0000"/>
                </a:solidFill>
              </a:rPr>
              <a:t>Greeting</a:t>
            </a:r>
            <a:endParaRPr lang="en-US" b="1" i="0" spc="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Framing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Group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8604448" cy="4467200"/>
          </a:xfrm>
        </p:spPr>
        <p:txBody>
          <a:bodyPr/>
          <a:lstStyle/>
          <a:p>
            <a:r>
              <a:rPr lang="en-US" sz="5400" b="1" dirty="0" smtClean="0">
                <a:solidFill>
                  <a:srgbClr val="002060"/>
                </a:solidFill>
              </a:rPr>
              <a:t>The train didn’t come on time so we were late.</a:t>
            </a:r>
          </a:p>
          <a:p>
            <a:r>
              <a:rPr lang="en-US" sz="5400" b="1" dirty="0" smtClean="0">
                <a:solidFill>
                  <a:srgbClr val="002060"/>
                </a:solidFill>
              </a:rPr>
              <a:t>She was crying because she </a:t>
            </a:r>
            <a:r>
              <a:rPr lang="en-US" sz="5400" b="1" dirty="0" err="1" smtClean="0">
                <a:solidFill>
                  <a:srgbClr val="002060"/>
                </a:solidFill>
              </a:rPr>
              <a:t>could’t</a:t>
            </a:r>
            <a:r>
              <a:rPr lang="en-US" sz="5400" b="1" dirty="0" smtClean="0">
                <a:solidFill>
                  <a:srgbClr val="002060"/>
                </a:solidFill>
              </a:rPr>
              <a:t> find her dog.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Framing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Group3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4611216"/>
          </a:xfrm>
        </p:spPr>
        <p:txBody>
          <a:bodyPr/>
          <a:lstStyle/>
          <a:p>
            <a:r>
              <a:rPr lang="en-US" sz="5400" b="1" dirty="0" smtClean="0">
                <a:solidFill>
                  <a:srgbClr val="002060"/>
                </a:solidFill>
              </a:rPr>
              <a:t>How many chairs did you bring to the room?</a:t>
            </a:r>
          </a:p>
          <a:p>
            <a:r>
              <a:rPr lang="en-US" sz="5400" b="1" dirty="0" smtClean="0">
                <a:solidFill>
                  <a:srgbClr val="002060"/>
                </a:solidFill>
              </a:rPr>
              <a:t>When I phoned her she was having a bath.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Framing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Group 4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4611216"/>
          </a:xfrm>
        </p:spPr>
        <p:txBody>
          <a:bodyPr/>
          <a:lstStyle/>
          <a:p>
            <a:r>
              <a:rPr lang="en-US" sz="5400" b="1" dirty="0" smtClean="0">
                <a:solidFill>
                  <a:srgbClr val="002060"/>
                </a:solidFill>
              </a:rPr>
              <a:t>Mary understood he was not right.</a:t>
            </a:r>
          </a:p>
          <a:p>
            <a:r>
              <a:rPr lang="en-US" sz="5400" b="1" dirty="0" smtClean="0">
                <a:solidFill>
                  <a:srgbClr val="002060"/>
                </a:solidFill>
              </a:rPr>
              <a:t>What were doing when your mother came back home ? 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243408"/>
            <a:ext cx="7772400" cy="908720"/>
          </a:xfrm>
        </p:spPr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 smtClean="0">
                <a:solidFill>
                  <a:srgbClr val="FF0000"/>
                </a:solidFill>
              </a:rPr>
              <a:t>Make up sentences using: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76064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Group 1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1.yesterday  -  2. yesterday at 3 o’clock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Group 2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1. last Sunday - 2.when the telephone rang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Group 3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1. 3 days ago – while I was reading a book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Group 4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the day before yesterday – 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when Liz came home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72400" cy="443136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Circle the correct answer.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5122912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2400" dirty="0" err="1" smtClean="0"/>
              <a:t>Mag</a:t>
            </a:r>
            <a:r>
              <a:rPr lang="en-US" sz="2400" dirty="0" smtClean="0"/>
              <a:t> and Frank … to stay outside yesterday.</a:t>
            </a:r>
            <a:endParaRPr lang="ru-RU" sz="2400" dirty="0" smtClean="0"/>
          </a:p>
          <a:p>
            <a:pPr lvl="0">
              <a:buNone/>
            </a:pPr>
            <a:r>
              <a:rPr lang="en-US" sz="2400" dirty="0" smtClean="0"/>
              <a:t>a) wanting       </a:t>
            </a:r>
            <a:r>
              <a:rPr lang="en-US" sz="2400" dirty="0" smtClean="0">
                <a:solidFill>
                  <a:srgbClr val="FF0000"/>
                </a:solidFill>
              </a:rPr>
              <a:t>b) didn’t want      </a:t>
            </a:r>
            <a:r>
              <a:rPr lang="en-US" sz="2400" dirty="0" smtClean="0"/>
              <a:t>c) hasn’t wanted      d) wasn’t wanting</a:t>
            </a:r>
            <a:endParaRPr lang="ru-RU" sz="2400" dirty="0" smtClean="0"/>
          </a:p>
          <a:p>
            <a:pPr lvl="0">
              <a:buNone/>
            </a:pPr>
            <a:r>
              <a:rPr lang="en-US" sz="2400" dirty="0" smtClean="0"/>
              <a:t>2. </a:t>
            </a:r>
            <a:r>
              <a:rPr lang="en-US" sz="2400" dirty="0" err="1" smtClean="0"/>
              <a:t>Mag</a:t>
            </a:r>
            <a:r>
              <a:rPr lang="en-US" sz="2400" dirty="0" smtClean="0"/>
              <a:t> and Frank … into the room.</a:t>
            </a:r>
            <a:endParaRPr lang="ru-RU" sz="2400" dirty="0" smtClean="0"/>
          </a:p>
          <a:p>
            <a:pPr lvl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a) came     </a:t>
            </a:r>
            <a:r>
              <a:rPr lang="en-US" sz="2400" dirty="0" smtClean="0"/>
              <a:t>b) coming    c) has come      d) </a:t>
            </a:r>
            <a:r>
              <a:rPr lang="en-US" sz="2400" dirty="0" err="1" smtClean="0"/>
              <a:t>comed</a:t>
            </a:r>
            <a:endParaRPr lang="ru-RU" sz="2400" dirty="0" smtClean="0"/>
          </a:p>
          <a:p>
            <a:pPr lvl="0">
              <a:buNone/>
            </a:pPr>
            <a:r>
              <a:rPr lang="en-US" sz="2400" dirty="0" smtClean="0"/>
              <a:t>3. There  … a lot of girls and boys there.</a:t>
            </a:r>
            <a:endParaRPr lang="ru-RU" sz="2400" dirty="0" smtClean="0"/>
          </a:p>
          <a:p>
            <a:pPr lvl="0">
              <a:buNone/>
            </a:pPr>
            <a:r>
              <a:rPr lang="en-US" sz="2400" dirty="0" smtClean="0"/>
              <a:t>a) have been     b) been     </a:t>
            </a:r>
            <a:r>
              <a:rPr lang="en-US" sz="2400" dirty="0" smtClean="0">
                <a:solidFill>
                  <a:srgbClr val="FF0000"/>
                </a:solidFill>
              </a:rPr>
              <a:t>c) were     </a:t>
            </a:r>
            <a:r>
              <a:rPr lang="en-US" sz="2400" dirty="0" smtClean="0"/>
              <a:t>d) had been doing</a:t>
            </a:r>
            <a:endParaRPr lang="ru-RU" sz="2400" dirty="0" smtClean="0"/>
          </a:p>
          <a:p>
            <a:pPr lvl="0">
              <a:buNone/>
            </a:pPr>
            <a:r>
              <a:rPr lang="en-US" sz="2400" dirty="0" smtClean="0"/>
              <a:t>4. They … sweet presents and Valentine’s cards to each other when </a:t>
            </a:r>
            <a:r>
              <a:rPr lang="en-US" sz="2400" dirty="0" err="1" smtClean="0"/>
              <a:t>Mag</a:t>
            </a:r>
            <a:r>
              <a:rPr lang="en-US" sz="2400" dirty="0" smtClean="0"/>
              <a:t> and Frank came into the room.</a:t>
            </a:r>
            <a:endParaRPr lang="ru-RU" sz="2400" dirty="0" smtClean="0"/>
          </a:p>
          <a:p>
            <a:pPr lvl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a) were giving     </a:t>
            </a:r>
            <a:r>
              <a:rPr lang="en-US" sz="2400" dirty="0" smtClean="0"/>
              <a:t>b) given     c) has been giving     d) give</a:t>
            </a:r>
            <a:endParaRPr lang="ru-RU" sz="2400" dirty="0" smtClean="0"/>
          </a:p>
          <a:p>
            <a:pPr lvl="0">
              <a:buNone/>
            </a:pPr>
            <a:r>
              <a:rPr lang="en-US" sz="2400" dirty="0" smtClean="0"/>
              <a:t>5.What holiday they (celebrate) when </a:t>
            </a:r>
            <a:r>
              <a:rPr lang="en-US" sz="2400" dirty="0" err="1" smtClean="0"/>
              <a:t>Mag</a:t>
            </a:r>
            <a:r>
              <a:rPr lang="en-US" sz="2400" dirty="0" smtClean="0"/>
              <a:t> and Frank saw them?</a:t>
            </a:r>
            <a:endParaRPr lang="ru-RU" sz="2400" dirty="0" smtClean="0"/>
          </a:p>
          <a:p>
            <a:pPr lvl="0">
              <a:buNone/>
            </a:pPr>
            <a:r>
              <a:rPr lang="en-US" sz="2400" dirty="0" smtClean="0"/>
              <a:t>a) did celebrated   b) they have being celebrating   c) celebrate   d) </a:t>
            </a:r>
            <a:r>
              <a:rPr lang="en-US" sz="2400" dirty="0" smtClean="0">
                <a:solidFill>
                  <a:srgbClr val="FF0000"/>
                </a:solidFill>
              </a:rPr>
              <a:t>were they celebrating </a:t>
            </a:r>
            <a:endParaRPr lang="ru-RU" sz="24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03648" y="2132856"/>
            <a:ext cx="5760640" cy="3312368"/>
          </a:xfrm>
        </p:spPr>
        <p:txBody>
          <a:bodyPr/>
          <a:lstStyle/>
          <a:p>
            <a:pPr marL="514350" lvl="0" indent="-514350" algn="l">
              <a:buAutoNum type="arabicParenR"/>
            </a:pPr>
            <a:r>
              <a:rPr lang="ru-RU" dirty="0" smtClean="0"/>
              <a:t>№</a:t>
            </a:r>
            <a:r>
              <a:rPr lang="en-US" dirty="0" smtClean="0"/>
              <a:t> 7 p. 123</a:t>
            </a:r>
          </a:p>
          <a:p>
            <a:pPr marL="514350" lvl="0" indent="-514350" algn="l">
              <a:buAutoNum type="arabicParenR"/>
            </a:pPr>
            <a:r>
              <a:rPr lang="en-US" dirty="0" smtClean="0"/>
              <a:t> - </a:t>
            </a:r>
          </a:p>
          <a:p>
            <a:pPr marL="514350" lvl="0" indent="-514350" algn="l">
              <a:buAutoNum type="arabicParenR"/>
            </a:pPr>
            <a:r>
              <a:rPr lang="ru-RU" dirty="0" smtClean="0"/>
              <a:t>№ 28 </a:t>
            </a:r>
            <a:r>
              <a:rPr lang="en-US" dirty="0" smtClean="0"/>
              <a:t>p. 122</a:t>
            </a:r>
          </a:p>
          <a:p>
            <a:pPr marL="514350" lvl="0" indent="-514350" algn="l">
              <a:buAutoNum type="arabicParenR"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4724400" cy="1224136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 Home Task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3140968"/>
            <a:ext cx="6800800" cy="28803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0" dirty="0" smtClean="0">
                <a:solidFill>
                  <a:srgbClr val="002060"/>
                </a:solidFill>
              </a:rPr>
              <a:t>Frame</a:t>
            </a:r>
            <a:br>
              <a:rPr lang="en-US" i="0" dirty="0" smtClean="0">
                <a:solidFill>
                  <a:srgbClr val="002060"/>
                </a:solidFill>
              </a:rPr>
            </a:br>
            <a:r>
              <a:rPr lang="en-US" i="0" dirty="0" smtClean="0"/>
              <a:t/>
            </a:r>
            <a:br>
              <a:rPr lang="en-US" i="0" dirty="0" smtClean="0"/>
            </a:br>
            <a:r>
              <a:rPr lang="en-US" b="1" i="0" spc="600" dirty="0" smtClean="0">
                <a:solidFill>
                  <a:srgbClr val="FF0000"/>
                </a:solidFill>
              </a:rPr>
              <a:t>Parting</a:t>
            </a:r>
            <a:endParaRPr lang="ru-RU" b="1" i="0" spc="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20688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Present a frame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i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 Had Fun Yesterday</a:t>
            </a:r>
            <a:endParaRPr lang="en-US" sz="3200" i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55576" y="2276872"/>
            <a:ext cx="5184576" cy="4032448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>
                <a:solidFill>
                  <a:schemeClr val="accent6"/>
                </a:solidFill>
              </a:rPr>
              <a:t>I </a:t>
            </a:r>
            <a:r>
              <a:rPr lang="en-US" sz="3200" b="1" dirty="0" smtClean="0">
                <a:solidFill>
                  <a:srgbClr val="FF0000"/>
                </a:solidFill>
              </a:rPr>
              <a:t>got</a:t>
            </a:r>
            <a:r>
              <a:rPr lang="en-US" sz="3200" b="1" dirty="0" smtClean="0">
                <a:solidFill>
                  <a:schemeClr val="accent6"/>
                </a:solidFill>
              </a:rPr>
              <a:t> up early,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accent6"/>
                </a:solidFill>
              </a:rPr>
              <a:t>Jump</a:t>
            </a:r>
            <a:r>
              <a:rPr lang="en-US" sz="3200" b="1" dirty="0" smtClean="0">
                <a:solidFill>
                  <a:srgbClr val="FF0000"/>
                </a:solidFill>
              </a:rPr>
              <a:t>ed </a:t>
            </a:r>
            <a:r>
              <a:rPr lang="en-US" sz="3200" b="1" dirty="0" smtClean="0">
                <a:solidFill>
                  <a:schemeClr val="accent6"/>
                </a:solidFill>
              </a:rPr>
              <a:t>out of bed,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accent6"/>
                </a:solidFill>
              </a:rPr>
              <a:t>I wash</a:t>
            </a:r>
            <a:r>
              <a:rPr lang="en-US" sz="3200" b="1" dirty="0" smtClean="0">
                <a:solidFill>
                  <a:srgbClr val="FF0000"/>
                </a:solidFill>
              </a:rPr>
              <a:t>ed</a:t>
            </a:r>
            <a:r>
              <a:rPr lang="en-US" sz="3200" b="1" dirty="0" smtClean="0">
                <a:solidFill>
                  <a:schemeClr val="accent6"/>
                </a:solidFill>
              </a:rPr>
              <a:t> my hands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accent6"/>
                </a:solidFill>
              </a:rPr>
              <a:t>And </a:t>
            </a:r>
            <a:r>
              <a:rPr lang="en-US" sz="3200" b="1" dirty="0" smtClean="0">
                <a:solidFill>
                  <a:srgbClr val="FF0000"/>
                </a:solidFill>
              </a:rPr>
              <a:t>stood</a:t>
            </a:r>
            <a:r>
              <a:rPr lang="en-US" sz="3200" b="1" dirty="0" smtClean="0">
                <a:solidFill>
                  <a:schemeClr val="accent6"/>
                </a:solidFill>
              </a:rPr>
              <a:t> on my head.</a:t>
            </a:r>
            <a:endParaRPr lang="en-US" sz="3200" b="1" dirty="0">
              <a:solidFill>
                <a:schemeClr val="accent6"/>
              </a:solidFill>
            </a:endParaRPr>
          </a:p>
        </p:txBody>
      </p:sp>
      <p:pic>
        <p:nvPicPr>
          <p:cNvPr id="5" name="Содержимое 4" descr="iCANZPB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-600000">
            <a:off x="6289983" y="1843283"/>
            <a:ext cx="2673085" cy="23177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Present a frame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200" i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Peter Beam Was Ill the Day Before Yesterday</a:t>
            </a:r>
            <a:r>
              <a:rPr lang="en-US" sz="3600" i="0" dirty="0" smtClean="0">
                <a:solidFill>
                  <a:srgbClr val="FF0000"/>
                </a:solidFill>
              </a:rPr>
              <a:t/>
            </a:r>
            <a:br>
              <a:rPr lang="en-US" sz="3600" i="0" dirty="0" smtClean="0">
                <a:solidFill>
                  <a:srgbClr val="FF0000"/>
                </a:solidFill>
              </a:rPr>
            </a:br>
            <a:endParaRPr lang="ru-RU" sz="3600" i="0" dirty="0"/>
          </a:p>
        </p:txBody>
      </p:sp>
      <p:pic>
        <p:nvPicPr>
          <p:cNvPr id="5" name="Содержимое 4" descr="iCA8T8N6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-720000">
            <a:off x="269933" y="2020376"/>
            <a:ext cx="3384375" cy="295232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15408" y="1556792"/>
            <a:ext cx="5328592" cy="41148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Peter Beam liked ice-cream.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But he was in bed the day before yesterday.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He </a:t>
            </a:r>
            <a:r>
              <a:rPr lang="en-US" b="1" dirty="0" smtClean="0">
                <a:solidFill>
                  <a:srgbClr val="FF0000"/>
                </a:solidFill>
              </a:rPr>
              <a:t>didn’t jump</a:t>
            </a:r>
            <a:r>
              <a:rPr lang="en-US" b="1" dirty="0" smtClean="0">
                <a:solidFill>
                  <a:schemeClr val="accent6"/>
                </a:solidFill>
              </a:rPr>
              <a:t>,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He </a:t>
            </a:r>
            <a:r>
              <a:rPr lang="en-US" b="1" dirty="0" smtClean="0">
                <a:solidFill>
                  <a:srgbClr val="FF0000"/>
                </a:solidFill>
              </a:rPr>
              <a:t>didn’t sing</a:t>
            </a:r>
            <a:r>
              <a:rPr lang="en-US" b="1" dirty="0" smtClean="0">
                <a:solidFill>
                  <a:schemeClr val="accent6"/>
                </a:solidFill>
              </a:rPr>
              <a:t>,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He </a:t>
            </a:r>
            <a:r>
              <a:rPr lang="en-US" b="1" dirty="0" smtClean="0">
                <a:solidFill>
                  <a:srgbClr val="FF0000"/>
                </a:solidFill>
              </a:rPr>
              <a:t>didn’t want </a:t>
            </a:r>
            <a:r>
              <a:rPr lang="en-US" b="1" dirty="0" smtClean="0">
                <a:solidFill>
                  <a:schemeClr val="accent6"/>
                </a:solidFill>
              </a:rPr>
              <a:t>to play.</a:t>
            </a:r>
            <a:endParaRPr lang="ru-RU" b="1" dirty="0" smtClean="0">
              <a:solidFill>
                <a:schemeClr val="accent6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395536" y="5085184"/>
            <a:ext cx="172819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79512" y="4653136"/>
            <a:ext cx="122413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95536" y="3645024"/>
            <a:ext cx="122413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51520" y="4149080"/>
            <a:ext cx="122413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Present a frame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200" i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Last Summer</a:t>
            </a:r>
            <a:endParaRPr lang="ru-RU" sz="3200" i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4244280" cy="4752528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Did </a:t>
            </a:r>
            <a:r>
              <a:rPr lang="en-US" b="1" u="sng" dirty="0" smtClean="0">
                <a:solidFill>
                  <a:schemeClr val="accent6"/>
                </a:solidFill>
              </a:rPr>
              <a:t>you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swim</a:t>
            </a:r>
            <a:r>
              <a:rPr lang="en-US" b="1" dirty="0" smtClean="0">
                <a:solidFill>
                  <a:schemeClr val="accent6"/>
                </a:solidFill>
              </a:rPr>
              <a:t>?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Did </a:t>
            </a:r>
            <a:r>
              <a:rPr lang="en-US" b="1" u="sng" dirty="0" smtClean="0">
                <a:solidFill>
                  <a:schemeClr val="accent6"/>
                </a:solidFill>
              </a:rPr>
              <a:t>you </a:t>
            </a:r>
            <a:r>
              <a:rPr lang="en-US" b="1" dirty="0" smtClean="0">
                <a:solidFill>
                  <a:srgbClr val="FF0000"/>
                </a:solidFill>
              </a:rPr>
              <a:t>run</a:t>
            </a:r>
            <a:r>
              <a:rPr lang="en-US" b="1" dirty="0" smtClean="0">
                <a:solidFill>
                  <a:schemeClr val="accent6"/>
                </a:solidFill>
              </a:rPr>
              <a:t>?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Did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u="sng" dirty="0" smtClean="0">
                <a:solidFill>
                  <a:schemeClr val="accent6"/>
                </a:solidFill>
              </a:rPr>
              <a:t>you </a:t>
            </a:r>
            <a:r>
              <a:rPr lang="en-US" b="1" dirty="0" smtClean="0">
                <a:solidFill>
                  <a:srgbClr val="FF0000"/>
                </a:solidFill>
              </a:rPr>
              <a:t>lie</a:t>
            </a:r>
            <a:r>
              <a:rPr lang="en-US" b="1" dirty="0" smtClean="0">
                <a:solidFill>
                  <a:schemeClr val="accent6"/>
                </a:solidFill>
              </a:rPr>
              <a:t> in the sun?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      </a:t>
            </a:r>
            <a:r>
              <a:rPr lang="en-US" b="1" i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Five Days Ago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Where  </a:t>
            </a:r>
            <a:r>
              <a:rPr lang="en-US" b="1" dirty="0" smtClean="0">
                <a:solidFill>
                  <a:srgbClr val="FF0000"/>
                </a:solidFill>
              </a:rPr>
              <a:t>did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u="sng" dirty="0" smtClean="0">
                <a:solidFill>
                  <a:schemeClr val="accent6"/>
                </a:solidFill>
              </a:rPr>
              <a:t>you </a:t>
            </a:r>
            <a:r>
              <a:rPr lang="en-US" b="1" dirty="0" smtClean="0">
                <a:solidFill>
                  <a:srgbClr val="FF0000"/>
                </a:solidFill>
              </a:rPr>
              <a:t>go</a:t>
            </a:r>
            <a:r>
              <a:rPr lang="en-US" b="1" dirty="0" smtClean="0">
                <a:solidFill>
                  <a:schemeClr val="accent6"/>
                </a:solidFill>
              </a:rPr>
              <a:t>?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What  </a:t>
            </a:r>
            <a:r>
              <a:rPr lang="en-US" b="1" dirty="0" smtClean="0">
                <a:solidFill>
                  <a:srgbClr val="FF0000"/>
                </a:solidFill>
              </a:rPr>
              <a:t>did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u="sng" dirty="0" smtClean="0">
                <a:solidFill>
                  <a:schemeClr val="accent6"/>
                </a:solidFill>
              </a:rPr>
              <a:t>they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know</a:t>
            </a:r>
            <a:r>
              <a:rPr lang="en-US" b="1" dirty="0" smtClean="0">
                <a:solidFill>
                  <a:schemeClr val="accent6"/>
                </a:solidFill>
              </a:rPr>
              <a:t>?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Why  </a:t>
            </a:r>
            <a:r>
              <a:rPr lang="en-US" b="1" dirty="0" smtClean="0">
                <a:solidFill>
                  <a:srgbClr val="FF0000"/>
                </a:solidFill>
              </a:rPr>
              <a:t>did </a:t>
            </a:r>
            <a:r>
              <a:rPr lang="en-US" b="1" u="sng" dirty="0" smtClean="0">
                <a:solidFill>
                  <a:schemeClr val="accent6"/>
                </a:solidFill>
              </a:rPr>
              <a:t>she </a:t>
            </a:r>
            <a:r>
              <a:rPr lang="en-US" b="1" u="sng" dirty="0" smtClean="0">
                <a:solidFill>
                  <a:srgbClr val="FF0000"/>
                </a:solidFill>
              </a:rPr>
              <a:t>l</a:t>
            </a:r>
            <a:r>
              <a:rPr lang="en-US" b="1" dirty="0" smtClean="0">
                <a:solidFill>
                  <a:srgbClr val="FF0000"/>
                </a:solidFill>
              </a:rPr>
              <a:t>earn</a:t>
            </a:r>
            <a:r>
              <a:rPr lang="en-US" b="1" dirty="0" smtClean="0">
                <a:solidFill>
                  <a:schemeClr val="accent6"/>
                </a:solidFill>
              </a:rPr>
              <a:t>?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How much </a:t>
            </a:r>
            <a:r>
              <a:rPr lang="en-US" b="1" dirty="0" smtClean="0">
                <a:solidFill>
                  <a:srgbClr val="FF0000"/>
                </a:solidFill>
              </a:rPr>
              <a:t>did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u="sng" dirty="0" smtClean="0">
                <a:solidFill>
                  <a:schemeClr val="accent6"/>
                </a:solidFill>
              </a:rPr>
              <a:t>he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earn</a:t>
            </a:r>
            <a:r>
              <a:rPr lang="en-US" b="1" dirty="0" smtClean="0">
                <a:solidFill>
                  <a:schemeClr val="accent6"/>
                </a:solidFill>
              </a:rPr>
              <a:t>?</a:t>
            </a:r>
            <a:endParaRPr lang="ru-RU" b="1" dirty="0">
              <a:solidFill>
                <a:schemeClr val="accent6"/>
              </a:solidFill>
            </a:endParaRPr>
          </a:p>
        </p:txBody>
      </p:sp>
      <p:pic>
        <p:nvPicPr>
          <p:cNvPr id="5" name="Содержимое 4" descr="iCA34YP2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556792"/>
            <a:ext cx="2736304" cy="1944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892480" cy="1143000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            Present a frame </a:t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i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Yesterday at 8 o’clock p.m.</a:t>
            </a:r>
            <a:endParaRPr lang="ru-RU" sz="3600" i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844824"/>
            <a:ext cx="4716016" cy="4395192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Bill </a:t>
            </a:r>
            <a:r>
              <a:rPr lang="en-US" sz="3200" b="1" dirty="0" smtClean="0">
                <a:solidFill>
                  <a:srgbClr val="FF0000"/>
                </a:solidFill>
              </a:rPr>
              <a:t>was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danc</a:t>
            </a:r>
            <a:r>
              <a:rPr lang="en-US" sz="3200" b="1" dirty="0" smtClean="0">
                <a:solidFill>
                  <a:srgbClr val="FF0000"/>
                </a:solidFill>
              </a:rPr>
              <a:t>ing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Phil </a:t>
            </a:r>
            <a:r>
              <a:rPr lang="en-US" sz="3200" b="1" dirty="0" smtClean="0">
                <a:solidFill>
                  <a:srgbClr val="FF0000"/>
                </a:solidFill>
              </a:rPr>
              <a:t>was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sing</a:t>
            </a:r>
            <a:r>
              <a:rPr lang="en-US" sz="3200" b="1" dirty="0" smtClean="0">
                <a:solidFill>
                  <a:srgbClr val="FF0000"/>
                </a:solidFill>
              </a:rPr>
              <a:t>ing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The girls </a:t>
            </a:r>
            <a:r>
              <a:rPr lang="en-US" sz="3200" b="1" dirty="0" smtClean="0">
                <a:solidFill>
                  <a:srgbClr val="FF0000"/>
                </a:solidFill>
              </a:rPr>
              <a:t>were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talk</a:t>
            </a:r>
            <a:r>
              <a:rPr lang="en-US" sz="3200" b="1" dirty="0" smtClean="0">
                <a:solidFill>
                  <a:srgbClr val="FF0000"/>
                </a:solidFill>
              </a:rPr>
              <a:t>ing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They </a:t>
            </a:r>
            <a:r>
              <a:rPr lang="en-US" sz="3200" b="1" dirty="0" smtClean="0">
                <a:solidFill>
                  <a:srgbClr val="FF0000"/>
                </a:solidFill>
              </a:rPr>
              <a:t>were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joking!</a:t>
            </a:r>
          </a:p>
        </p:txBody>
      </p:sp>
      <p:pic>
        <p:nvPicPr>
          <p:cNvPr id="7" name="Содержимое 6" descr="iCADD3DEU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2924944"/>
            <a:ext cx="142875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 descr="iCAM44FJ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556792"/>
            <a:ext cx="1440160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 descr="iCAEWK42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4293096"/>
            <a:ext cx="190500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 descr="iCAN6C1S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692696"/>
            <a:ext cx="1944216" cy="18002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89248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Present a frame </a:t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i="0" dirty="0" smtClean="0">
                <a:solidFill>
                  <a:srgbClr val="FF0000"/>
                </a:solidFill>
              </a:rPr>
              <a:t>When Their Mother Came Home,</a:t>
            </a:r>
            <a:endParaRPr lang="ru-RU" sz="3600" i="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844824"/>
            <a:ext cx="4716016" cy="4395192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Was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u="sng" dirty="0" smtClean="0">
                <a:solidFill>
                  <a:schemeClr val="accent1">
                    <a:lumMod val="75000"/>
                  </a:schemeClr>
                </a:solidFill>
              </a:rPr>
              <a:t>he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danc</a:t>
            </a:r>
            <a:r>
              <a:rPr lang="en-US" sz="3200" b="1" dirty="0" smtClean="0">
                <a:solidFill>
                  <a:srgbClr val="FF0000"/>
                </a:solidFill>
              </a:rPr>
              <a:t>ing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Was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u="sng" dirty="0" smtClean="0">
                <a:solidFill>
                  <a:schemeClr val="accent1">
                    <a:lumMod val="75000"/>
                  </a:schemeClr>
                </a:solidFill>
              </a:rPr>
              <a:t>he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sing</a:t>
            </a:r>
            <a:r>
              <a:rPr lang="en-US" sz="3200" b="1" dirty="0" smtClean="0">
                <a:solidFill>
                  <a:srgbClr val="FF0000"/>
                </a:solidFill>
              </a:rPr>
              <a:t>ing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Were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u="sng" dirty="0" smtClean="0">
                <a:solidFill>
                  <a:schemeClr val="accent1">
                    <a:lumMod val="75000"/>
                  </a:schemeClr>
                </a:solidFill>
              </a:rPr>
              <a:t>they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talk</a:t>
            </a:r>
            <a:r>
              <a:rPr lang="en-US" sz="3200" b="1" dirty="0" smtClean="0">
                <a:solidFill>
                  <a:srgbClr val="FF0000"/>
                </a:solidFill>
              </a:rPr>
              <a:t>ing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Were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u="sng" dirty="0" smtClean="0">
                <a:solidFill>
                  <a:schemeClr val="accent1">
                    <a:lumMod val="75000"/>
                  </a:schemeClr>
                </a:solidFill>
              </a:rPr>
              <a:t>they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jok</a:t>
            </a:r>
            <a:r>
              <a:rPr lang="en-US" sz="3200" b="1" dirty="0" smtClean="0">
                <a:solidFill>
                  <a:srgbClr val="FF0000"/>
                </a:solidFill>
              </a:rPr>
              <a:t>ing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7" name="Содержимое 6" descr="iCADD3DEU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88224" y="2564904"/>
            <a:ext cx="142875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 descr="iCAM44FJ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556792"/>
            <a:ext cx="1440160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 descr="iCAEWK42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573016"/>
            <a:ext cx="190500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0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Present a frame</a:t>
            </a:r>
            <a:endParaRPr lang="ru-RU" sz="3600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0" y="2060848"/>
            <a:ext cx="8062664" cy="4971256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I </a:t>
            </a:r>
            <a:r>
              <a:rPr lang="en-US" b="1" dirty="0" smtClean="0">
                <a:solidFill>
                  <a:srgbClr val="FF0000"/>
                </a:solidFill>
              </a:rPr>
              <a:t>wasn’t</a:t>
            </a:r>
            <a:r>
              <a:rPr lang="en-US" b="1" dirty="0" smtClean="0">
                <a:solidFill>
                  <a:srgbClr val="7030A0"/>
                </a:solidFill>
              </a:rPr>
              <a:t> listen</a:t>
            </a:r>
            <a:r>
              <a:rPr lang="en-US" b="1" dirty="0" smtClean="0">
                <a:solidFill>
                  <a:srgbClr val="FF0000"/>
                </a:solidFill>
              </a:rPr>
              <a:t>ing</a:t>
            </a:r>
            <a:r>
              <a:rPr lang="en-US" b="1" dirty="0" smtClean="0">
                <a:solidFill>
                  <a:srgbClr val="7030A0"/>
                </a:solidFill>
              </a:rPr>
              <a:t> to music.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I </a:t>
            </a:r>
            <a:r>
              <a:rPr lang="en-US" b="1" dirty="0" smtClean="0">
                <a:solidFill>
                  <a:srgbClr val="FF0000"/>
                </a:solidFill>
              </a:rPr>
              <a:t>wasn’t</a:t>
            </a:r>
            <a:r>
              <a:rPr lang="en-US" b="1" dirty="0" smtClean="0">
                <a:solidFill>
                  <a:srgbClr val="7030A0"/>
                </a:solidFill>
              </a:rPr>
              <a:t> watch</a:t>
            </a:r>
            <a:r>
              <a:rPr lang="en-US" b="1" dirty="0" smtClean="0">
                <a:solidFill>
                  <a:srgbClr val="FF0000"/>
                </a:solidFill>
              </a:rPr>
              <a:t>ing</a:t>
            </a:r>
            <a:r>
              <a:rPr lang="en-US" b="1" dirty="0" smtClean="0">
                <a:solidFill>
                  <a:srgbClr val="7030A0"/>
                </a:solidFill>
              </a:rPr>
              <a:t> TV.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I </a:t>
            </a:r>
            <a:r>
              <a:rPr lang="en-US" b="1" dirty="0" smtClean="0">
                <a:solidFill>
                  <a:srgbClr val="FF0000"/>
                </a:solidFill>
              </a:rPr>
              <a:t>wasn’t</a:t>
            </a:r>
            <a:r>
              <a:rPr lang="en-US" b="1" dirty="0" smtClean="0">
                <a:solidFill>
                  <a:srgbClr val="7030A0"/>
                </a:solidFill>
              </a:rPr>
              <a:t> sleep</a:t>
            </a:r>
            <a:r>
              <a:rPr lang="en-US" b="1" dirty="0" smtClean="0">
                <a:solidFill>
                  <a:srgbClr val="FF0000"/>
                </a:solidFill>
              </a:rPr>
              <a:t>ing</a:t>
            </a:r>
            <a:r>
              <a:rPr lang="en-US" b="1" dirty="0" smtClean="0">
                <a:solidFill>
                  <a:srgbClr val="7030A0"/>
                </a:solidFill>
              </a:rPr>
              <a:t> in my bed.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I </a:t>
            </a:r>
            <a:r>
              <a:rPr lang="en-US" b="1" dirty="0" smtClean="0">
                <a:solidFill>
                  <a:srgbClr val="FF0000"/>
                </a:solidFill>
              </a:rPr>
              <a:t>wasn’t</a:t>
            </a:r>
            <a:r>
              <a:rPr lang="en-US" b="1" dirty="0" smtClean="0">
                <a:solidFill>
                  <a:srgbClr val="7030A0"/>
                </a:solidFill>
              </a:rPr>
              <a:t> drink</a:t>
            </a:r>
            <a:r>
              <a:rPr lang="en-US" b="1" dirty="0" smtClean="0">
                <a:solidFill>
                  <a:srgbClr val="FF0000"/>
                </a:solidFill>
              </a:rPr>
              <a:t>ing</a:t>
            </a:r>
            <a:r>
              <a:rPr lang="en-US" b="1" dirty="0" smtClean="0">
                <a:solidFill>
                  <a:srgbClr val="7030A0"/>
                </a:solidFill>
              </a:rPr>
              <a:t> my tea.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I was learning English in my ear-phones!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3" name="Содержимое 12" descr="iCASORIUZ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-780000">
            <a:off x="4975562" y="1754561"/>
            <a:ext cx="3950754" cy="23855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Рисунок 13" descr="iCA8G55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260648"/>
            <a:ext cx="1247775" cy="14287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323528" y="1052736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While the mother was cooking dinner…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1187624" y="2996952"/>
            <a:ext cx="105841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187624" y="1844824"/>
            <a:ext cx="105841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Present a frame</a:t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i="0" dirty="0" smtClean="0">
                <a:solidFill>
                  <a:srgbClr val="FF0000"/>
                </a:solidFill>
              </a:rPr>
              <a:t>What were you doing at one?</a:t>
            </a:r>
            <a:endParaRPr lang="ru-RU" sz="2800" i="0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b="1" dirty="0" smtClean="0">
                <a:solidFill>
                  <a:srgbClr val="7030A0"/>
                </a:solidFill>
              </a:rPr>
              <a:t>What </a:t>
            </a:r>
            <a:r>
              <a:rPr lang="en-US" b="1" dirty="0" smtClean="0">
                <a:solidFill>
                  <a:srgbClr val="FF0000"/>
                </a:solidFill>
              </a:rPr>
              <a:t>were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u="sng" dirty="0" smtClean="0">
                <a:solidFill>
                  <a:srgbClr val="7030A0"/>
                </a:solidFill>
              </a:rPr>
              <a:t>you</a:t>
            </a:r>
            <a:r>
              <a:rPr lang="en-US" b="1" dirty="0" smtClean="0">
                <a:solidFill>
                  <a:srgbClr val="7030A0"/>
                </a:solidFill>
              </a:rPr>
              <a:t> do</a:t>
            </a:r>
            <a:r>
              <a:rPr lang="en-US" b="1" dirty="0" smtClean="0">
                <a:solidFill>
                  <a:srgbClr val="FF0000"/>
                </a:solidFill>
              </a:rPr>
              <a:t>ing</a:t>
            </a:r>
            <a:r>
              <a:rPr lang="en-US" b="1" dirty="0" smtClean="0">
                <a:solidFill>
                  <a:srgbClr val="7030A0"/>
                </a:solidFill>
              </a:rPr>
              <a:t> at one? </a:t>
            </a:r>
          </a:p>
          <a:p>
            <a:pPr>
              <a:buFontTx/>
              <a:buChar char="-"/>
            </a:pPr>
            <a:r>
              <a:rPr lang="en-US" b="1" dirty="0" smtClean="0">
                <a:solidFill>
                  <a:srgbClr val="7030A0"/>
                </a:solidFill>
              </a:rPr>
              <a:t>I was lying in the sun.</a:t>
            </a:r>
          </a:p>
          <a:p>
            <a:pPr>
              <a:buFontTx/>
              <a:buChar char="-"/>
            </a:pPr>
            <a:r>
              <a:rPr lang="en-US" b="1" dirty="0" smtClean="0">
                <a:solidFill>
                  <a:srgbClr val="7030A0"/>
                </a:solidFill>
              </a:rPr>
              <a:t>What </a:t>
            </a:r>
            <a:r>
              <a:rPr lang="en-US" b="1" dirty="0" smtClean="0">
                <a:solidFill>
                  <a:srgbClr val="FF0000"/>
                </a:solidFill>
              </a:rPr>
              <a:t>was </a:t>
            </a:r>
            <a:r>
              <a:rPr lang="en-US" b="1" u="sng" dirty="0" smtClean="0">
                <a:solidFill>
                  <a:srgbClr val="7030A0"/>
                </a:solidFill>
              </a:rPr>
              <a:t>he</a:t>
            </a:r>
            <a:r>
              <a:rPr lang="en-US" b="1" dirty="0" smtClean="0">
                <a:solidFill>
                  <a:srgbClr val="7030A0"/>
                </a:solidFill>
              </a:rPr>
              <a:t> do</a:t>
            </a:r>
            <a:r>
              <a:rPr lang="en-US" b="1" dirty="0" smtClean="0">
                <a:solidFill>
                  <a:srgbClr val="FF0000"/>
                </a:solidFill>
              </a:rPr>
              <a:t>ing</a:t>
            </a:r>
            <a:r>
              <a:rPr lang="en-US" b="1" dirty="0" smtClean="0">
                <a:solidFill>
                  <a:srgbClr val="7030A0"/>
                </a:solidFill>
              </a:rPr>
              <a:t> at three?</a:t>
            </a:r>
          </a:p>
          <a:p>
            <a:pPr>
              <a:buFontTx/>
              <a:buChar char="-"/>
            </a:pPr>
            <a:r>
              <a:rPr lang="en-US" b="1" dirty="0" smtClean="0">
                <a:solidFill>
                  <a:srgbClr val="7030A0"/>
                </a:solidFill>
              </a:rPr>
              <a:t>He was watching TV.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Framing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Group 1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395192"/>
          </a:xfrm>
        </p:spPr>
        <p:txBody>
          <a:bodyPr/>
          <a:lstStyle/>
          <a:p>
            <a:r>
              <a:rPr lang="en-US" sz="5400" b="1" dirty="0" smtClean="0">
                <a:solidFill>
                  <a:srgbClr val="002060"/>
                </a:solidFill>
              </a:rPr>
              <a:t>They were watching TV  when I came in.</a:t>
            </a:r>
          </a:p>
          <a:p>
            <a:r>
              <a:rPr lang="en-US" sz="5400" b="1" dirty="0" smtClean="0">
                <a:solidFill>
                  <a:srgbClr val="002060"/>
                </a:solidFill>
              </a:rPr>
              <a:t>What did they buy 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2060"/>
                </a:solidFill>
              </a:rPr>
              <a:t> yesterday ?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_blocks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school_blocks</Template>
  <TotalTime>1225</TotalTime>
  <Words>499</Words>
  <Application>Microsoft Office PowerPoint</Application>
  <PresentationFormat>Экран (4:3)</PresentationFormat>
  <Paragraphs>82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school_blocks</vt:lpstr>
      <vt:lpstr>Frame Greeting</vt:lpstr>
      <vt:lpstr>Present a frame  I Had Fun Yesterday</vt:lpstr>
      <vt:lpstr>Present a frame Peter Beam Was Ill the Day Before Yesterday </vt:lpstr>
      <vt:lpstr>Present a frame Last Summer</vt:lpstr>
      <vt:lpstr>             Present a frame   Yesterday at 8 o’clock p.m.</vt:lpstr>
      <vt:lpstr>Present a frame  When Their Mother Came Home,</vt:lpstr>
      <vt:lpstr>Present a frame</vt:lpstr>
      <vt:lpstr>Present a frame  What were you doing at one?</vt:lpstr>
      <vt:lpstr>Framing Group 1 </vt:lpstr>
      <vt:lpstr>Framing Group 2</vt:lpstr>
      <vt:lpstr>Framing Group3</vt:lpstr>
      <vt:lpstr>Framing Group 4 </vt:lpstr>
      <vt:lpstr> Make up sentences using:</vt:lpstr>
      <vt:lpstr>Circle the correct answer. </vt:lpstr>
      <vt:lpstr> Home Task</vt:lpstr>
      <vt:lpstr>Frame  Parting</vt:lpstr>
    </vt:vector>
  </TitlesOfParts>
  <Company>USN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Frame Greeting</dc:title>
  <dc:creator>c400</dc:creator>
  <cp:lastModifiedBy>c400</cp:lastModifiedBy>
  <cp:revision>104</cp:revision>
  <dcterms:created xsi:type="dcterms:W3CDTF">2013-02-04T18:00:20Z</dcterms:created>
  <dcterms:modified xsi:type="dcterms:W3CDTF">2013-12-22T12:49:59Z</dcterms:modified>
</cp:coreProperties>
</file>