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2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9" r:id="rId36"/>
    <p:sldId id="300" r:id="rId37"/>
    <p:sldId id="301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00"/>
    <a:srgbClr val="33CC33"/>
    <a:srgbClr val="800000"/>
    <a:srgbClr val="000000"/>
    <a:srgbClr val="33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40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A0B8347-83EC-468E-9519-4D74C68E41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9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0DABFF-6991-4268-9076-B0CD824DAD1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F9004-78AF-428A-8331-E0F13D654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1B48B-8CD4-42B8-A562-35636604B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6D97D6-4A27-4468-A16D-6EF5F760D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A7A-022A-4410-AF00-2A92F3BE1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5EB6B-B05E-46EF-A551-10654AE5AB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36872-6A38-4D80-B795-B77BB11C38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8292-4605-4464-817C-B9265B108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549EC-460F-43B6-9D7F-CF3D4653C3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BEF38-35F8-403D-B045-D043A1824A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E8B60-C282-44A1-8AC2-ED90151F37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E04C0-F974-4C14-9D58-8887A1765F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4D5AB27-1F2A-4D1E-A86A-FC83DFE5616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 advTm="7000"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8424862" cy="3527425"/>
          </a:xfrm>
        </p:spPr>
        <p:txBody>
          <a:bodyPr/>
          <a:lstStyle/>
          <a:p>
            <a:r>
              <a:rPr lang="ru-RU" sz="4000" b="1" dirty="0" smtClean="0">
                <a:latin typeface="Verdana" pitchFamily="34" charset="0"/>
              </a:rPr>
              <a:t> </a:t>
            </a:r>
            <a:r>
              <a:rPr lang="ru-RU" sz="4000" b="1" dirty="0">
                <a:latin typeface="Verdana" pitchFamily="34" charset="0"/>
              </a:rPr>
              <a:t>БАЙКАЛ  - </a:t>
            </a:r>
            <a:r>
              <a:rPr lang="ru-RU" sz="4000" b="1" dirty="0" smtClean="0">
                <a:latin typeface="Verdana" pitchFamily="34" charset="0"/>
              </a:rPr>
              <a:t>жемчужина России.</a:t>
            </a:r>
            <a:r>
              <a:rPr lang="en-US" sz="4000" b="1" dirty="0">
                <a:latin typeface="Verdana" pitchFamily="34" charset="0"/>
              </a:rPr>
              <a:t/>
            </a:r>
            <a:br>
              <a:rPr lang="en-US" sz="4000" b="1" dirty="0">
                <a:latin typeface="Verdana" pitchFamily="34" charset="0"/>
              </a:rPr>
            </a:br>
            <a:r>
              <a:rPr lang="en-US" sz="4000" b="1" dirty="0">
                <a:latin typeface="Verdana" pitchFamily="34" charset="0"/>
              </a:rPr>
              <a:t/>
            </a:r>
            <a:br>
              <a:rPr lang="en-US" sz="4000" b="1" dirty="0">
                <a:latin typeface="Verdana" pitchFamily="34" charset="0"/>
              </a:rPr>
            </a:br>
            <a:r>
              <a:rPr lang="ru-RU" sz="2400" b="1" dirty="0">
                <a:latin typeface="Verdana" pitchFamily="34" charset="0"/>
              </a:rPr>
              <a:t>«Байкал – уникальное явление нашей планеты, чудо природы во всех отношениях»</a:t>
            </a:r>
            <a:br>
              <a:rPr lang="ru-RU" sz="2400" b="1" dirty="0">
                <a:latin typeface="Verdana" pitchFamily="34" charset="0"/>
              </a:rPr>
            </a:br>
            <a:r>
              <a:rPr lang="ru-RU" sz="2400" b="1" dirty="0">
                <a:latin typeface="Verdana" pitchFamily="34" charset="0"/>
              </a:rPr>
              <a:t/>
            </a:r>
            <a:br>
              <a:rPr lang="ru-RU" sz="2400" b="1" dirty="0">
                <a:latin typeface="Verdana" pitchFamily="34" charset="0"/>
              </a:rPr>
            </a:br>
            <a:r>
              <a:rPr lang="ru-RU" sz="2400" b="1" dirty="0">
                <a:latin typeface="Verdana" pitchFamily="34" charset="0"/>
              </a:rPr>
              <a:t>                      </a:t>
            </a:r>
            <a:r>
              <a:rPr lang="en-US" sz="2400" b="1" dirty="0">
                <a:latin typeface="Verdana" pitchFamily="34" charset="0"/>
              </a:rPr>
              <a:t>                                   </a:t>
            </a:r>
            <a:r>
              <a:rPr lang="ru-RU" sz="2400" b="1" dirty="0">
                <a:latin typeface="Verdana" pitchFamily="34" charset="0"/>
              </a:rPr>
              <a:t> Л.С. Берг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2" name="Zhasmin-Rossiya---Matushka-minus--ton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5688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Улыбка солнца</a:t>
            </a:r>
          </a:p>
        </p:txBody>
      </p:sp>
      <p:pic>
        <p:nvPicPr>
          <p:cNvPr id="25603" name="Picture 3" descr="улыбка солн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557338"/>
            <a:ext cx="8713788" cy="5040312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50825" y="2565400"/>
            <a:ext cx="8135938" cy="2159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6856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4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erdana"/>
              </a:rPr>
              <a:t>Животный мир Байкала</a:t>
            </a:r>
          </a:p>
        </p:txBody>
      </p:sp>
    </p:spTree>
  </p:cSld>
  <p:clrMapOvr>
    <a:masterClrMapping/>
  </p:clrMapOvr>
  <p:transition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60412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hlink"/>
                </a:solidFill>
                <a:latin typeface="Verdana" pitchFamily="34" charset="0"/>
              </a:rPr>
              <a:t>Омуль</a:t>
            </a:r>
          </a:p>
        </p:txBody>
      </p:sp>
      <p:pic>
        <p:nvPicPr>
          <p:cNvPr id="27651" name="Picture 3" descr="ому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196975"/>
            <a:ext cx="8280400" cy="51117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7125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Амурский сазан</a:t>
            </a:r>
          </a:p>
        </p:txBody>
      </p:sp>
      <p:pic>
        <p:nvPicPr>
          <p:cNvPr id="28676" name="Picture 4" descr="untitl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58913"/>
            <a:ext cx="8424862" cy="3973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Байкальский осетр</a:t>
            </a:r>
          </a:p>
        </p:txBody>
      </p:sp>
      <p:pic>
        <p:nvPicPr>
          <p:cNvPr id="29699" name="Picture 3" descr="байкальский осет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700213"/>
            <a:ext cx="7920038" cy="4608512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hlink"/>
                </a:solidFill>
                <a:latin typeface="Verdana" pitchFamily="34" charset="0"/>
              </a:rPr>
              <a:t>Голомянка в толще воды</a:t>
            </a:r>
          </a:p>
        </p:txBody>
      </p:sp>
      <p:pic>
        <p:nvPicPr>
          <p:cNvPr id="30723" name="Picture 3" descr="голмянка в тольще вод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989138"/>
            <a:ext cx="7561263" cy="4176712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Голомянка</a:t>
            </a:r>
          </a:p>
        </p:txBody>
      </p:sp>
      <p:pic>
        <p:nvPicPr>
          <p:cNvPr id="31747" name="Picture 3" descr="голомян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0638" y="2781300"/>
            <a:ext cx="6562725" cy="2362200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0775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Желтокрылка</a:t>
            </a:r>
          </a:p>
        </p:txBody>
      </p:sp>
      <p:pic>
        <p:nvPicPr>
          <p:cNvPr id="32771" name="Picture 3" descr="желтокрыл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298700"/>
            <a:ext cx="8229600" cy="3325813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5038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Карась</a:t>
            </a:r>
          </a:p>
        </p:txBody>
      </p:sp>
      <p:pic>
        <p:nvPicPr>
          <p:cNvPr id="33797" name="Picture 5" descr="gf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484313"/>
            <a:ext cx="6696075" cy="5154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92213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Красная широколобка</a:t>
            </a:r>
          </a:p>
        </p:txBody>
      </p:sp>
      <p:pic>
        <p:nvPicPr>
          <p:cNvPr id="34819" name="Picture 3" descr="красная широколоб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1916113"/>
            <a:ext cx="7704137" cy="4176712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43200" y="2782888"/>
            <a:ext cx="3657600" cy="2359025"/>
          </a:xfrm>
          <a:noFill/>
          <a:ln/>
        </p:spPr>
      </p:pic>
      <p:pic>
        <p:nvPicPr>
          <p:cNvPr id="7175" name="Picture 7" descr="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8424863" cy="63357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76312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Линь</a:t>
            </a:r>
          </a:p>
        </p:txBody>
      </p:sp>
      <p:pic>
        <p:nvPicPr>
          <p:cNvPr id="35845" name="Picture 5" descr="img_09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285875"/>
            <a:ext cx="7127875" cy="5346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Таймень</a:t>
            </a:r>
          </a:p>
        </p:txBody>
      </p:sp>
      <p:pic>
        <p:nvPicPr>
          <p:cNvPr id="36869" name="Picture 5" descr="huch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52575"/>
            <a:ext cx="8424863" cy="47672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38430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Черный байкальский хариус</a:t>
            </a:r>
          </a:p>
        </p:txBody>
      </p:sp>
      <p:pic>
        <p:nvPicPr>
          <p:cNvPr id="37892" name="Picture 4" descr="b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628775"/>
            <a:ext cx="6075363" cy="4021138"/>
          </a:xfrm>
          <a:prstGeom prst="rect">
            <a:avLst/>
          </a:prstGeom>
          <a:noFill/>
        </p:spPr>
      </p:pic>
      <p:pic>
        <p:nvPicPr>
          <p:cNvPr id="37891" name="Picture 3" descr="черный байкальский хариус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78475" y="4881563"/>
            <a:ext cx="3457575" cy="1860550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Широколобка</a:t>
            </a:r>
          </a:p>
        </p:txBody>
      </p:sp>
      <p:pic>
        <p:nvPicPr>
          <p:cNvPr id="38915" name="Picture 3" descr="широколоб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2133600"/>
            <a:ext cx="7704138" cy="4103688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92100"/>
            <a:ext cx="8785225" cy="1384300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hlink"/>
                </a:solidFill>
                <a:latin typeface="Verdana" pitchFamily="34" charset="0"/>
              </a:rPr>
              <a:t>Эпишура байкальская – биологический фильтр воды</a:t>
            </a:r>
          </a:p>
        </p:txBody>
      </p:sp>
      <p:pic>
        <p:nvPicPr>
          <p:cNvPr id="39939" name="Picture 3" descr="эпишура байкальск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349500"/>
            <a:ext cx="7705725" cy="4176713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4875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Байкальская нерпа</a:t>
            </a:r>
          </a:p>
        </p:txBody>
      </p:sp>
      <p:pic>
        <p:nvPicPr>
          <p:cNvPr id="40967" name="Picture 7" descr="169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981075"/>
            <a:ext cx="7620000" cy="5715000"/>
          </a:xfrm>
          <a:prstGeom prst="rect">
            <a:avLst/>
          </a:prstGeom>
          <a:noFill/>
        </p:spPr>
      </p:pic>
      <p:pic>
        <p:nvPicPr>
          <p:cNvPr id="40968" name="Picture 8" descr="galery_12067121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836613"/>
            <a:ext cx="3455988" cy="2298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Моллюски</a:t>
            </a:r>
          </a:p>
        </p:txBody>
      </p:sp>
      <p:pic>
        <p:nvPicPr>
          <p:cNvPr id="41987" name="Picture 3" descr="моллюс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700213"/>
            <a:ext cx="2176462" cy="4114800"/>
          </a:xfrm>
          <a:noFill/>
          <a:ln/>
        </p:spPr>
      </p:pic>
      <p:pic>
        <p:nvPicPr>
          <p:cNvPr id="41988" name="Picture 4" descr="моллюск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92500" y="1700213"/>
            <a:ext cx="2055813" cy="3960812"/>
          </a:xfrm>
          <a:noFill/>
          <a:ln/>
        </p:spPr>
      </p:pic>
      <p:pic>
        <p:nvPicPr>
          <p:cNvPr id="41989" name="Picture 5" descr="моллюск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227763" y="1700213"/>
            <a:ext cx="2087562" cy="3960812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  <a:latin typeface="Verdana" pitchFamily="34" charset="0"/>
              </a:rPr>
              <a:t>Губки</a:t>
            </a:r>
          </a:p>
        </p:txBody>
      </p:sp>
      <p:pic>
        <p:nvPicPr>
          <p:cNvPr id="43011" name="Picture 3" descr="Swartschewskia_papyracea_m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420938"/>
            <a:ext cx="3816350" cy="3529012"/>
          </a:xfrm>
          <a:noFill/>
          <a:ln/>
        </p:spPr>
      </p:pic>
      <p:pic>
        <p:nvPicPr>
          <p:cNvPr id="43012" name="Picture 4" descr="Lubomirskia2_m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420938"/>
            <a:ext cx="4248150" cy="3455987"/>
          </a:xfrm>
          <a:noFill/>
          <a:ln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13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433513" y="3022600"/>
            <a:ext cx="627697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spc="108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erdana"/>
              </a:rPr>
              <a:t>Лед на Байкале</a:t>
            </a:r>
          </a:p>
        </p:txBody>
      </p:sp>
    </p:spTree>
  </p:cSld>
  <p:clrMapOvr>
    <a:masterClrMapping/>
  </p:clrMapOvr>
  <p:transition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76312"/>
          </a:xfrm>
        </p:spPr>
        <p:txBody>
          <a:bodyPr/>
          <a:lstStyle/>
          <a:p>
            <a:pPr algn="ctr"/>
            <a:r>
              <a:rPr lang="ru-RU" b="1">
                <a:latin typeface="Verdana" pitchFamily="34" charset="0"/>
              </a:rPr>
              <a:t>Почти айсберг</a:t>
            </a:r>
          </a:p>
        </p:txBody>
      </p:sp>
      <p:pic>
        <p:nvPicPr>
          <p:cNvPr id="45059" name="Picture 3" descr="почти айсбер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412875"/>
            <a:ext cx="6624637" cy="5184775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333375"/>
            <a:ext cx="8424863" cy="6119813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384300"/>
          </a:xfrm>
        </p:spPr>
        <p:txBody>
          <a:bodyPr/>
          <a:lstStyle/>
          <a:p>
            <a:pPr algn="ctr"/>
            <a:r>
              <a:rPr lang="ru-RU" b="1">
                <a:latin typeface="Verdana" pitchFamily="34" charset="0"/>
              </a:rPr>
              <a:t>Ледяные красоты</a:t>
            </a:r>
          </a:p>
        </p:txBody>
      </p:sp>
      <p:pic>
        <p:nvPicPr>
          <p:cNvPr id="46083" name="Picture 3" descr="11450ле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628775"/>
            <a:ext cx="8713788" cy="5040313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algn="ctr"/>
            <a:r>
              <a:rPr lang="ru-RU" b="1">
                <a:latin typeface="Verdana" pitchFamily="34" charset="0"/>
              </a:rPr>
              <a:t>Желтокрылка во льду</a:t>
            </a:r>
          </a:p>
        </p:txBody>
      </p:sp>
      <p:pic>
        <p:nvPicPr>
          <p:cNvPr id="47107" name="Picture 3" descr="foto_7b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700213"/>
            <a:ext cx="8135937" cy="4824412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49338"/>
          </a:xfrm>
        </p:spPr>
        <p:txBody>
          <a:bodyPr/>
          <a:lstStyle/>
          <a:p>
            <a:pPr algn="ctr"/>
            <a:r>
              <a:rPr lang="ru-RU" b="1">
                <a:latin typeface="Verdana" pitchFamily="34" charset="0"/>
              </a:rPr>
              <a:t>Ледяные сокуйи</a:t>
            </a:r>
          </a:p>
        </p:txBody>
      </p:sp>
      <p:pic>
        <p:nvPicPr>
          <p:cNvPr id="48131" name="Picture 3" descr="ледяные сокуй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557338"/>
            <a:ext cx="8064500" cy="5040312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76312"/>
          </a:xfrm>
        </p:spPr>
        <p:txBody>
          <a:bodyPr/>
          <a:lstStyle/>
          <a:p>
            <a:pPr algn="ctr"/>
            <a:r>
              <a:rPr lang="ru-RU" b="1">
                <a:latin typeface="Verdana" pitchFamily="34" charset="0"/>
              </a:rPr>
              <a:t>Ледяной покров озера</a:t>
            </a:r>
          </a:p>
        </p:txBody>
      </p:sp>
      <p:pic>
        <p:nvPicPr>
          <p:cNvPr id="49155" name="Picture 3" descr="зим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412875"/>
            <a:ext cx="8713788" cy="5189538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393700" y="2349500"/>
            <a:ext cx="8281988" cy="17287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kern="10" spc="9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erdana"/>
              </a:rPr>
              <a:t>Заповедники Байкала</a:t>
            </a:r>
          </a:p>
        </p:txBody>
      </p:sp>
    </p:spTree>
  </p:cSld>
  <p:clrMapOvr>
    <a:masterClrMapping/>
  </p:clrMapOvr>
  <p:transition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85175" cy="719137"/>
          </a:xfrm>
        </p:spPr>
        <p:txBody>
          <a:bodyPr/>
          <a:lstStyle/>
          <a:p>
            <a:pPr algn="ctr"/>
            <a:r>
              <a:rPr lang="ru-RU" sz="4000" b="1">
                <a:latin typeface="Verdana" pitchFamily="34" charset="0"/>
              </a:rPr>
              <a:t>Проблемы Байкала</a:t>
            </a:r>
          </a:p>
        </p:txBody>
      </p:sp>
      <p:pic>
        <p:nvPicPr>
          <p:cNvPr id="58373" name="Picture 5" descr="Baik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4211638" cy="5473700"/>
          </a:xfrm>
          <a:prstGeom prst="rect">
            <a:avLst/>
          </a:prstGeom>
          <a:noFill/>
        </p:spPr>
      </p:pic>
      <p:sp>
        <p:nvSpPr>
          <p:cNvPr id="58375" name="Text Box 7" descr="Папирус"/>
          <p:cNvSpPr txBox="1">
            <a:spLocks noChangeArrowheads="1"/>
          </p:cNvSpPr>
          <p:nvPr/>
        </p:nvSpPr>
        <p:spPr bwMode="auto">
          <a:xfrm>
            <a:off x="611188" y="3933825"/>
            <a:ext cx="2089150" cy="822325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336600"/>
                </a:solidFill>
                <a:latin typeface="Verdana" pitchFamily="34" charset="0"/>
              </a:rPr>
              <a:t>Вырубки леса</a:t>
            </a:r>
          </a:p>
        </p:txBody>
      </p:sp>
      <p:grpSp>
        <p:nvGrpSpPr>
          <p:cNvPr id="58404" name="Group 36"/>
          <p:cNvGrpSpPr>
            <a:grpSpLocks/>
          </p:cNvGrpSpPr>
          <p:nvPr/>
        </p:nvGrpSpPr>
        <p:grpSpPr bwMode="auto">
          <a:xfrm>
            <a:off x="323850" y="5516563"/>
            <a:ext cx="1008063" cy="647700"/>
            <a:chOff x="204" y="3475"/>
            <a:chExt cx="635" cy="408"/>
          </a:xfrm>
        </p:grpSpPr>
        <p:sp>
          <p:nvSpPr>
            <p:cNvPr id="58376" name="Text Box 8" descr="Газетная бумага"/>
            <p:cNvSpPr txBox="1">
              <a:spLocks noChangeArrowheads="1"/>
            </p:cNvSpPr>
            <p:nvPr/>
          </p:nvSpPr>
          <p:spPr bwMode="auto">
            <a:xfrm>
              <a:off x="204" y="3475"/>
              <a:ext cx="635" cy="250"/>
            </a:xfrm>
            <a:prstGeom prst="rect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000000"/>
                  </a:solidFill>
                  <a:latin typeface="Verdana" pitchFamily="34" charset="0"/>
                </a:rPr>
                <a:t>БЦБК</a:t>
              </a:r>
            </a:p>
          </p:txBody>
        </p:sp>
        <p:sp>
          <p:nvSpPr>
            <p:cNvPr id="58380" name="Oval 12"/>
            <p:cNvSpPr>
              <a:spLocks noChangeArrowheads="1"/>
            </p:cNvSpPr>
            <p:nvPr/>
          </p:nvSpPr>
          <p:spPr bwMode="auto">
            <a:xfrm>
              <a:off x="612" y="3702"/>
              <a:ext cx="182" cy="181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403" name="Group 35"/>
          <p:cNvGrpSpPr>
            <a:grpSpLocks/>
          </p:cNvGrpSpPr>
          <p:nvPr/>
        </p:nvGrpSpPr>
        <p:grpSpPr bwMode="auto">
          <a:xfrm>
            <a:off x="971550" y="5013325"/>
            <a:ext cx="1009650" cy="792163"/>
            <a:chOff x="612" y="3158"/>
            <a:chExt cx="636" cy="499"/>
          </a:xfrm>
        </p:grpSpPr>
        <p:sp>
          <p:nvSpPr>
            <p:cNvPr id="58381" name="Text Box 13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612" y="3158"/>
              <a:ext cx="544" cy="250"/>
            </a:xfrm>
            <a:prstGeom prst="rect">
              <a:avLst/>
            </a:prstGeom>
            <a:blipFill dpi="0" rotWithShape="1">
              <a:blip r:embed="rId5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000000"/>
                  </a:solidFill>
                  <a:latin typeface="Verdana" pitchFamily="34" charset="0"/>
                </a:rPr>
                <a:t>ГЭС</a:t>
              </a:r>
            </a:p>
          </p:txBody>
        </p:sp>
        <p:sp>
          <p:nvSpPr>
            <p:cNvPr id="58382" name="AutoShape 14"/>
            <p:cNvSpPr>
              <a:spLocks noChangeArrowheads="1"/>
            </p:cNvSpPr>
            <p:nvPr/>
          </p:nvSpPr>
          <p:spPr bwMode="auto">
            <a:xfrm>
              <a:off x="930" y="3385"/>
              <a:ext cx="318" cy="272"/>
            </a:xfrm>
            <a:prstGeom prst="star8">
              <a:avLst>
                <a:gd name="adj" fmla="val 27671"/>
              </a:avLst>
            </a:prstGeom>
            <a:solidFill>
              <a:schemeClr val="accent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405" name="Group 37"/>
          <p:cNvGrpSpPr>
            <a:grpSpLocks/>
          </p:cNvGrpSpPr>
          <p:nvPr/>
        </p:nvGrpSpPr>
        <p:grpSpPr bwMode="auto">
          <a:xfrm>
            <a:off x="176213" y="6165850"/>
            <a:ext cx="3243262" cy="396875"/>
            <a:chOff x="111" y="3884"/>
            <a:chExt cx="2043" cy="250"/>
          </a:xfrm>
        </p:grpSpPr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703" y="3884"/>
              <a:ext cx="1451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000000"/>
                  </a:solidFill>
                  <a:latin typeface="Verdana" pitchFamily="34" charset="0"/>
                </a:rPr>
                <a:t>Нефтепровод</a:t>
              </a:r>
            </a:p>
          </p:txBody>
        </p:sp>
        <p:grpSp>
          <p:nvGrpSpPr>
            <p:cNvPr id="58393" name="Group 25"/>
            <p:cNvGrpSpPr>
              <a:grpSpLocks/>
            </p:cNvGrpSpPr>
            <p:nvPr/>
          </p:nvGrpSpPr>
          <p:grpSpPr bwMode="auto">
            <a:xfrm rot="1832666" flipV="1">
              <a:off x="111" y="3924"/>
              <a:ext cx="819" cy="44"/>
              <a:chOff x="3198" y="2523"/>
              <a:chExt cx="2176" cy="45"/>
            </a:xfrm>
          </p:grpSpPr>
          <p:sp>
            <p:nvSpPr>
              <p:cNvPr id="58394" name="Rectangle 26"/>
              <p:cNvSpPr>
                <a:spLocks noChangeArrowheads="1"/>
              </p:cNvSpPr>
              <p:nvPr/>
            </p:nvSpPr>
            <p:spPr bwMode="auto">
              <a:xfrm>
                <a:off x="3198" y="2523"/>
                <a:ext cx="36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/>
            </p:nvSpPr>
            <p:spPr bwMode="auto">
              <a:xfrm>
                <a:off x="3560" y="2523"/>
                <a:ext cx="36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/>
            </p:nvSpPr>
            <p:spPr bwMode="auto">
              <a:xfrm>
                <a:off x="3923" y="2523"/>
                <a:ext cx="36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97" name="Rectangle 29"/>
              <p:cNvSpPr>
                <a:spLocks noChangeArrowheads="1"/>
              </p:cNvSpPr>
              <p:nvPr/>
            </p:nvSpPr>
            <p:spPr bwMode="auto">
              <a:xfrm>
                <a:off x="4286" y="2523"/>
                <a:ext cx="36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/>
            </p:nvSpPr>
            <p:spPr bwMode="auto">
              <a:xfrm>
                <a:off x="4649" y="2523"/>
                <a:ext cx="36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99" name="Rectangle 31"/>
              <p:cNvSpPr>
                <a:spLocks noChangeArrowheads="1"/>
              </p:cNvSpPr>
              <p:nvPr/>
            </p:nvSpPr>
            <p:spPr bwMode="auto">
              <a:xfrm>
                <a:off x="5012" y="2523"/>
                <a:ext cx="36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8402" name="Group 34"/>
          <p:cNvGrpSpPr>
            <a:grpSpLocks/>
          </p:cNvGrpSpPr>
          <p:nvPr/>
        </p:nvGrpSpPr>
        <p:grpSpPr bwMode="auto">
          <a:xfrm>
            <a:off x="2393950" y="1484313"/>
            <a:ext cx="2133600" cy="396875"/>
            <a:chOff x="1508" y="935"/>
            <a:chExt cx="1344" cy="250"/>
          </a:xfrm>
        </p:grpSpPr>
        <p:sp>
          <p:nvSpPr>
            <p:cNvPr id="58401" name="Text Box 33" descr="Пергамент"/>
            <p:cNvSpPr txBox="1">
              <a:spLocks noChangeArrowheads="1"/>
            </p:cNvSpPr>
            <p:nvPr/>
          </p:nvSpPr>
          <p:spPr bwMode="auto">
            <a:xfrm>
              <a:off x="1519" y="935"/>
              <a:ext cx="544" cy="250"/>
            </a:xfrm>
            <a:prstGeom prst="rect">
              <a:avLst/>
            </a:prstGeom>
            <a:blipFill dpi="0" rotWithShape="1">
              <a:blip r:embed="rId6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000000"/>
                  </a:solidFill>
                  <a:latin typeface="Verdana" pitchFamily="34" charset="0"/>
                </a:rPr>
                <a:t>БАМ</a:t>
              </a:r>
            </a:p>
          </p:txBody>
        </p:sp>
        <p:grpSp>
          <p:nvGrpSpPr>
            <p:cNvPr id="58392" name="Group 24"/>
            <p:cNvGrpSpPr>
              <a:grpSpLocks/>
            </p:cNvGrpSpPr>
            <p:nvPr/>
          </p:nvGrpSpPr>
          <p:grpSpPr bwMode="auto">
            <a:xfrm rot="-1198987">
              <a:off x="1508" y="1064"/>
              <a:ext cx="1344" cy="44"/>
              <a:chOff x="3198" y="2523"/>
              <a:chExt cx="2176" cy="45"/>
            </a:xfrm>
          </p:grpSpPr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3198" y="2523"/>
                <a:ext cx="36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87" name="Rectangle 19"/>
              <p:cNvSpPr>
                <a:spLocks noChangeArrowheads="1"/>
              </p:cNvSpPr>
              <p:nvPr/>
            </p:nvSpPr>
            <p:spPr bwMode="auto">
              <a:xfrm>
                <a:off x="3560" y="2523"/>
                <a:ext cx="36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/>
            </p:nvSpPr>
            <p:spPr bwMode="auto">
              <a:xfrm>
                <a:off x="3923" y="2523"/>
                <a:ext cx="36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89" name="Rectangle 21"/>
              <p:cNvSpPr>
                <a:spLocks noChangeArrowheads="1"/>
              </p:cNvSpPr>
              <p:nvPr/>
            </p:nvSpPr>
            <p:spPr bwMode="auto">
              <a:xfrm>
                <a:off x="4286" y="2523"/>
                <a:ext cx="36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90" name="Rectangle 22"/>
              <p:cNvSpPr>
                <a:spLocks noChangeArrowheads="1"/>
              </p:cNvSpPr>
              <p:nvPr/>
            </p:nvSpPr>
            <p:spPr bwMode="auto">
              <a:xfrm>
                <a:off x="4649" y="2523"/>
                <a:ext cx="36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391" name="Rectangle 23"/>
              <p:cNvSpPr>
                <a:spLocks noChangeArrowheads="1"/>
              </p:cNvSpPr>
              <p:nvPr/>
            </p:nvSpPr>
            <p:spPr bwMode="auto">
              <a:xfrm>
                <a:off x="5012" y="2523"/>
                <a:ext cx="36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8406" name="Text Box 38" descr="Белый мрамор"/>
          <p:cNvSpPr txBox="1">
            <a:spLocks noChangeArrowheads="1"/>
          </p:cNvSpPr>
          <p:nvPr/>
        </p:nvSpPr>
        <p:spPr bwMode="auto">
          <a:xfrm>
            <a:off x="4716463" y="1438275"/>
            <a:ext cx="4248150" cy="711200"/>
          </a:xfrm>
          <a:prstGeom prst="rect">
            <a:avLst/>
          </a:prstGeom>
          <a:blipFill dpi="0" rotWithShape="1">
            <a:blip r:embed="rId7" cstate="email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Подъем уровня на 1 м - смыта грязь с побережья</a:t>
            </a:r>
          </a:p>
        </p:txBody>
      </p:sp>
      <p:sp>
        <p:nvSpPr>
          <p:cNvPr id="58407" name="Text Box 39" descr="Водяные капли"/>
          <p:cNvSpPr txBox="1">
            <a:spLocks noChangeArrowheads="1"/>
          </p:cNvSpPr>
          <p:nvPr/>
        </p:nvSpPr>
        <p:spPr bwMode="auto">
          <a:xfrm>
            <a:off x="4716463" y="2598738"/>
            <a:ext cx="4248150" cy="711200"/>
          </a:xfrm>
          <a:prstGeom prst="rect">
            <a:avLst/>
          </a:prstGeom>
          <a:blipFill dpi="0" rotWithShape="1">
            <a:blip r:embed="rId8" cstate="email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Уменьшение воды в реках, впадающих в Байкал</a:t>
            </a:r>
          </a:p>
        </p:txBody>
      </p:sp>
      <p:sp>
        <p:nvSpPr>
          <p:cNvPr id="58408" name="Text Box 40" descr="Упаковочная бумага"/>
          <p:cNvSpPr txBox="1">
            <a:spLocks noChangeArrowheads="1"/>
          </p:cNvSpPr>
          <p:nvPr/>
        </p:nvSpPr>
        <p:spPr bwMode="auto">
          <a:xfrm>
            <a:off x="4716463" y="3670300"/>
            <a:ext cx="4248150" cy="711200"/>
          </a:xfrm>
          <a:prstGeom prst="rect">
            <a:avLst/>
          </a:prstGeom>
          <a:blipFill dpi="0" rotWithShape="1">
            <a:blip r:embed="rId9" cstate="email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ПДК веществ превышен    в 3 – 4 раза</a:t>
            </a:r>
          </a:p>
        </p:txBody>
      </p:sp>
      <p:sp>
        <p:nvSpPr>
          <p:cNvPr id="58409" name="Text Box 41" descr="Голубая тисненая бумага"/>
          <p:cNvSpPr txBox="1">
            <a:spLocks noChangeArrowheads="1"/>
          </p:cNvSpPr>
          <p:nvPr/>
        </p:nvSpPr>
        <p:spPr bwMode="auto">
          <a:xfrm>
            <a:off x="4716463" y="4749800"/>
            <a:ext cx="4248150" cy="711200"/>
          </a:xfrm>
          <a:prstGeom prst="rect">
            <a:avLst/>
          </a:prstGeom>
          <a:blipFill dpi="0" rotWithShape="1">
            <a:blip r:embed="rId5" cstate="email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Появление организмов, чуждых озеру</a:t>
            </a:r>
          </a:p>
        </p:txBody>
      </p:sp>
      <p:sp>
        <p:nvSpPr>
          <p:cNvPr id="58410" name="Text Box 42" descr="Почтовая бумага"/>
          <p:cNvSpPr txBox="1">
            <a:spLocks noChangeArrowheads="1"/>
          </p:cNvSpPr>
          <p:nvPr/>
        </p:nvSpPr>
        <p:spPr bwMode="auto">
          <a:xfrm>
            <a:off x="4716463" y="5830888"/>
            <a:ext cx="4248150" cy="406400"/>
          </a:xfrm>
          <a:prstGeom prst="rect">
            <a:avLst/>
          </a:prstGeom>
          <a:blipFill dpi="0" rotWithShape="1">
            <a:blip r:embed="rId10" cstate="email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Сокращение биомассы</a:t>
            </a:r>
          </a:p>
        </p:txBody>
      </p:sp>
    </p:spTree>
  </p:cSld>
  <p:clrMapOvr>
    <a:masterClrMapping/>
  </p:clrMapOvr>
  <p:transition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2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7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7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5" grpId="0" animBg="1"/>
      <p:bldP spid="58406" grpId="0" animBg="1"/>
      <p:bldP spid="58407" grpId="0" animBg="1"/>
      <p:bldP spid="58408" grpId="0" animBg="1"/>
      <p:bldP spid="58409" grpId="0" animBg="1"/>
      <p:bldP spid="584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85175" cy="1008063"/>
          </a:xfrm>
        </p:spPr>
        <p:txBody>
          <a:bodyPr/>
          <a:lstStyle/>
          <a:p>
            <a:pPr algn="ctr"/>
            <a:r>
              <a:rPr lang="ru-RU" sz="4000" b="1">
                <a:latin typeface="Verdana" pitchFamily="34" charset="0"/>
              </a:rPr>
              <a:t>Баргузинский заповедник</a:t>
            </a:r>
          </a:p>
        </p:txBody>
      </p:sp>
      <p:pic>
        <p:nvPicPr>
          <p:cNvPr id="61443" name="Picture 3" descr="6_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773238"/>
            <a:ext cx="5715000" cy="3495675"/>
          </a:xfrm>
          <a:prstGeom prst="rect">
            <a:avLst/>
          </a:prstGeom>
          <a:noFill/>
        </p:spPr>
      </p:pic>
      <p:pic>
        <p:nvPicPr>
          <p:cNvPr id="61444" name="Picture 4" descr="6_32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64138" y="981075"/>
            <a:ext cx="3800475" cy="52673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/>
            <a:r>
              <a:rPr lang="ru-RU" sz="3900" b="1">
                <a:latin typeface="Verdana" pitchFamily="34" charset="0"/>
              </a:rPr>
              <a:t>Байкало-Ленский заповедник</a:t>
            </a:r>
          </a:p>
        </p:txBody>
      </p:sp>
      <p:pic>
        <p:nvPicPr>
          <p:cNvPr id="62467" name="Picture 3" descr="showDBFi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34143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24862" cy="1079500"/>
          </a:xfrm>
        </p:spPr>
        <p:txBody>
          <a:bodyPr/>
          <a:lstStyle/>
          <a:p>
            <a:pPr algn="ctr"/>
            <a:r>
              <a:rPr lang="ru-RU" sz="3600" b="1">
                <a:latin typeface="Verdana" pitchFamily="34" charset="0"/>
              </a:rPr>
              <a:t>Забайкальский национальный парк</a:t>
            </a:r>
          </a:p>
        </p:txBody>
      </p:sp>
      <p:pic>
        <p:nvPicPr>
          <p:cNvPr id="54279" name="Picture 7" descr="5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3340100"/>
            <a:ext cx="5040312" cy="3402013"/>
          </a:xfrm>
          <a:prstGeom prst="rect">
            <a:avLst/>
          </a:prstGeom>
          <a:noFill/>
        </p:spPr>
      </p:pic>
      <p:pic>
        <p:nvPicPr>
          <p:cNvPr id="54278" name="Picture 6" descr="39_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763" y="1341438"/>
            <a:ext cx="5376862" cy="35623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196975"/>
          </a:xfrm>
        </p:spPr>
        <p:txBody>
          <a:bodyPr/>
          <a:lstStyle/>
          <a:p>
            <a:pPr algn="ctr"/>
            <a:r>
              <a:rPr lang="ru-RU" sz="3600" b="1">
                <a:latin typeface="Verdana" pitchFamily="34" charset="0"/>
              </a:rPr>
              <a:t>Прибайкальский национальный парк</a:t>
            </a:r>
          </a:p>
        </p:txBody>
      </p:sp>
      <p:pic>
        <p:nvPicPr>
          <p:cNvPr id="55301" name="Picture 5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339850"/>
            <a:ext cx="7620000" cy="525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03225"/>
            <a:ext cx="8424862" cy="6121400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5175" cy="981075"/>
          </a:xfrm>
        </p:spPr>
        <p:txBody>
          <a:bodyPr/>
          <a:lstStyle/>
          <a:p>
            <a:pPr algn="ctr"/>
            <a:r>
              <a:rPr lang="ru-RU" sz="4000" b="1">
                <a:latin typeface="Verdana" pitchFamily="34" charset="0"/>
              </a:rPr>
              <a:t>Фролихинский заказник</a:t>
            </a:r>
          </a:p>
        </p:txBody>
      </p:sp>
      <p:pic>
        <p:nvPicPr>
          <p:cNvPr id="56326" name="Picture 6" descr="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935038"/>
            <a:ext cx="6048375" cy="5356225"/>
          </a:xfrm>
          <a:prstGeom prst="rect">
            <a:avLst/>
          </a:prstGeom>
          <a:noFill/>
        </p:spPr>
      </p:pic>
      <p:pic>
        <p:nvPicPr>
          <p:cNvPr id="56325" name="Picture 5" descr="lake-baikal-l97f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952875"/>
            <a:ext cx="4678362" cy="27670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404813"/>
            <a:ext cx="8207375" cy="6056312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333375"/>
            <a:ext cx="8207375" cy="6191250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333375"/>
            <a:ext cx="8207375" cy="6119813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900113" y="1628775"/>
            <a:ext cx="7343775" cy="21494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54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/>
              </a:rPr>
              <a:t>Вода Байкала</a:t>
            </a:r>
          </a:p>
        </p:txBody>
      </p:sp>
    </p:spTree>
  </p:cSld>
  <p:clrMapOvr>
    <a:masterClrMapping/>
  </p:clrMapOvr>
  <p:transition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од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333375"/>
            <a:ext cx="8713787" cy="6089650"/>
          </a:xfrm>
          <a:noFill/>
          <a:ln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ikal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Baikal</Template>
  <TotalTime>3</TotalTime>
  <Words>113</Words>
  <Application>Microsoft Office PowerPoint</Application>
  <PresentationFormat>Экран (4:3)</PresentationFormat>
  <Paragraphs>46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Baikal</vt:lpstr>
      <vt:lpstr> БАЙКАЛ  - жемчужина России.  «Байкал – уникальное явление нашей планеты, чудо природы во всех отношениях»                                                            Л.С. Берг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Улыбка солнца</vt:lpstr>
      <vt:lpstr>Презентация PowerPoint</vt:lpstr>
      <vt:lpstr>Омуль</vt:lpstr>
      <vt:lpstr>Амурский сазан</vt:lpstr>
      <vt:lpstr>Байкальский осетр</vt:lpstr>
      <vt:lpstr>Голомянка в толще воды</vt:lpstr>
      <vt:lpstr>Голомянка</vt:lpstr>
      <vt:lpstr>Желтокрылка</vt:lpstr>
      <vt:lpstr>Карась</vt:lpstr>
      <vt:lpstr>Красная широколобка</vt:lpstr>
      <vt:lpstr>Линь</vt:lpstr>
      <vt:lpstr>Таймень</vt:lpstr>
      <vt:lpstr>Черный байкальский хариус</vt:lpstr>
      <vt:lpstr>Широколобка</vt:lpstr>
      <vt:lpstr>Эпишура байкальская – биологический фильтр воды</vt:lpstr>
      <vt:lpstr>Байкальская нерпа</vt:lpstr>
      <vt:lpstr>Моллюски</vt:lpstr>
      <vt:lpstr>Губки</vt:lpstr>
      <vt:lpstr>Презентация PowerPoint</vt:lpstr>
      <vt:lpstr>Почти айсберг</vt:lpstr>
      <vt:lpstr>Ледяные красоты</vt:lpstr>
      <vt:lpstr>Желтокрылка во льду</vt:lpstr>
      <vt:lpstr>Ледяные сокуйи</vt:lpstr>
      <vt:lpstr>Ледяной покров озера</vt:lpstr>
      <vt:lpstr>Презентация PowerPoint</vt:lpstr>
      <vt:lpstr>Проблемы Байкала</vt:lpstr>
      <vt:lpstr>Баргузинский заповедник</vt:lpstr>
      <vt:lpstr>Байкало-Ленский заповедник</vt:lpstr>
      <vt:lpstr>Забайкальский национальный парк</vt:lpstr>
      <vt:lpstr>Прибайкальский национальный парк</vt:lpstr>
      <vt:lpstr>Фролихинский заказник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  -  ЧУДО ПРИРОДЫ  «Байкал – уникальное явление нашей планеты, чудо природы во всех отношениях»                                                            Л.С. Берг</dc:title>
  <dc:creator>ш-3</dc:creator>
  <cp:lastModifiedBy>школа</cp:lastModifiedBy>
  <cp:revision>4</cp:revision>
  <dcterms:created xsi:type="dcterms:W3CDTF">2011-10-14T08:10:26Z</dcterms:created>
  <dcterms:modified xsi:type="dcterms:W3CDTF">2013-12-03T17:15:41Z</dcterms:modified>
</cp:coreProperties>
</file>