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2B95"/>
    <a:srgbClr val="880E77"/>
    <a:srgbClr val="512373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F383-C299-4AE8-B6AB-F983563797C9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573F-09E5-4C65-AD2E-18BFF9281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F383-C299-4AE8-B6AB-F983563797C9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573F-09E5-4C65-AD2E-18BFF9281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F383-C299-4AE8-B6AB-F983563797C9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573F-09E5-4C65-AD2E-18BFF9281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F383-C299-4AE8-B6AB-F983563797C9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573F-09E5-4C65-AD2E-18BFF9281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F383-C299-4AE8-B6AB-F983563797C9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573F-09E5-4C65-AD2E-18BFF9281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F383-C299-4AE8-B6AB-F983563797C9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573F-09E5-4C65-AD2E-18BFF9281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F383-C299-4AE8-B6AB-F983563797C9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573F-09E5-4C65-AD2E-18BFF9281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F383-C299-4AE8-B6AB-F983563797C9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573F-09E5-4C65-AD2E-18BFF9281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F383-C299-4AE8-B6AB-F983563797C9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573F-09E5-4C65-AD2E-18BFF9281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F383-C299-4AE8-B6AB-F983563797C9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573F-09E5-4C65-AD2E-18BFF9281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F383-C299-4AE8-B6AB-F983563797C9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10573F-09E5-4C65-AD2E-18BFF92812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47F383-C299-4AE8-B6AB-F983563797C9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10573F-09E5-4C65-AD2E-18BFF92812A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59;&#1095;&#1080;&#1090;&#1077;&#1083;&#1100;%20&#1075;&#1086;&#1076;&#1072;\&#1086;-&#1077;%20&#1087;&#1086;&#1089;&#1083;&#1077;%20&#1096;&#1080;&#1087;&#1103;&#1097;&#1080;&#1093;\Neizvesten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Neizvest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284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7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5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85794"/>
            <a:ext cx="7772400" cy="1643074"/>
          </a:xfrm>
        </p:spPr>
        <p:txBody>
          <a:bodyPr/>
          <a:lstStyle/>
          <a:p>
            <a:pPr algn="ctr"/>
            <a:r>
              <a:rPr lang="ru-RU" sz="8800" dirty="0" smtClean="0">
                <a:solidFill>
                  <a:schemeClr val="accent1"/>
                </a:solidFill>
              </a:rPr>
              <a:t>ВОЛК</a:t>
            </a:r>
            <a:endParaRPr lang="ru-RU" sz="8800" dirty="0">
              <a:solidFill>
                <a:schemeClr val="accent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500306"/>
            <a:ext cx="5815290" cy="414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800" dirty="0" smtClean="0">
                <a:solidFill>
                  <a:schemeClr val="accent1"/>
                </a:solidFill>
              </a:rPr>
              <a:t>ЗАЯЦ</a:t>
            </a:r>
            <a:endParaRPr lang="ru-RU" sz="8800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714625"/>
            <a:ext cx="4143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ЁЖ</a:t>
            </a:r>
            <a:endParaRPr lang="ru-RU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4034" y="1761951"/>
            <a:ext cx="5911237" cy="445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/>
              <a:t>БЕЛКА</a:t>
            </a:r>
            <a:endParaRPr lang="ru-RU" sz="8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903874"/>
            <a:ext cx="5643601" cy="462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/>
              <a:t>Домашнее задание</a:t>
            </a: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000" dirty="0" smtClean="0"/>
              <a:t>п. 46 стр. 106</a:t>
            </a:r>
          </a:p>
          <a:p>
            <a:pPr lvl="0"/>
            <a:r>
              <a:rPr lang="ru-RU" sz="4000" dirty="0" smtClean="0"/>
              <a:t>придумать и записать небольшой рассказ с использованием существительных с гласными О-Е после шипящих в суффиксе.</a:t>
            </a:r>
          </a:p>
          <a:p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Спасибо, </a:t>
            </a:r>
            <a:r>
              <a:rPr lang="ru-RU" sz="7200" dirty="0" smtClean="0">
                <a:solidFill>
                  <a:srgbClr val="0070C0"/>
                </a:solidFill>
              </a:rPr>
              <a:t>«Следопыты»!!!</a:t>
            </a:r>
            <a:endParaRPr lang="ru-RU" sz="72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00232" y="3000372"/>
            <a:ext cx="4929222" cy="328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9058" y="1357298"/>
            <a:ext cx="4529142" cy="228601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Детективное агентство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00636"/>
            <a:ext cx="6400800" cy="1500198"/>
          </a:xfrm>
        </p:spPr>
        <p:txBody>
          <a:bodyPr>
            <a:normAutofit fontScale="85000" lnSpcReduction="10000"/>
          </a:bodyPr>
          <a:lstStyle/>
          <a:p>
            <a:r>
              <a:rPr lang="ru-RU" sz="8000" b="1" i="1" dirty="0" smtClean="0">
                <a:solidFill>
                  <a:schemeClr val="tx1"/>
                </a:solidFill>
              </a:rPr>
              <a:t>«Следопыты»</a:t>
            </a:r>
            <a:endParaRPr lang="ru-RU" sz="8000" b="1" i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1"/>
            <a:ext cx="3714744" cy="327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Текст 34"/>
          <p:cNvSpPr>
            <a:spLocks noGrp="1"/>
          </p:cNvSpPr>
          <p:nvPr>
            <p:ph type="body" idx="1"/>
          </p:nvPr>
        </p:nvSpPr>
        <p:spPr>
          <a:xfrm>
            <a:off x="560670" y="2704664"/>
            <a:ext cx="7772400" cy="1509712"/>
          </a:xfrm>
        </p:spPr>
        <p:txBody>
          <a:bodyPr numCol="2"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6" name="Текст 2"/>
          <p:cNvSpPr txBox="1">
            <a:spLocks/>
          </p:cNvSpPr>
          <p:nvPr/>
        </p:nvSpPr>
        <p:spPr>
          <a:xfrm>
            <a:off x="714348" y="1714488"/>
            <a:ext cx="7772400" cy="3714776"/>
          </a:xfrm>
          <a:prstGeom prst="rect">
            <a:avLst/>
          </a:prstGeom>
        </p:spPr>
        <p:txBody>
          <a:bodyPr vert="horz" lIns="45720" rIns="45720" numCol="2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Мыш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нок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Зайч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нок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Бельч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нок</a:t>
            </a:r>
          </a:p>
          <a:p>
            <a:pPr lvl="0">
              <a:lnSpc>
                <a:spcPct val="11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Червяч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</a:t>
            </a:r>
            <a:r>
              <a:rPr lang="ru-RU" sz="4800" dirty="0" smtClean="0"/>
              <a:t> </a:t>
            </a: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ru-RU" sz="4800" dirty="0" smtClean="0"/>
          </a:p>
          <a:p>
            <a:pPr lvl="0">
              <a:lnSpc>
                <a:spcPct val="11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4800" dirty="0" smtClean="0"/>
              <a:t>	Грибоч</a:t>
            </a:r>
            <a:r>
              <a:rPr lang="ru-RU" sz="4800" b="1" dirty="0" smtClean="0">
                <a:solidFill>
                  <a:srgbClr val="0070C0"/>
                </a:solidFill>
              </a:rPr>
              <a:t>е</a:t>
            </a:r>
            <a:r>
              <a:rPr lang="ru-RU" sz="4800" dirty="0" smtClean="0"/>
              <a:t>к</a:t>
            </a:r>
          </a:p>
          <a:p>
            <a:pPr lvl="0">
              <a:lnSpc>
                <a:spcPct val="11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4800" dirty="0" smtClean="0"/>
              <a:t>	Камеш</a:t>
            </a:r>
            <a:r>
              <a:rPr lang="ru-RU" sz="4800" b="1" dirty="0" smtClean="0">
                <a:solidFill>
                  <a:srgbClr val="0070C0"/>
                </a:solidFill>
              </a:rPr>
              <a:t>е</a:t>
            </a:r>
            <a:r>
              <a:rPr lang="ru-RU" sz="4800" dirty="0" smtClean="0"/>
              <a:t>к</a:t>
            </a:r>
          </a:p>
          <a:p>
            <a:pPr lvl="0">
              <a:lnSpc>
                <a:spcPct val="11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4800" dirty="0" smtClean="0"/>
              <a:t>	Клубоч</a:t>
            </a:r>
            <a:r>
              <a:rPr lang="ru-RU" sz="4800" b="1" dirty="0" smtClean="0">
                <a:solidFill>
                  <a:srgbClr val="0070C0"/>
                </a:solidFill>
              </a:rPr>
              <a:t>е</a:t>
            </a:r>
            <a:r>
              <a:rPr lang="ru-RU" sz="4800" dirty="0" smtClean="0"/>
              <a:t>к</a:t>
            </a:r>
          </a:p>
          <a:p>
            <a:pPr lvl="0">
              <a:lnSpc>
                <a:spcPct val="11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4800" dirty="0" smtClean="0"/>
              <a:t>	</a:t>
            </a:r>
            <a:r>
              <a:rPr lang="ru-RU" sz="4800" dirty="0" err="1" smtClean="0"/>
              <a:t>Подуш</a:t>
            </a:r>
            <a:r>
              <a:rPr lang="ru-RU" sz="4800" b="1" dirty="0" err="1" smtClean="0">
                <a:solidFill>
                  <a:srgbClr val="0070C0"/>
                </a:solidFill>
              </a:rPr>
              <a:t>е</a:t>
            </a:r>
            <a:r>
              <a:rPr lang="ru-RU" sz="4800" dirty="0" err="1" smtClean="0"/>
              <a:t>ч</a:t>
            </a:r>
            <a:r>
              <a:rPr kumimoji="0" lang="ru-RU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3" name="Группа 202"/>
          <p:cNvGrpSpPr/>
          <p:nvPr/>
        </p:nvGrpSpPr>
        <p:grpSpPr>
          <a:xfrm>
            <a:off x="2000232" y="1714488"/>
            <a:ext cx="1428760" cy="2500330"/>
            <a:chOff x="2000232" y="1714488"/>
            <a:chExt cx="1428760" cy="2500330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2143108" y="1714488"/>
              <a:ext cx="571504" cy="28575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2714612" y="1714488"/>
              <a:ext cx="642942" cy="28575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2571736" y="4000504"/>
              <a:ext cx="285752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2857488" y="4000504"/>
              <a:ext cx="35719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 flipV="1">
              <a:off x="2000232" y="2428868"/>
              <a:ext cx="571504" cy="28575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 rot="10800000">
              <a:off x="2571736" y="2428868"/>
              <a:ext cx="642942" cy="28575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 flipV="1">
              <a:off x="2214546" y="3143248"/>
              <a:ext cx="571504" cy="28575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 rot="10800000">
              <a:off x="2786050" y="3143248"/>
              <a:ext cx="642942" cy="28575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Группа 203"/>
          <p:cNvGrpSpPr/>
          <p:nvPr/>
        </p:nvGrpSpPr>
        <p:grpSpPr>
          <a:xfrm>
            <a:off x="1643042" y="2357430"/>
            <a:ext cx="928694" cy="2286016"/>
            <a:chOff x="1643042" y="2357430"/>
            <a:chExt cx="928694" cy="2286016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>
              <a:off x="1714480" y="2357430"/>
              <a:ext cx="35719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1714480" y="2428868"/>
              <a:ext cx="35719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>
              <a:off x="2214546" y="4572008"/>
              <a:ext cx="35719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2214546" y="4643446"/>
              <a:ext cx="35719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1643042" y="3071810"/>
              <a:ext cx="35719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1643042" y="3143248"/>
              <a:ext cx="35719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1857356" y="3786190"/>
              <a:ext cx="35719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1857356" y="3857628"/>
              <a:ext cx="35719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05" name="Группа 204"/>
          <p:cNvGrpSpPr/>
          <p:nvPr/>
        </p:nvGrpSpPr>
        <p:grpSpPr>
          <a:xfrm>
            <a:off x="7215206" y="1785926"/>
            <a:ext cx="857256" cy="2428892"/>
            <a:chOff x="7215206" y="1785926"/>
            <a:chExt cx="857256" cy="2428892"/>
          </a:xfrm>
        </p:grpSpPr>
        <p:cxnSp>
          <p:nvCxnSpPr>
            <p:cNvPr id="122" name="Прямая соединительная линия 121"/>
            <p:cNvCxnSpPr/>
            <p:nvPr/>
          </p:nvCxnSpPr>
          <p:spPr>
            <a:xfrm flipV="1">
              <a:off x="7358082" y="1785926"/>
              <a:ext cx="285752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>
              <a:off x="7643834" y="1785926"/>
              <a:ext cx="285752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 flipV="1">
              <a:off x="7215206" y="2500306"/>
              <a:ext cx="285752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>
              <a:off x="7500958" y="2500306"/>
              <a:ext cx="285752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 flipV="1">
              <a:off x="7358082" y="3214686"/>
              <a:ext cx="285752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>
              <a:off x="7643834" y="3214686"/>
              <a:ext cx="285752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Прямая соединительная линия 146"/>
            <p:cNvCxnSpPr/>
            <p:nvPr/>
          </p:nvCxnSpPr>
          <p:spPr>
            <a:xfrm flipV="1">
              <a:off x="7286644" y="4000504"/>
              <a:ext cx="35719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я соединительная линия 147"/>
            <p:cNvCxnSpPr/>
            <p:nvPr/>
          </p:nvCxnSpPr>
          <p:spPr>
            <a:xfrm>
              <a:off x="7643834" y="4000504"/>
              <a:ext cx="428628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Группа 205"/>
          <p:cNvGrpSpPr/>
          <p:nvPr/>
        </p:nvGrpSpPr>
        <p:grpSpPr>
          <a:xfrm>
            <a:off x="6786578" y="2357430"/>
            <a:ext cx="571504" cy="2286016"/>
            <a:chOff x="6786578" y="2357430"/>
            <a:chExt cx="571504" cy="2286016"/>
          </a:xfrm>
        </p:grpSpPr>
        <p:cxnSp>
          <p:nvCxnSpPr>
            <p:cNvPr id="124" name="Прямая соединительная линия 123"/>
            <p:cNvCxnSpPr/>
            <p:nvPr/>
          </p:nvCxnSpPr>
          <p:spPr>
            <a:xfrm>
              <a:off x="7000892" y="2357430"/>
              <a:ext cx="35719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>
              <a:off x="7000892" y="2428868"/>
              <a:ext cx="35719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>
              <a:off x="6786578" y="3071810"/>
              <a:ext cx="4286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>
              <a:off x="6786578" y="3143248"/>
              <a:ext cx="4286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9" name="Прямая соединительная линия 138"/>
            <p:cNvCxnSpPr/>
            <p:nvPr/>
          </p:nvCxnSpPr>
          <p:spPr>
            <a:xfrm>
              <a:off x="7000892" y="3786190"/>
              <a:ext cx="35719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/>
            <p:cNvCxnSpPr/>
            <p:nvPr/>
          </p:nvCxnSpPr>
          <p:spPr>
            <a:xfrm>
              <a:off x="7000892" y="3857628"/>
              <a:ext cx="35719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9" name="Прямая соединительная линия 148"/>
            <p:cNvCxnSpPr/>
            <p:nvPr/>
          </p:nvCxnSpPr>
          <p:spPr>
            <a:xfrm>
              <a:off x="6786578" y="4572008"/>
              <a:ext cx="4286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0" name="Прямая соединительная линия 149"/>
            <p:cNvCxnSpPr/>
            <p:nvPr/>
          </p:nvCxnSpPr>
          <p:spPr>
            <a:xfrm>
              <a:off x="6786578" y="4643446"/>
              <a:ext cx="4286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Тема урока: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Гласные О и Е после шипящих в суффиксах существительных.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7772400" cy="450059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Узнать: 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условия выбора гласных О-Е после шипящих в суффиксах существительных;</a:t>
            </a:r>
            <a:br>
              <a:rPr lang="ru-RU" sz="3600" dirty="0" smtClean="0">
                <a:solidFill>
                  <a:schemeClr val="tx1"/>
                </a:solidFill>
                <a:effectLst/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Научиться:  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применять правило правописания гласных О-Е после шипящих в суффиксах существительных.</a:t>
            </a:r>
            <a:endParaRPr lang="ru-RU" sz="36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3714752"/>
            <a:ext cx="5500726" cy="2357454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Calibri" pitchFamily="34" charset="0"/>
              </a:rPr>
              <a:t>Схема</a:t>
            </a:r>
            <a:r>
              <a:rPr lang="ru-RU" sz="44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ru-RU" sz="4400" dirty="0" smtClean="0">
                <a:latin typeface="+mj-lt"/>
              </a:rPr>
              <a:t>-</a:t>
            </a:r>
            <a:r>
              <a:rPr lang="ru-RU" sz="3200" dirty="0" smtClean="0">
                <a:latin typeface="+mj-lt"/>
              </a:rPr>
              <a:t> чертёж, изображающий устройство или взаимоотношение частей чего-либо.</a:t>
            </a:r>
            <a:endParaRPr lang="ru-RU" sz="32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9762" y="1000108"/>
            <a:ext cx="24642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976" y="3714752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785794"/>
            <a:ext cx="635798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Calibri" pitchFamily="34" charset="0"/>
              </a:rPr>
              <a:t>Рисунок</a:t>
            </a:r>
            <a:r>
              <a:rPr lang="ru-RU" sz="3200" dirty="0" smtClean="0">
                <a:latin typeface="Calibri" pitchFamily="34" charset="0"/>
              </a:rPr>
              <a:t> - изображение, выполненное художником от руки с помощью линий, контура, штриха, а также разнообразными их сочетаниями.</a:t>
            </a:r>
            <a:endParaRPr lang="ru-RU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128586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выбора орфограммы</a:t>
            </a:r>
            <a:endParaRPr lang="ru-RU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71612"/>
            <a:ext cx="8256490" cy="41434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Существительное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Суффикс   после шипящих</a:t>
            </a:r>
          </a:p>
          <a:p>
            <a:pPr algn="ctr"/>
            <a:endParaRPr lang="ru-RU" sz="2800" dirty="0" smtClean="0"/>
          </a:p>
          <a:p>
            <a:r>
              <a:rPr lang="ru-RU" sz="2800" dirty="0" smtClean="0"/>
              <a:t>     Гласная ударная              Гласная  безударная</a:t>
            </a:r>
          </a:p>
          <a:p>
            <a:endParaRPr lang="ru-RU" sz="2800" dirty="0" smtClean="0"/>
          </a:p>
          <a:p>
            <a:r>
              <a:rPr lang="ru-RU" sz="4000" b="1" dirty="0" smtClean="0"/>
              <a:t>           О                                Е</a:t>
            </a:r>
            <a:endParaRPr lang="ru-RU" sz="4000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214810" y="2000240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2201569">
            <a:off x="3048724" y="3168817"/>
            <a:ext cx="51422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510240">
            <a:off x="5056609" y="3084826"/>
            <a:ext cx="483239" cy="597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928794" y="4214818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143636" y="4143380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1000108"/>
            <a:ext cx="83582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Снеж</a:t>
            </a:r>
            <a:r>
              <a:rPr lang="ru-RU" sz="6000" b="1" dirty="0" smtClean="0"/>
              <a:t>о</a:t>
            </a:r>
            <a:r>
              <a:rPr lang="ru-RU" sz="6000" dirty="0" smtClean="0"/>
              <a:t>к</a:t>
            </a:r>
          </a:p>
          <a:p>
            <a:pPr algn="ctr"/>
            <a:r>
              <a:rPr lang="ru-RU" sz="6000" dirty="0" smtClean="0"/>
              <a:t>Зайчон</a:t>
            </a:r>
            <a:r>
              <a:rPr lang="ru-RU" sz="6000" b="1" dirty="0" smtClean="0"/>
              <a:t>о</a:t>
            </a:r>
            <a:r>
              <a:rPr lang="ru-RU" sz="6000" dirty="0" smtClean="0"/>
              <a:t>к </a:t>
            </a:r>
          </a:p>
          <a:p>
            <a:pPr algn="ctr"/>
            <a:r>
              <a:rPr lang="ru-RU" sz="6000" dirty="0" smtClean="0"/>
              <a:t>Горош</a:t>
            </a:r>
            <a:r>
              <a:rPr lang="ru-RU" sz="6000" b="1" dirty="0" smtClean="0"/>
              <a:t>е</a:t>
            </a:r>
            <a:r>
              <a:rPr lang="ru-RU" sz="6000" dirty="0" smtClean="0"/>
              <a:t>к </a:t>
            </a:r>
          </a:p>
          <a:p>
            <a:pPr algn="ctr"/>
            <a:r>
              <a:rPr lang="ru-RU" sz="6000" dirty="0"/>
              <a:t>Д</a:t>
            </a:r>
            <a:r>
              <a:rPr lang="ru-RU" sz="6000" dirty="0" smtClean="0"/>
              <a:t>оч</a:t>
            </a:r>
            <a:r>
              <a:rPr lang="ru-RU" sz="6000" b="1" dirty="0" smtClean="0"/>
              <a:t>е</a:t>
            </a:r>
            <a:r>
              <a:rPr lang="ru-RU" sz="6000" dirty="0" smtClean="0"/>
              <a:t>нька </a:t>
            </a:r>
          </a:p>
          <a:p>
            <a:pPr algn="ctr"/>
            <a:r>
              <a:rPr lang="ru-RU" sz="6000" dirty="0" smtClean="0"/>
              <a:t>Руч</a:t>
            </a:r>
            <a:r>
              <a:rPr lang="ru-RU" sz="6000" b="1" dirty="0" smtClean="0"/>
              <a:t>о</a:t>
            </a:r>
            <a:r>
              <a:rPr lang="ru-RU" sz="6000" dirty="0" smtClean="0"/>
              <a:t>нка </a:t>
            </a:r>
          </a:p>
          <a:p>
            <a:pPr algn="ctr"/>
            <a:r>
              <a:rPr lang="ru-RU" sz="6000" dirty="0" smtClean="0"/>
              <a:t>Крош</a:t>
            </a:r>
            <a:r>
              <a:rPr lang="ru-RU" sz="6000" b="1" dirty="0" smtClean="0"/>
              <a:t>е</a:t>
            </a:r>
            <a:r>
              <a:rPr lang="ru-RU" sz="6000" dirty="0" smtClean="0"/>
              <a:t>чка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14356"/>
            <a:ext cx="7772400" cy="1500198"/>
          </a:xfrm>
        </p:spPr>
        <p:txBody>
          <a:bodyPr/>
          <a:lstStyle/>
          <a:p>
            <a:pPr algn="ctr"/>
            <a:r>
              <a:rPr lang="ru-RU" sz="8000" dirty="0" smtClean="0">
                <a:solidFill>
                  <a:schemeClr val="accent1"/>
                </a:solidFill>
              </a:rPr>
              <a:t>МЫШЬ</a:t>
            </a:r>
            <a:endParaRPr lang="ru-RU" sz="80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1" y="2714624"/>
            <a:ext cx="472344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264</TotalTime>
  <Words>122</Words>
  <Application>Microsoft Office PowerPoint</Application>
  <PresentationFormat>Экран (4:3)</PresentationFormat>
  <Paragraphs>44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Детективное агентство</vt:lpstr>
      <vt:lpstr>Слайд 3</vt:lpstr>
      <vt:lpstr>Тема урока: </vt:lpstr>
      <vt:lpstr>Узнать: условия выбора гласных О-Е после шипящих в суффиксах существительных;  Научиться:  применять правило правописания гласных О-Е после шипящих в суффиксах существительных.</vt:lpstr>
      <vt:lpstr>Слайд 6</vt:lpstr>
      <vt:lpstr>Схема выбора орфограммы</vt:lpstr>
      <vt:lpstr>Слайд 8</vt:lpstr>
      <vt:lpstr>МЫШЬ</vt:lpstr>
      <vt:lpstr>ВОЛК</vt:lpstr>
      <vt:lpstr>ЗАЯЦ</vt:lpstr>
      <vt:lpstr>ЁЖ</vt:lpstr>
      <vt:lpstr>БЕЛКА</vt:lpstr>
      <vt:lpstr>Домашнее задание</vt:lpstr>
      <vt:lpstr>Спасибо, «Следопыты»!!!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Детективное агентство</dc:title>
  <dc:creator>Andrey</dc:creator>
  <cp:lastModifiedBy>Andrey</cp:lastModifiedBy>
  <cp:revision>29</cp:revision>
  <dcterms:created xsi:type="dcterms:W3CDTF">2011-11-28T17:03:46Z</dcterms:created>
  <dcterms:modified xsi:type="dcterms:W3CDTF">2012-03-19T17:41:21Z</dcterms:modified>
</cp:coreProperties>
</file>