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6FFD0-8383-4FD0-A360-BDF9BA54281D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B4978-1C1E-483C-9C9A-25B9B100E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B4978-1C1E-483C-9C9A-25B9B100E69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71799DF-D1FD-4737-BC49-FFAFE8D3D19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AC41811-2D68-47CA-8247-BE7C73A78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799DF-D1FD-4737-BC49-FFAFE8D3D19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C41811-2D68-47CA-8247-BE7C73A78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71799DF-D1FD-4737-BC49-FFAFE8D3D19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AC41811-2D68-47CA-8247-BE7C73A78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799DF-D1FD-4737-BC49-FFAFE8D3D19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C41811-2D68-47CA-8247-BE7C73A78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1799DF-D1FD-4737-BC49-FFAFE8D3D19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AC41811-2D68-47CA-8247-BE7C73A78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799DF-D1FD-4737-BC49-FFAFE8D3D19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C41811-2D68-47CA-8247-BE7C73A78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799DF-D1FD-4737-BC49-FFAFE8D3D19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C41811-2D68-47CA-8247-BE7C73A78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799DF-D1FD-4737-BC49-FFAFE8D3D19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C41811-2D68-47CA-8247-BE7C73A78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1799DF-D1FD-4737-BC49-FFAFE8D3D19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C41811-2D68-47CA-8247-BE7C73A78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799DF-D1FD-4737-BC49-FFAFE8D3D19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C41811-2D68-47CA-8247-BE7C73A78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799DF-D1FD-4737-BC49-FFAFE8D3D19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C41811-2D68-47CA-8247-BE7C73A781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71799DF-D1FD-4737-BC49-FFAFE8D3D19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AC41811-2D68-47CA-8247-BE7C73A78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Вводные слова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Подготовил: преподаватель русского языка Борисова Ю.В.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239000" cy="1143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 приведённом ниже предложении пронумерованы все запятые. Выпишите цифры, обозначающие запятые при вводном слове.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Оставить сейчас место было нельзя</a:t>
            </a:r>
            <a:r>
              <a:rPr lang="ru-RU" sz="2000" dirty="0" smtClean="0"/>
              <a:t>,(1) </a:t>
            </a:r>
            <a:r>
              <a:rPr lang="ru-RU" sz="2000" dirty="0" smtClean="0"/>
              <a:t>не только по причине денежного долга</a:t>
            </a:r>
            <a:r>
              <a:rPr lang="ru-RU" sz="2000" dirty="0" smtClean="0"/>
              <a:t>,(2) </a:t>
            </a:r>
            <a:r>
              <a:rPr lang="ru-RU" sz="2000" dirty="0" smtClean="0"/>
              <a:t>но и щадя Марфу Петровну</a:t>
            </a:r>
            <a:r>
              <a:rPr lang="ru-RU" sz="2000" dirty="0" smtClean="0"/>
              <a:t>,(3) </a:t>
            </a:r>
            <a:r>
              <a:rPr lang="ru-RU" sz="2000" dirty="0" smtClean="0"/>
              <a:t>которая могла бы вдруг возыметь подозрения</a:t>
            </a:r>
            <a:r>
              <a:rPr lang="ru-RU" sz="2000" dirty="0" smtClean="0"/>
              <a:t>,(4) </a:t>
            </a:r>
            <a:r>
              <a:rPr lang="ru-RU" sz="2000" dirty="0" smtClean="0"/>
              <a:t>а следовательно</a:t>
            </a:r>
            <a:r>
              <a:rPr lang="ru-RU" sz="2000" dirty="0" smtClean="0"/>
              <a:t>,(5) </a:t>
            </a:r>
            <a:r>
              <a:rPr lang="ru-RU" sz="2000" dirty="0" smtClean="0"/>
              <a:t>и пришлось бы поселить в семействе раздор. 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Рисунок 3" descr="http://im1-tub-ru.yandex.net/i?id=172006198-49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789040"/>
            <a:ext cx="2023370" cy="2164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0" dirty="0" smtClean="0"/>
              <a:t> </a:t>
            </a:r>
            <a:r>
              <a:rPr lang="ru-RU" sz="2000" dirty="0" smtClean="0"/>
              <a:t>В приведённом ниже предложении пронумерованы все запятые. Выпишите цифры, обозначающие запятые при вводном слове.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 - Милостивый </a:t>
            </a:r>
            <a:r>
              <a:rPr lang="ru-RU" sz="2000" dirty="0" smtClean="0"/>
              <a:t>государь,(1) </a:t>
            </a:r>
            <a:r>
              <a:rPr lang="ru-RU" sz="2000" dirty="0" smtClean="0"/>
              <a:t>милостивый государь! </a:t>
            </a:r>
            <a:r>
              <a:rPr lang="ru-RU" sz="2000" dirty="0" smtClean="0"/>
              <a:t>-воскликнул </a:t>
            </a:r>
            <a:r>
              <a:rPr lang="ru-RU" sz="2000" dirty="0" smtClean="0"/>
              <a:t>Мармеладов</a:t>
            </a:r>
            <a:r>
              <a:rPr lang="ru-RU" sz="2000" dirty="0" smtClean="0"/>
              <a:t>,(2) </a:t>
            </a:r>
            <a:r>
              <a:rPr lang="ru-RU" sz="2000" dirty="0" smtClean="0"/>
              <a:t>оправившись, </a:t>
            </a:r>
            <a:r>
              <a:rPr lang="ru-RU" sz="2000" dirty="0" smtClean="0"/>
              <a:t>- о </a:t>
            </a:r>
            <a:r>
              <a:rPr lang="ru-RU" sz="2000" dirty="0" smtClean="0"/>
              <a:t>государь мой</a:t>
            </a:r>
            <a:r>
              <a:rPr lang="ru-RU" sz="2000" dirty="0" smtClean="0"/>
              <a:t>,(3) </a:t>
            </a:r>
            <a:r>
              <a:rPr lang="ru-RU" sz="2000" dirty="0" smtClean="0"/>
              <a:t>вам</a:t>
            </a:r>
            <a:r>
              <a:rPr lang="ru-RU" sz="2000" dirty="0" smtClean="0"/>
              <a:t>,(4) </a:t>
            </a:r>
            <a:r>
              <a:rPr lang="ru-RU" sz="2000" dirty="0" smtClean="0"/>
              <a:t>может быть</a:t>
            </a:r>
            <a:r>
              <a:rPr lang="ru-RU" sz="2000" dirty="0" smtClean="0"/>
              <a:t>,(5) </a:t>
            </a:r>
            <a:r>
              <a:rPr lang="ru-RU" sz="2000" dirty="0" smtClean="0"/>
              <a:t>всё это в смех</a:t>
            </a:r>
            <a:r>
              <a:rPr lang="ru-RU" sz="2000" dirty="0" smtClean="0"/>
              <a:t>,(6) </a:t>
            </a:r>
            <a:r>
              <a:rPr lang="ru-RU" sz="2000" dirty="0" smtClean="0"/>
              <a:t>как и прочим</a:t>
            </a:r>
            <a:r>
              <a:rPr lang="ru-RU" sz="2000" dirty="0" smtClean="0"/>
              <a:t>,(7) </a:t>
            </a:r>
            <a:r>
              <a:rPr lang="ru-RU" sz="2000" dirty="0" smtClean="0"/>
              <a:t>и только беспокою я вас </a:t>
            </a:r>
            <a:r>
              <a:rPr lang="ru-RU" sz="2000" dirty="0" err="1" smtClean="0"/>
              <a:t>глупостию</a:t>
            </a:r>
            <a:r>
              <a:rPr lang="ru-RU" sz="2000" dirty="0" smtClean="0"/>
              <a:t> всех этих мизерных подробностей домашней жизни моей</a:t>
            </a:r>
            <a:r>
              <a:rPr lang="ru-RU" sz="2000" dirty="0" smtClean="0"/>
              <a:t>,(8) </a:t>
            </a:r>
            <a:r>
              <a:rPr lang="ru-RU" sz="2000" dirty="0" smtClean="0"/>
              <a:t>ну а мне не в смех! 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Рисунок 3" descr="http://www.artandphoto.ru/stock/art5/444/265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221088"/>
            <a:ext cx="2107679" cy="2147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 приведённом ниже предложении пронумерованы все запятые. Выпишите цифры, обозначающие запятые при вводном слове.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Действия Наполеона и Александра</a:t>
            </a:r>
            <a:r>
              <a:rPr lang="ru-RU" sz="2000" dirty="0" smtClean="0"/>
              <a:t>,(1) </a:t>
            </a:r>
            <a:r>
              <a:rPr lang="ru-RU" sz="2000" dirty="0" smtClean="0"/>
              <a:t>от слова которых зависело</a:t>
            </a:r>
            <a:r>
              <a:rPr lang="ru-RU" sz="2000" dirty="0" smtClean="0"/>
              <a:t>,(2) </a:t>
            </a:r>
            <a:r>
              <a:rPr lang="ru-RU" sz="2000" dirty="0" smtClean="0"/>
              <a:t>казалось</a:t>
            </a:r>
            <a:r>
              <a:rPr lang="ru-RU" sz="2000" dirty="0" smtClean="0"/>
              <a:t>,(3) </a:t>
            </a:r>
            <a:r>
              <a:rPr lang="ru-RU" sz="2000" dirty="0" smtClean="0"/>
              <a:t>чтобы событие совершилось или не совершилось</a:t>
            </a:r>
            <a:r>
              <a:rPr lang="ru-RU" sz="2000" dirty="0" smtClean="0"/>
              <a:t>,(4) </a:t>
            </a:r>
            <a:r>
              <a:rPr lang="ru-RU" sz="2000" dirty="0" smtClean="0"/>
              <a:t>- были так же мало произвольны</a:t>
            </a:r>
            <a:r>
              <a:rPr lang="ru-RU" sz="2000" dirty="0" smtClean="0"/>
              <a:t>,(5) </a:t>
            </a:r>
            <a:r>
              <a:rPr lang="ru-RU" sz="2000" dirty="0" smtClean="0"/>
              <a:t>как и действие каждого солдата</a:t>
            </a:r>
            <a:r>
              <a:rPr lang="ru-RU" sz="2000" dirty="0" smtClean="0"/>
              <a:t>,(6) </a:t>
            </a:r>
            <a:r>
              <a:rPr lang="ru-RU" sz="2000" dirty="0" smtClean="0"/>
              <a:t>шедшего в поход по жребию или по набору.</a:t>
            </a:r>
            <a:endParaRPr lang="ru-RU" sz="2000" dirty="0"/>
          </a:p>
        </p:txBody>
      </p:sp>
      <p:pic>
        <p:nvPicPr>
          <p:cNvPr id="4" name="Рисунок 3" descr="http://il.rsl.ru/images/66_voyna%20i%20mir_jpg/ill0237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77072"/>
            <a:ext cx="237626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7239000" cy="484632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дать понятие о вводных словах как средстве выражения субъективной оценки к высказыванию, познакомить со значениями вводных слов;</a:t>
            </a:r>
          </a:p>
          <a:p>
            <a:endParaRPr lang="ru-RU" b="1" dirty="0" smtClean="0"/>
          </a:p>
          <a:p>
            <a:r>
              <a:rPr lang="ru-RU" b="1" dirty="0" smtClean="0"/>
              <a:t>формировать умение выражать определённые отношения к высказыванию с помощью вводных слов, правильно ставить знаки препинания при вводных словах,</a:t>
            </a:r>
          </a:p>
          <a:p>
            <a:endParaRPr lang="ru-RU" b="1" dirty="0" smtClean="0"/>
          </a:p>
          <a:p>
            <a:r>
              <a:rPr lang="ru-RU" b="1" dirty="0" smtClean="0"/>
              <a:t>различать вводные слова и члены предложения.</a:t>
            </a:r>
          </a:p>
          <a:p>
            <a:endParaRPr lang="ru-RU" b="1" dirty="0" smtClean="0"/>
          </a:p>
          <a:p>
            <a:r>
              <a:rPr lang="ru-RU" b="1" dirty="0" smtClean="0"/>
              <a:t>развивать аналитические способности учащихся (умение сравнивать, выделять, обобщать), умение использовать данные конструкции в речи.</a:t>
            </a:r>
          </a:p>
          <a:p>
            <a:endParaRPr lang="ru-RU" b="1" dirty="0" smtClean="0"/>
          </a:p>
          <a:p>
            <a:r>
              <a:rPr lang="ru-RU" b="1" dirty="0" smtClean="0"/>
              <a:t>воспитывать активное и сознательное отношение к изучению русского языка.     </a:t>
            </a:r>
          </a:p>
          <a:p>
            <a:pPr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Вводные слова и их значения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/>
              <a:t>     Группа по значению               Примеры</a:t>
            </a:r>
          </a:p>
          <a:p>
            <a:pPr>
              <a:buNone/>
            </a:pPr>
            <a:r>
              <a:rPr lang="ru-RU" sz="1600" b="1" dirty="0" smtClean="0"/>
              <a:t>     1. Уверенность                        Конечно, бесспорно, несомненно,</a:t>
            </a:r>
          </a:p>
          <a:p>
            <a:pPr>
              <a:buNone/>
            </a:pPr>
            <a:r>
              <a:rPr lang="ru-RU" sz="1600" b="1" dirty="0" smtClean="0"/>
              <a:t>                                                      разумеется, без сомнения…</a:t>
            </a:r>
          </a:p>
          <a:p>
            <a:pPr>
              <a:buNone/>
            </a:pPr>
            <a:r>
              <a:rPr lang="ru-RU" sz="1600" b="1" dirty="0" smtClean="0"/>
              <a:t>     2. Неуверенность                     Кажется, вероятно, возможно.</a:t>
            </a:r>
          </a:p>
          <a:p>
            <a:pPr>
              <a:buNone/>
            </a:pPr>
            <a:r>
              <a:rPr lang="ru-RU" sz="1600" b="1" dirty="0" smtClean="0"/>
              <a:t>     3. Чувства говорящего             К счастью, к радости, к сожалению,</a:t>
            </a:r>
          </a:p>
          <a:p>
            <a:pPr>
              <a:buNone/>
            </a:pPr>
            <a:r>
              <a:rPr lang="ru-RU" sz="1600" b="1" dirty="0" smtClean="0"/>
              <a:t>                                                      к удивлению…</a:t>
            </a:r>
          </a:p>
          <a:p>
            <a:pPr>
              <a:buNone/>
            </a:pPr>
            <a:r>
              <a:rPr lang="ru-RU" sz="1600" b="1" dirty="0" smtClean="0"/>
              <a:t>     4. Источник информации         По сообщению, по словам, по                                  </a:t>
            </a:r>
          </a:p>
          <a:p>
            <a:pPr>
              <a:buNone/>
            </a:pPr>
            <a:r>
              <a:rPr lang="ru-RU" sz="1600" b="1" dirty="0" smtClean="0"/>
              <a:t>                                                       мнению, по-моему…</a:t>
            </a:r>
          </a:p>
          <a:p>
            <a:pPr>
              <a:buNone/>
            </a:pPr>
            <a:r>
              <a:rPr lang="ru-RU" sz="1600" b="1" dirty="0" smtClean="0"/>
              <a:t>     5. Порядок оформления           Во-первых, во-вторых, наконец,</a:t>
            </a:r>
          </a:p>
          <a:p>
            <a:pPr>
              <a:buNone/>
            </a:pPr>
            <a:r>
              <a:rPr lang="ru-RU" sz="1600" b="1" dirty="0" smtClean="0"/>
              <a:t>          мыслей                                 следовательно, значит, итак…</a:t>
            </a:r>
          </a:p>
          <a:p>
            <a:pPr>
              <a:buNone/>
            </a:pPr>
            <a:r>
              <a:rPr lang="ru-RU" sz="1600" b="1" dirty="0" smtClean="0"/>
              <a:t>      6. Замечания о способах          Одним словом, иначе говоря, </a:t>
            </a:r>
          </a:p>
          <a:p>
            <a:pPr>
              <a:buNone/>
            </a:pPr>
            <a:r>
              <a:rPr lang="ru-RU" sz="1600" b="1" dirty="0" smtClean="0"/>
              <a:t>          оформления  мыслей            лучше сказать…</a:t>
            </a:r>
            <a:endParaRPr lang="ru-RU" sz="1600" b="1" dirty="0"/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Найдите</a:t>
            </a:r>
            <a:r>
              <a:rPr lang="ru-RU" dirty="0" smtClean="0"/>
              <a:t> вводные слова. Определите их значения.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/>
              <a:t>  </a:t>
            </a:r>
          </a:p>
          <a:p>
            <a:pPr>
              <a:buNone/>
            </a:pPr>
            <a:r>
              <a:rPr lang="ru-RU" sz="1400" dirty="0" smtClean="0"/>
              <a:t>  </a:t>
            </a:r>
            <a:r>
              <a:rPr lang="ru-RU" sz="1400" b="1" dirty="0" smtClean="0"/>
              <a:t>1  </a:t>
            </a:r>
            <a:r>
              <a:rPr lang="ru-RU" sz="1600" dirty="0" smtClean="0"/>
              <a:t>Итак, домой </a:t>
            </a:r>
            <a:r>
              <a:rPr lang="ru-RU" sz="1600" dirty="0" err="1" smtClean="0"/>
              <a:t>пришед</a:t>
            </a:r>
            <a:r>
              <a:rPr lang="ru-RU" sz="1600" dirty="0" smtClean="0"/>
              <a:t>, Евгений </a:t>
            </a:r>
          </a:p>
          <a:p>
            <a:pPr>
              <a:buNone/>
            </a:pPr>
            <a:r>
              <a:rPr lang="ru-RU" sz="1600" dirty="0" smtClean="0"/>
              <a:t>       Стряхнул шинель, разделся, лёг.</a:t>
            </a:r>
          </a:p>
          <a:p>
            <a:pPr>
              <a:buNone/>
            </a:pPr>
            <a:r>
              <a:rPr lang="ru-RU" sz="1600" dirty="0" smtClean="0"/>
              <a:t>                2  Пройдёт, быть может, год-другой – </a:t>
            </a:r>
          </a:p>
          <a:p>
            <a:pPr>
              <a:buNone/>
            </a:pPr>
            <a:r>
              <a:rPr lang="ru-RU" sz="1600" dirty="0" smtClean="0"/>
              <a:t>                    Местечко получу, Параше </a:t>
            </a:r>
          </a:p>
          <a:p>
            <a:pPr>
              <a:buNone/>
            </a:pPr>
            <a:r>
              <a:rPr lang="ru-RU" sz="1600" dirty="0" smtClean="0"/>
              <a:t>                    Препоручу семейство наше.</a:t>
            </a:r>
          </a:p>
          <a:p>
            <a:pPr>
              <a:buNone/>
            </a:pPr>
            <a:r>
              <a:rPr lang="ru-RU" sz="1600" dirty="0" smtClean="0"/>
              <a:t>                            3  Зимой, бывало, в ночь глухую</a:t>
            </a:r>
          </a:p>
          <a:p>
            <a:pPr>
              <a:buNone/>
            </a:pPr>
            <a:r>
              <a:rPr lang="ru-RU" sz="1600" dirty="0" smtClean="0"/>
              <a:t>                                Заложим тройку удалую,</a:t>
            </a:r>
          </a:p>
          <a:p>
            <a:pPr>
              <a:buNone/>
            </a:pPr>
            <a:r>
              <a:rPr lang="ru-RU" sz="1600" dirty="0" smtClean="0"/>
              <a:t>                                 Поём и свищем  и стрелой</a:t>
            </a:r>
          </a:p>
          <a:p>
            <a:pPr>
              <a:buNone/>
            </a:pPr>
            <a:r>
              <a:rPr lang="ru-RU" sz="1600" dirty="0" smtClean="0"/>
              <a:t>                                 Летим над снежной глубиной.</a:t>
            </a:r>
          </a:p>
          <a:p>
            <a:pPr>
              <a:buNone/>
            </a:pPr>
            <a:r>
              <a:rPr lang="ru-RU" sz="1600" dirty="0" smtClean="0"/>
              <a:t>                                          4. Казалось, ангел почивал</a:t>
            </a:r>
          </a:p>
          <a:p>
            <a:pPr>
              <a:buNone/>
            </a:pPr>
            <a:r>
              <a:rPr lang="ru-RU" sz="1600" dirty="0" smtClean="0"/>
              <a:t>                                              И сонный слёзы проливал</a:t>
            </a:r>
          </a:p>
          <a:p>
            <a:pPr>
              <a:buNone/>
            </a:pPr>
            <a:r>
              <a:rPr lang="ru-RU" sz="1600" dirty="0" smtClean="0"/>
              <a:t>                                               О бедной пленнице гарема…</a:t>
            </a:r>
          </a:p>
          <a:p>
            <a:pPr>
              <a:buNone/>
            </a:pPr>
            <a:r>
              <a:rPr lang="ru-RU" sz="1600" dirty="0" smtClean="0"/>
              <a:t>                                                      5. Я, кажется, хозяйке мил - </a:t>
            </a:r>
          </a:p>
          <a:p>
            <a:pPr>
              <a:buNone/>
            </a:pPr>
            <a:r>
              <a:rPr lang="ru-RU" sz="1600" dirty="0" smtClean="0"/>
              <a:t>                                                           И Нулин свечку погасил.</a:t>
            </a:r>
          </a:p>
          <a:p>
            <a:pPr>
              <a:buNone/>
            </a:pPr>
            <a:endParaRPr lang="ru-RU" sz="1600" dirty="0" smtClean="0"/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Вставьте в предложения вводные </a:t>
            </a:r>
            <a:r>
              <a:rPr lang="ru-RU" sz="3200" dirty="0" smtClean="0"/>
              <a:t>слова</a:t>
            </a:r>
            <a:endParaRPr lang="ru-RU" sz="32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1. В природе постоянно происходят различные изменения.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2. Солнце всходит по утрам и заходит по вечерам.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3. Первые заморозки бывают в начале сентября.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4. Чистый воздух – одно из главных богатств природы.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5. Из труб заводов и фабрик в воздух попадают вредные вещества, и он загрязняется.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6. Такой воздух опасен для людей, растений, животных.</a:t>
            </a:r>
          </a:p>
          <a:p>
            <a:endParaRPr lang="ru-RU" sz="2000" dirty="0"/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 smtClean="0"/>
              <a:t>Замените</a:t>
            </a:r>
            <a:r>
              <a:rPr lang="ru-RU" dirty="0" smtClean="0"/>
              <a:t> </a:t>
            </a:r>
            <a:r>
              <a:rPr lang="ru-RU" sz="3100" dirty="0" smtClean="0"/>
              <a:t>вводные слова синонимичными словами. 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1</a:t>
            </a:r>
            <a:r>
              <a:rPr lang="ru-RU" sz="2400" dirty="0" smtClean="0"/>
              <a:t>. Может быть, я вижу первого такого человека, как он.</a:t>
            </a:r>
          </a:p>
          <a:p>
            <a:r>
              <a:rPr lang="ru-RU" sz="2400" dirty="0" smtClean="0"/>
              <a:t>2. По-моему, он ловок, знающ, находчив.</a:t>
            </a:r>
          </a:p>
          <a:p>
            <a:r>
              <a:rPr lang="ru-RU" sz="2400" dirty="0" smtClean="0"/>
              <a:t>3. Очевидно, общение с детьми развивает в человеке многие добрые свойства.</a:t>
            </a:r>
          </a:p>
          <a:p>
            <a:r>
              <a:rPr lang="ru-RU" sz="2400" dirty="0" smtClean="0"/>
              <a:t>4. Несомненно, в скромной красоте полевых цветов таится бесконечное очарование.</a:t>
            </a:r>
          </a:p>
          <a:p>
            <a:r>
              <a:rPr lang="ru-RU" sz="2400" dirty="0" smtClean="0"/>
              <a:t>5. По всей вероятности, ему нужно было знать всех, чтобы определить, кто лучше, кто хуже.</a:t>
            </a:r>
            <a:endParaRPr lang="ru-RU" sz="2400" dirty="0"/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Установите, что общего в каждой группе слов. Возьмите из каждой группы по три элемента и составьте предложения.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ru-RU" sz="1800" dirty="0" smtClean="0"/>
          </a:p>
          <a:p>
            <a:pPr>
              <a:lnSpc>
                <a:spcPct val="150000"/>
              </a:lnSpc>
            </a:pPr>
            <a:r>
              <a:rPr lang="ru-RU" sz="1800" dirty="0" smtClean="0"/>
              <a:t>1. Конечно, разумеется, бесспорно, без сомнения, само собой, бесспорно, естественно, понятно, известно.</a:t>
            </a:r>
          </a:p>
          <a:p>
            <a:pPr>
              <a:lnSpc>
                <a:spcPct val="150000"/>
              </a:lnSpc>
            </a:pPr>
            <a:r>
              <a:rPr lang="ru-RU" sz="1800" dirty="0" smtClean="0"/>
              <a:t>2. Наверное, верно, вероятно, видимо, по всей видимости, очевидно, как видно, должно быть, может быть, возможно.</a:t>
            </a:r>
          </a:p>
          <a:p>
            <a:pPr>
              <a:lnSpc>
                <a:spcPct val="150000"/>
              </a:lnSpc>
            </a:pPr>
            <a:r>
              <a:rPr lang="ru-RU" sz="1800" dirty="0" smtClean="0"/>
              <a:t>3. Например, к примеру, скажем, в частности.</a:t>
            </a:r>
          </a:p>
          <a:p>
            <a:pPr>
              <a:lnSpc>
                <a:spcPct val="150000"/>
              </a:lnSpc>
            </a:pPr>
            <a:r>
              <a:rPr lang="ru-RU" sz="1800" dirty="0" smtClean="0"/>
              <a:t>4. Следовательно, итак, таким образом,  стало быть, значит, выходит, следовательно.</a:t>
            </a:r>
            <a:endParaRPr lang="ru-RU" sz="1800" dirty="0"/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Разграничьте вводные слова и члены предложения.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1. Наконец он приехал. Наконец можно обратиться к врачу за помощью.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2. Он может быть ещё вернётся к своей семье. Что может быть прекраснее любви!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3. Бывало они часто собирались вместе. Им бывало весело.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4. Это было совершенно очевидно. Он очевидно стеснялся своей полноты.</a:t>
            </a:r>
            <a:endParaRPr lang="ru-RU" sz="2000" dirty="0"/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239000" cy="1143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 приведённом ниже предложении пронумерованы все запятые. Выпишите цифры, обозначающие запятые при вводном слове.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Римский философ Сенека в самом начале нашей эры,(1) размышляя о времени, (2) в одном из писем к </a:t>
            </a:r>
            <a:r>
              <a:rPr lang="ru-RU" sz="2000" b="1" dirty="0" err="1" smtClean="0"/>
              <a:t>Луцилию</a:t>
            </a:r>
            <a:r>
              <a:rPr lang="ru-RU" sz="2000" b="1" dirty="0" smtClean="0"/>
              <a:t>, (3) которые, (4) впрочем, (5) можно адресовать и всем молодым людям нашего времени, (6) писал…</a:t>
            </a:r>
            <a:endParaRPr lang="ru-RU" sz="2000" b="1" dirty="0"/>
          </a:p>
        </p:txBody>
      </p:sp>
      <p:pic>
        <p:nvPicPr>
          <p:cNvPr id="5" name="Рисунок 4" descr="http://im3-tub-ru.yandex.net/i?id=121585769-58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005064"/>
            <a:ext cx="1944216" cy="1860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202</TotalTime>
  <Words>820</Words>
  <Application>Microsoft Office PowerPoint</Application>
  <PresentationFormat>Экран (4:3)</PresentationFormat>
  <Paragraphs>76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Вводные слова</vt:lpstr>
      <vt:lpstr>             Цели урока:</vt:lpstr>
      <vt:lpstr>Вводные слова и их значения</vt:lpstr>
      <vt:lpstr>Найдите вводные слова. Определите их значения.</vt:lpstr>
      <vt:lpstr>Вставьте в предложения вводные слова</vt:lpstr>
      <vt:lpstr>Замените вводные слова синонимичными словами. </vt:lpstr>
      <vt:lpstr>Установите, что общего в каждой группе слов. Возьмите из каждой группы по три элемента и составьте предложения. </vt:lpstr>
      <vt:lpstr>Разграничьте вводные слова и члены предложения.</vt:lpstr>
      <vt:lpstr>В приведённом ниже предложении пронумерованы все запятые. Выпишите цифры, обозначающие запятые при вводном слове.</vt:lpstr>
      <vt:lpstr>В приведённом ниже предложении пронумерованы все запятые. Выпишите цифры, обозначающие запятые при вводном слове.</vt:lpstr>
      <vt:lpstr> В приведённом ниже предложении пронумерованы все запятые. Выпишите цифры, обозначающие запятые при вводном слове.</vt:lpstr>
      <vt:lpstr>В приведённом ниже предложении пронумерованы все запятые. Выпишите цифры, обозначающие запятые при вводном слове.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Вводные слова</dc:title>
  <dc:creator>Паша</dc:creator>
  <cp:lastModifiedBy>Паша</cp:lastModifiedBy>
  <cp:revision>28</cp:revision>
  <dcterms:created xsi:type="dcterms:W3CDTF">2013-12-15T12:01:09Z</dcterms:created>
  <dcterms:modified xsi:type="dcterms:W3CDTF">2013-12-17T14:29:36Z</dcterms:modified>
</cp:coreProperties>
</file>