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98" r:id="rId4"/>
    <p:sldId id="261" r:id="rId5"/>
    <p:sldId id="258" r:id="rId6"/>
    <p:sldId id="316" r:id="rId7"/>
    <p:sldId id="297" r:id="rId8"/>
    <p:sldId id="296" r:id="rId9"/>
    <p:sldId id="301" r:id="rId10"/>
    <p:sldId id="302" r:id="rId11"/>
    <p:sldId id="293" r:id="rId12"/>
    <p:sldId id="315" r:id="rId13"/>
    <p:sldId id="288" r:id="rId14"/>
    <p:sldId id="299" r:id="rId15"/>
    <p:sldId id="312" r:id="rId16"/>
    <p:sldId id="262" r:id="rId17"/>
    <p:sldId id="264" r:id="rId18"/>
    <p:sldId id="272" r:id="rId19"/>
    <p:sldId id="270" r:id="rId20"/>
    <p:sldId id="269" r:id="rId21"/>
    <p:sldId id="271" r:id="rId22"/>
    <p:sldId id="285" r:id="rId23"/>
    <p:sldId id="287" r:id="rId24"/>
    <p:sldId id="286" r:id="rId25"/>
    <p:sldId id="274" r:id="rId26"/>
    <p:sldId id="275" r:id="rId27"/>
    <p:sldId id="279" r:id="rId28"/>
    <p:sldId id="278" r:id="rId29"/>
    <p:sldId id="281" r:id="rId30"/>
    <p:sldId id="313" r:id="rId31"/>
    <p:sldId id="26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FF"/>
    <a:srgbClr val="66FFCC"/>
    <a:srgbClr val="FF66FF"/>
    <a:srgbClr val="0066CC"/>
    <a:srgbClr val="000066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1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37EEC4F-5EEA-4675-8A27-B9266E4F4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5D3F-B079-409B-A33D-5C53EE88C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4067-CBEB-49AF-AFF6-A72BA1DBD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C496-F8CE-4A19-BD21-28DCCD56E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F8BDE-6D9F-4D52-89D6-261CD24AB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697D8-98C6-4741-BE79-ACE76E60C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EFC3A-5C8B-4A41-A9EE-76C7CAEFD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32BD-5AB2-4B7F-A1A9-2B59359A3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DE1E2-E3C5-470F-B825-8751494E6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C63C-11A6-4713-BF93-E66532D82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D825-BC38-4A36-AB91-C19756EC5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8792B-C502-4955-9518-743F02CAC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C7F6-DF84-4D57-88AF-C492E4638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DB35-0027-4344-9693-2D332B8C2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B11A-3F2D-44E1-85FF-719761214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E2E935-4C0F-480D-A285-DEF08AB44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676400"/>
            <a:ext cx="8785225" cy="21844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Ознакомление с основами знаний по разделу «Лыжная подготовка»</a:t>
            </a:r>
            <a:r>
              <a:rPr lang="ru-RU" sz="2800" b="1" smtClean="0">
                <a:solidFill>
                  <a:schemeClr val="hlink"/>
                </a:solidFill>
                <a:latin typeface="Bernard MT Condensed" pitchFamily="18" charset="0"/>
              </a:rPr>
              <a:t/>
            </a:r>
            <a:br>
              <a:rPr lang="ru-RU" sz="2800" b="1" smtClean="0">
                <a:solidFill>
                  <a:schemeClr val="hlink"/>
                </a:solidFill>
                <a:latin typeface="Bernard MT Condensed" pitchFamily="18" charset="0"/>
              </a:rPr>
            </a:br>
            <a:r>
              <a:rPr lang="ru-RU" sz="4000" b="1" smtClean="0">
                <a:solidFill>
                  <a:schemeClr val="hlink"/>
                </a:solidFill>
                <a:latin typeface="Bernard MT Condensed" pitchFamily="18" charset="0"/>
              </a:rPr>
              <a:t> 1 класс</a:t>
            </a:r>
            <a:br>
              <a:rPr lang="ru-RU" sz="4000" b="1" smtClean="0">
                <a:solidFill>
                  <a:schemeClr val="hlink"/>
                </a:solidFill>
                <a:latin typeface="Bernard MT Condensed" pitchFamily="18" charset="0"/>
              </a:rPr>
            </a:b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( вводный урок )</a:t>
            </a:r>
            <a:endParaRPr lang="ru-RU" sz="40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33825"/>
            <a:ext cx="6400800" cy="1704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chemeClr val="folHlink"/>
                </a:solidFill>
                <a:latin typeface="Bernard MT Condensed" pitchFamily="18" charset="0"/>
              </a:rPr>
              <a:t>Автор: Козьма В.</a:t>
            </a:r>
            <a:r>
              <a:rPr lang="ru-RU" b="1" i="1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b="1" i="1" smtClean="0">
                <a:solidFill>
                  <a:schemeClr val="folHlink"/>
                </a:solidFill>
                <a:latin typeface="Bernard MT Condensed" pitchFamily="18" charset="0"/>
              </a:rPr>
              <a:t>А.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chemeClr val="folHlink"/>
                </a:solidFill>
                <a:latin typeface="Bernard MT Condensed" pitchFamily="18" charset="0"/>
              </a:rPr>
              <a:t>учитель  физической культуры</a:t>
            </a:r>
          </a:p>
        </p:txBody>
      </p:sp>
      <p:pic>
        <p:nvPicPr>
          <p:cNvPr id="3076" name="Picture 5" descr="BD13666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4221163"/>
            <a:ext cx="2268537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BD13666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9725"/>
            <a:ext cx="23399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7235825" y="26035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8313" y="260350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МОУ «Видимская средняя общеобразовательная школа»   </a:t>
            </a:r>
            <a:br>
              <a:rPr lang="ru-RU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</a:br>
            <a:r>
              <a:rPr lang="ru-RU" sz="24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          Нижнеилимского района  Иркутской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щзх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3500438"/>
            <a:ext cx="2159000" cy="2949575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4787900" y="5157788"/>
            <a:ext cx="36718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sng">
                <a:solidFill>
                  <a:schemeClr val="folHlink"/>
                </a:solidFill>
                <a:latin typeface="Showcard Gothic" pitchFamily="82" charset="0"/>
              </a:rPr>
              <a:t>Прыжки с трамплина</a:t>
            </a:r>
          </a:p>
        </p:txBody>
      </p:sp>
      <p:pic>
        <p:nvPicPr>
          <p:cNvPr id="12292" name="Picture 18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email"/>
          <a:srcRect l="2162" b="1711"/>
          <a:stretch>
            <a:fillRect/>
          </a:stretch>
        </p:blipFill>
        <p:spPr>
          <a:xfrm>
            <a:off x="4572000" y="404813"/>
            <a:ext cx="3570288" cy="4535487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pic>
        <p:nvPicPr>
          <p:cNvPr id="12293" name="Picture 4" descr="CAHLZNYK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email">
            <a:lum bright="6000" contrast="24000"/>
          </a:blip>
          <a:srcRect/>
          <a:stretch>
            <a:fillRect/>
          </a:stretch>
        </p:blipFill>
        <p:spPr>
          <a:xfrm>
            <a:off x="395288" y="260350"/>
            <a:ext cx="3384550" cy="2913063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SS0707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60350"/>
            <a:ext cx="3960812" cy="3846513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pic>
        <p:nvPicPr>
          <p:cNvPr id="13315" name="Picture 10" descr="мен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4663" y="2565400"/>
            <a:ext cx="4643437" cy="3086100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5148263" y="5589588"/>
            <a:ext cx="3708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sng">
                <a:solidFill>
                  <a:schemeClr val="folHlink"/>
                </a:solidFill>
                <a:latin typeface="Showcard Gothic" pitchFamily="82" charset="0"/>
              </a:rPr>
              <a:t>Сноуборд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4643438" y="5805488"/>
            <a:ext cx="3708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sng">
                <a:solidFill>
                  <a:schemeClr val="folHlink"/>
                </a:solidFill>
                <a:latin typeface="Showcard Gothic" pitchFamily="82" charset="0"/>
              </a:rPr>
              <a:t>Фристайл</a:t>
            </a:r>
          </a:p>
        </p:txBody>
      </p:sp>
      <p:pic>
        <p:nvPicPr>
          <p:cNvPr id="14339" name="Picture 13" descr="preview"/>
          <p:cNvPicPr>
            <a:picLocks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08625" y="3500438"/>
            <a:ext cx="2374900" cy="2354262"/>
          </a:xfrm>
          <a:noFill/>
          <a:ln w="28575">
            <a:solidFill>
              <a:srgbClr val="000000"/>
            </a:solidFill>
          </a:ln>
        </p:spPr>
      </p:pic>
      <p:pic>
        <p:nvPicPr>
          <p:cNvPr id="14340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4679950" cy="2847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1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357563"/>
            <a:ext cx="3160712" cy="32400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2" name="Picture 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364163" y="260350"/>
            <a:ext cx="3779837" cy="2852738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341438"/>
            <a:ext cx="3832225" cy="5113337"/>
          </a:xfrm>
          <a:solidFill>
            <a:srgbClr val="000066"/>
          </a:solidFill>
          <a:ln w="28575" cap="flat">
            <a:solidFill>
              <a:srgbClr val="000066"/>
            </a:solidFill>
          </a:ln>
        </p:spPr>
      </p:pic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716463" y="1989138"/>
            <a:ext cx="38877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Чернов Виталий-</a:t>
            </a:r>
          </a:p>
          <a:p>
            <a:pPr algn="ctr">
              <a:defRPr/>
            </a:pPr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выпускник </a:t>
            </a:r>
            <a:r>
              <a:rPr lang="ru-RU" sz="3200" i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Видимской</a:t>
            </a:r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школы,</a:t>
            </a:r>
          </a:p>
          <a:p>
            <a:pPr algn="ctr">
              <a:defRPr/>
            </a:pPr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мастер спорта,</a:t>
            </a:r>
          </a:p>
          <a:p>
            <a:pPr algn="ctr">
              <a:defRPr/>
            </a:pPr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чемпион России , чемпион  мира </a:t>
            </a:r>
          </a:p>
          <a:p>
            <a:pPr algn="ctr">
              <a:defRPr/>
            </a:pPr>
            <a:r>
              <a:rPr lang="ru-RU" sz="3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лыжным гонкам.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68313" y="0"/>
            <a:ext cx="86756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>
                <a:solidFill>
                  <a:schemeClr val="hlink"/>
                </a:solidFill>
              </a:rPr>
              <a:t>Лыжные традиции нашей 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0138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>
          <a:xfrm>
            <a:off x="1763713" y="1916113"/>
            <a:ext cx="6264275" cy="4699000"/>
          </a:xfrm>
          <a:noFill/>
          <a:ln w="28575">
            <a:solidFill>
              <a:srgbClr val="000066"/>
            </a:solidFill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00338" y="476250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8208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chemeClr val="hlink"/>
                </a:solidFill>
              </a:rPr>
              <a:t>Школьный спортивный  проект                                                  «Лыжня через школьные  годы»</a:t>
            </a:r>
          </a:p>
          <a:p>
            <a:pPr algn="ctr"/>
            <a:r>
              <a:rPr lang="ru-RU" sz="2400" b="1" i="1" u="sng">
                <a:solidFill>
                  <a:schemeClr val="hlink"/>
                </a:solidFill>
              </a:rPr>
              <a:t>на призы выпускника  Видимской школы Чернова Виталия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027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>
          <a:xfrm>
            <a:off x="323850" y="260350"/>
            <a:ext cx="4176713" cy="3133725"/>
          </a:xfrm>
          <a:noFill/>
          <a:ln w="28575">
            <a:solidFill>
              <a:srgbClr val="000066"/>
            </a:solidFill>
          </a:ln>
        </p:spPr>
      </p:pic>
      <p:pic>
        <p:nvPicPr>
          <p:cNvPr id="17411" name="Picture 7" descr="PICT004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3573463"/>
            <a:ext cx="4105275" cy="3078162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pic>
        <p:nvPicPr>
          <p:cNvPr id="17412" name="Picture 10" descr="PICT0066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16463" y="3573463"/>
            <a:ext cx="4033837" cy="3095625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pic>
        <p:nvPicPr>
          <p:cNvPr id="17413" name="Picture 18" descr="PICT0034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email">
            <a:lum bright="12000" contrast="18000"/>
          </a:blip>
          <a:srcRect/>
          <a:stretch>
            <a:fillRect/>
          </a:stretch>
        </p:blipFill>
        <p:spPr>
          <a:xfrm>
            <a:off x="4716463" y="333375"/>
            <a:ext cx="4105275" cy="3079750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827088" y="214313"/>
            <a:ext cx="8116887" cy="766762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chemeClr val="hlink"/>
                </a:solidFill>
              </a:rPr>
              <a:t>Подбор лыжного инвентаря</a:t>
            </a:r>
          </a:p>
        </p:txBody>
      </p:sp>
      <p:pic>
        <p:nvPicPr>
          <p:cNvPr id="18435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>
          <a:xfrm>
            <a:off x="4572000" y="1125538"/>
            <a:ext cx="2676525" cy="5472112"/>
          </a:xfrm>
          <a:noFill/>
          <a:ln w="28575">
            <a:solidFill>
              <a:srgbClr val="000066"/>
            </a:solidFill>
          </a:ln>
        </p:spPr>
      </p:pic>
      <p:pic>
        <p:nvPicPr>
          <p:cNvPr id="18436" name="Picture 21" descr="skicare12_0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35150" y="1125538"/>
            <a:ext cx="2051050" cy="5472112"/>
          </a:xfrm>
          <a:noFill/>
          <a:ln w="28575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u="sng" smtClean="0">
                <a:solidFill>
                  <a:schemeClr val="hlink"/>
                </a:solidFill>
              </a:rPr>
              <a:t>Правила поведения на занятиях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lum bright="6000"/>
          </a:blip>
          <a:srcRect/>
          <a:stretch>
            <a:fillRect/>
          </a:stretch>
        </p:blipFill>
        <p:spPr>
          <a:xfrm>
            <a:off x="323850" y="2133600"/>
            <a:ext cx="3670300" cy="3959225"/>
          </a:xfrm>
          <a:noFill/>
          <a:ln w="38100">
            <a:solidFill>
              <a:srgbClr val="000066"/>
            </a:solidFill>
          </a:ln>
        </p:spPr>
      </p:pic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4067175" y="2420938"/>
            <a:ext cx="489743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Одежда не должна стеснять движения, должна быть легкой, но достаточно теплой, чтобы защищать от ветра.</a:t>
            </a:r>
          </a:p>
        </p:txBody>
      </p:sp>
      <p:pic>
        <p:nvPicPr>
          <p:cNvPr id="19461" name="Picture 18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lum bright="-6000" contrast="72000"/>
          </a:blip>
          <a:srcRect/>
          <a:stretch>
            <a:fillRect/>
          </a:stretch>
        </p:blipFill>
        <p:spPr>
          <a:xfrm>
            <a:off x="5651500" y="4797425"/>
            <a:ext cx="2663825" cy="1825625"/>
          </a:xfrm>
          <a:noFill/>
          <a:ln w="28575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8259762" cy="1462087"/>
          </a:xfrm>
        </p:spPr>
        <p:txBody>
          <a:bodyPr/>
          <a:lstStyle/>
          <a:p>
            <a:pPr algn="ctr" eaLnBrk="1" hangingPunct="1"/>
            <a:r>
              <a:rPr lang="ru-RU" sz="4000" b="1" i="1" u="sng" smtClean="0">
                <a:solidFill>
                  <a:schemeClr val="hlink"/>
                </a:solidFill>
              </a:rPr>
              <a:t>Правила поведения на занятиях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lum bright="6000"/>
          </a:blip>
          <a:srcRect/>
          <a:stretch>
            <a:fillRect/>
          </a:stretch>
        </p:blipFill>
        <p:spPr>
          <a:xfrm>
            <a:off x="1763713" y="2133600"/>
            <a:ext cx="5113337" cy="3168650"/>
          </a:xfrm>
          <a:noFill/>
          <a:ln w="38100">
            <a:solidFill>
              <a:srgbClr val="000066"/>
            </a:solidFill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187450" y="5373688"/>
            <a:ext cx="6913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При переходе через проезжую дорогу обязательно снимайте лыжи.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u="sng" smtClean="0">
                <a:solidFill>
                  <a:schemeClr val="hlink"/>
                </a:solidFill>
              </a:rPr>
              <a:t>Правила поведения на занятиях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lum bright="6000"/>
          </a:blip>
          <a:srcRect/>
          <a:stretch>
            <a:fillRect/>
          </a:stretch>
        </p:blipFill>
        <p:spPr>
          <a:xfrm>
            <a:off x="2051050" y="1916113"/>
            <a:ext cx="5400675" cy="3043237"/>
          </a:xfrm>
          <a:noFill/>
          <a:ln w="38100">
            <a:solidFill>
              <a:srgbClr val="000066"/>
            </a:solidFill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755650" y="5084763"/>
            <a:ext cx="77771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 Если догнали  товарища на лыжне, не наступайте на его лыжи. Надо попросить его освободить лыжню или обогнать 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827088" y="0"/>
            <a:ext cx="70929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u="sng">
                <a:solidFill>
                  <a:schemeClr val="hlink"/>
                </a:solidFill>
              </a:rPr>
              <a:t>Сразу два лихих коня</a:t>
            </a:r>
          </a:p>
          <a:p>
            <a:pPr>
              <a:spcBef>
                <a:spcPct val="50000"/>
              </a:spcBef>
            </a:pPr>
            <a:r>
              <a:rPr lang="ru-RU" sz="4000" b="1" i="1" u="sng">
                <a:solidFill>
                  <a:schemeClr val="hlink"/>
                </a:solidFill>
              </a:rPr>
              <a:t>В зимний лес несут меня.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979613" y="3987800"/>
            <a:ext cx="684053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folHlink"/>
                </a:solidFill>
                <a:latin typeface="Arial" charset="0"/>
              </a:rPr>
              <a:t>Ног от радости не чуя,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folHlink"/>
                </a:solidFill>
                <a:latin typeface="Arial" charset="0"/>
              </a:rPr>
              <a:t>С горки снежной вниз лечу я.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folHlink"/>
                </a:solidFill>
                <a:latin typeface="Arial" charset="0"/>
              </a:rPr>
              <a:t>Стал мне спорт родней и ближе.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folHlink"/>
                </a:solidFill>
                <a:latin typeface="Arial" charset="0"/>
              </a:rPr>
              <a:t>Кто помог мне в этом?...</a:t>
            </a:r>
          </a:p>
        </p:txBody>
      </p:sp>
      <p:pic>
        <p:nvPicPr>
          <p:cNvPr id="8211" name="Picture 19" descr="j0303467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16238" y="1916113"/>
            <a:ext cx="3097212" cy="2174875"/>
          </a:xfrm>
          <a:noFill/>
        </p:spPr>
      </p:pic>
      <p:pic>
        <p:nvPicPr>
          <p:cNvPr id="8208" name="Picture 16" descr="эстафе та 53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>
          <a:xfrm>
            <a:off x="1331913" y="1781175"/>
            <a:ext cx="6769100" cy="5076825"/>
          </a:xfrm>
          <a:solidFill>
            <a:srgbClr val="000066"/>
          </a:solidFill>
          <a:ln w="28575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u="sng" smtClean="0">
                <a:solidFill>
                  <a:schemeClr val="hlink"/>
                </a:solidFill>
              </a:rPr>
              <a:t>Правила поведения на занятиях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lum bright="6000"/>
          </a:blip>
          <a:srcRect/>
          <a:stretch>
            <a:fillRect/>
          </a:stretch>
        </p:blipFill>
        <p:spPr>
          <a:xfrm>
            <a:off x="755650" y="2060575"/>
            <a:ext cx="3816350" cy="3509963"/>
          </a:xfrm>
          <a:noFill/>
          <a:ln w="38100">
            <a:solidFill>
              <a:srgbClr val="000066"/>
            </a:solidFill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716463" y="2708275"/>
            <a:ext cx="41036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ru-RU" sz="280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chemeClr val="folHlink"/>
                </a:solidFill>
                <a:latin typeface="Arial" charset="0"/>
              </a:rPr>
              <a:t>При спуске с гор не выставляйте палки перед собой, чтобы в случае падения не наткнуться на них.</a:t>
            </a:r>
          </a:p>
        </p:txBody>
      </p:sp>
      <p:pic>
        <p:nvPicPr>
          <p:cNvPr id="22533" name="Picture 8" descr="9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84888" y="5002213"/>
            <a:ext cx="2303462" cy="1657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129698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     </a:t>
            </a:r>
            <a:r>
              <a:rPr lang="ru-RU" sz="4000" b="1" i="1" u="sng" smtClean="0">
                <a:solidFill>
                  <a:schemeClr val="hlink"/>
                </a:solidFill>
              </a:rPr>
              <a:t>Правила поведения на занятиях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lum bright="6000"/>
          </a:blip>
          <a:srcRect/>
          <a:stretch>
            <a:fillRect/>
          </a:stretch>
        </p:blipFill>
        <p:spPr>
          <a:xfrm>
            <a:off x="1692275" y="1628775"/>
            <a:ext cx="5976938" cy="3108325"/>
          </a:xfrm>
          <a:noFill/>
          <a:ln w="38100">
            <a:solidFill>
              <a:srgbClr val="000066"/>
            </a:solidFill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23850" y="4724400"/>
            <a:ext cx="8569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 </a:t>
            </a: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 Не развивайте со старта большую скорость, перед стартом необходимо сделать разминку. Это значит немного пробежать на лыжах в спокойном темпе.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052513"/>
            <a:ext cx="7200900" cy="508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i="1" smtClean="0"/>
              <a:t> </a:t>
            </a:r>
            <a:r>
              <a:rPr lang="ru-RU" sz="4000" b="1" i="1" u="sng" smtClean="0">
                <a:solidFill>
                  <a:schemeClr val="hlink"/>
                </a:solidFill>
              </a:rPr>
              <a:t>Проверим наши знания!</a:t>
            </a:r>
          </a:p>
        </p:txBody>
      </p:sp>
      <p:pic>
        <p:nvPicPr>
          <p:cNvPr id="24579" name="Picture 5" descr="BD13666_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425" y="2781300"/>
            <a:ext cx="2592388" cy="2230438"/>
          </a:xfrm>
          <a:noFill/>
        </p:spPr>
      </p:pic>
      <p:pic>
        <p:nvPicPr>
          <p:cNvPr id="24580" name="Picture 8" descr="BD13666_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3575" y="2781300"/>
            <a:ext cx="2590800" cy="2373313"/>
          </a:xfrm>
          <a:noFill/>
        </p:spPr>
      </p:pic>
      <p:pic>
        <p:nvPicPr>
          <p:cNvPr id="24581" name="Picture 11" descr="BD13666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781300"/>
            <a:ext cx="2413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hlink"/>
                </a:solidFill>
              </a:rPr>
              <a:t>1.Как необходимо подбирать лыжи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829175" cy="4114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По ширине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По качеству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По своему росту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>
            <a:lum bright="6000" contrast="-18000"/>
          </a:blip>
          <a:srcRect/>
          <a:stretch>
            <a:fillRect/>
          </a:stretch>
        </p:blipFill>
        <p:spPr>
          <a:xfrm>
            <a:off x="6443663" y="1989138"/>
            <a:ext cx="1824037" cy="4608512"/>
          </a:xfrm>
          <a:noFill/>
          <a:ln w="28575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hlink"/>
                </a:solidFill>
              </a:rPr>
              <a:t>2.Лыжные палки должны иметь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181475" cy="4114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Болт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Шнурки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Регулируемый ремень</a:t>
            </a:r>
          </a:p>
          <a:p>
            <a:pPr eaLnBrk="1" hangingPunct="1"/>
            <a:endParaRPr lang="ru-RU" sz="3600" b="1" smtClean="0">
              <a:solidFill>
                <a:schemeClr val="folHlink"/>
              </a:solidFill>
            </a:endParaRPr>
          </a:p>
        </p:txBody>
      </p:sp>
      <p:pic>
        <p:nvPicPr>
          <p:cNvPr id="26628" name="Picture 4" descr="J030566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51500" y="2492375"/>
            <a:ext cx="2979738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964612" cy="1512888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hlink"/>
                </a:solidFill>
              </a:rPr>
              <a:t>3.Лыжные ботинки должны быть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973637" cy="4114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Свободными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Кожаными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По своему размеру</a:t>
            </a:r>
          </a:p>
        </p:txBody>
      </p:sp>
      <p:pic>
        <p:nvPicPr>
          <p:cNvPr id="27652" name="Picture 4" descr="36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67400" y="2060575"/>
            <a:ext cx="2732088" cy="3297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774825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hlink"/>
                </a:solidFill>
              </a:rPr>
              <a:t>4.Какое физическое качество необходимо для лыжной подготовки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110037" cy="4114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Выносливость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Сила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Скорость</a:t>
            </a:r>
            <a:r>
              <a:rPr lang="ru-RU" smtClean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28676" name="Picture 6" descr="AG00213_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454525"/>
            <a:ext cx="3924300" cy="2403475"/>
          </a:xfrm>
          <a:noFill/>
        </p:spPr>
      </p:pic>
      <p:pic>
        <p:nvPicPr>
          <p:cNvPr id="28677" name="Picture 23" descr="AG00044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4868863"/>
            <a:ext cx="29527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4" descr="J009576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5013325"/>
            <a:ext cx="14811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hlink"/>
                </a:solidFill>
              </a:rPr>
              <a:t>6.При какой температуре на лыжах  не занимаются?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2492375"/>
            <a:ext cx="3816350" cy="4114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-12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-16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-20</a:t>
            </a:r>
          </a:p>
        </p:txBody>
      </p:sp>
      <p:pic>
        <p:nvPicPr>
          <p:cNvPr id="29700" name="Picture 6" descr="J0076206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325" y="1989138"/>
            <a:ext cx="2241550" cy="439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697912" cy="1831975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hlink"/>
                </a:solidFill>
              </a:rPr>
              <a:t>5.Какую дистанцию необходимо соблюдать при передвижении на лыжах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71775" y="2492375"/>
            <a:ext cx="4248150" cy="36401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5-10 метров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3-4 метра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0 метров</a:t>
            </a:r>
          </a:p>
        </p:txBody>
      </p:sp>
      <p:pic>
        <p:nvPicPr>
          <p:cNvPr id="30724" name="Picture 6" descr="BD13666_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4005263"/>
            <a:ext cx="2449512" cy="2198687"/>
          </a:xfrm>
          <a:noFill/>
        </p:spPr>
      </p:pic>
      <p:pic>
        <p:nvPicPr>
          <p:cNvPr id="30725" name="Picture 8" descr="BD13666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3860800"/>
            <a:ext cx="25193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4284663" y="4581525"/>
            <a:ext cx="15843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folHlink"/>
                </a:solidFill>
                <a:latin typeface="Arial" charset="0"/>
              </a:rPr>
              <a:t>?</a:t>
            </a:r>
          </a:p>
        </p:txBody>
      </p:sp>
      <p:sp>
        <p:nvSpPr>
          <p:cNvPr id="30727" name="Line 11"/>
          <p:cNvSpPr>
            <a:spLocks noChangeShapeType="1"/>
          </p:cNvSpPr>
          <p:nvPr/>
        </p:nvSpPr>
        <p:spPr bwMode="auto">
          <a:xfrm flipV="1">
            <a:off x="1116013" y="6092825"/>
            <a:ext cx="7632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793037" cy="1462088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hlink"/>
                </a:solidFill>
              </a:rPr>
              <a:t>6.При спуске следует соблюдать следующий интервал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3716338"/>
            <a:ext cx="3811587" cy="24161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10 метров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20 метров</a:t>
            </a:r>
          </a:p>
          <a:p>
            <a:pPr eaLnBrk="1" hangingPunct="1"/>
            <a:r>
              <a:rPr lang="ru-RU" sz="3600" b="1" smtClean="0">
                <a:solidFill>
                  <a:schemeClr val="folHlink"/>
                </a:solidFill>
              </a:rPr>
              <a:t>30 метров</a:t>
            </a:r>
          </a:p>
        </p:txBody>
      </p:sp>
      <p:pic>
        <p:nvPicPr>
          <p:cNvPr id="31748" name="Picture 4" descr="J023243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477890">
            <a:off x="3870325" y="2576513"/>
            <a:ext cx="1701800" cy="1728787"/>
          </a:xfrm>
          <a:noFill/>
        </p:spPr>
      </p:pic>
      <p:pic>
        <p:nvPicPr>
          <p:cNvPr id="31749" name="Picture 6" descr="J0232438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 rot="400579">
            <a:off x="6948488" y="4365625"/>
            <a:ext cx="1735137" cy="1852613"/>
          </a:xfrm>
          <a:noFill/>
        </p:spPr>
      </p:pic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3132138" y="3141663"/>
            <a:ext cx="5400675" cy="3311525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5940425" y="3500438"/>
            <a:ext cx="15843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chemeClr val="folHlink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ist07_01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>
          <a:xfrm>
            <a:off x="2411413" y="981075"/>
            <a:ext cx="4176712" cy="4078288"/>
          </a:xfrm>
          <a:noFill/>
          <a:ln w="28575">
            <a:solidFill>
              <a:srgbClr val="000066"/>
            </a:solidFill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95288" y="5084763"/>
            <a:ext cx="84248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folHlink"/>
                </a:solidFill>
              </a:rPr>
              <a:t> С.-Петербург. </a:t>
            </a:r>
          </a:p>
          <a:p>
            <a:pPr algn="ctr"/>
            <a:r>
              <a:rPr lang="ru-RU" sz="3600">
                <a:solidFill>
                  <a:schemeClr val="folHlink"/>
                </a:solidFill>
              </a:rPr>
              <a:t>Государственный музей  Эрмитаж.</a:t>
            </a:r>
            <a:r>
              <a:rPr lang="ru-RU" sz="2000"/>
              <a:t> </a:t>
            </a:r>
          </a:p>
          <a:p>
            <a:pPr algn="ctr"/>
            <a:r>
              <a:rPr lang="ru-RU" sz="2000" b="1"/>
              <a:t> </a:t>
            </a:r>
            <a:endParaRPr lang="ru-RU" b="1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noFill/>
        </p:spPr>
        <p:txBody>
          <a:bodyPr/>
          <a:lstStyle/>
          <a:p>
            <a:pPr algn="ctr" eaLnBrk="1" hangingPunct="1"/>
            <a:r>
              <a:rPr lang="ru-RU" sz="4000" b="1" i="1" u="sng" smtClean="0">
                <a:solidFill>
                  <a:schemeClr val="hlink"/>
                </a:solidFill>
              </a:rPr>
              <a:t>История возникновения лыж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7972425" cy="1462087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hlink"/>
                </a:solidFill>
              </a:rPr>
              <a:t>7.Условие безопасности при спуске</a:t>
            </a:r>
          </a:p>
        </p:txBody>
      </p:sp>
      <p:pic>
        <p:nvPicPr>
          <p:cNvPr id="32771" name="Picture 4" descr="лыжи7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448616">
            <a:off x="2916238" y="1196975"/>
            <a:ext cx="2447925" cy="2447925"/>
          </a:xfrm>
          <a:noFill/>
        </p:spPr>
      </p:pic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1222375" y="1773238"/>
            <a:ext cx="7921625" cy="40322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2773" name="Picture 8" descr="J007925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610475" y="3933825"/>
            <a:ext cx="1533525" cy="1741488"/>
          </a:xfrm>
          <a:noFill/>
        </p:spPr>
      </p:pic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1187450" y="2060575"/>
            <a:ext cx="7777163" cy="40322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395288" y="3357563"/>
            <a:ext cx="6842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</a:rPr>
              <a:t>Переходить через лыжню перед  спускающимся товарищем.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</a:rPr>
              <a:t>Останавливаться после спуска у подножия склона.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</a:rPr>
              <a:t>После спуска продолжать движение, уходя из опасной зоны.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 descr="J0196142.WM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533682">
            <a:off x="5484812" y="3884613"/>
            <a:ext cx="2544763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6" descr="J0196142.WMF"/>
          <p:cNvPicPr>
            <a:picLocks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5630439">
            <a:off x="188119" y="1332706"/>
            <a:ext cx="2952750" cy="2681288"/>
          </a:xfrm>
          <a:noFill/>
        </p:spPr>
      </p:pic>
      <p:pic>
        <p:nvPicPr>
          <p:cNvPr id="33796" name="Рисунок 6" descr="J0196142.WMF"/>
          <p:cNvPicPr>
            <a:picLocks noChangeAspect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 rot="10541156">
            <a:off x="827088" y="4467225"/>
            <a:ext cx="3008312" cy="2390775"/>
          </a:xfrm>
          <a:noFill/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900113" y="4797425"/>
            <a:ext cx="7559675" cy="1431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u="sng">
                <a:solidFill>
                  <a:schemeClr val="hlink"/>
                </a:solidFill>
              </a:rPr>
              <a:t>Приглашаем всех на лыжную базу!</a:t>
            </a:r>
          </a:p>
        </p:txBody>
      </p:sp>
      <p:pic>
        <p:nvPicPr>
          <p:cNvPr id="33798" name="Рисунок 6" descr="J0196142.WMF"/>
          <p:cNvPicPr>
            <a:picLocks noChangeAspect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 rot="20045410">
            <a:off x="3276600" y="0"/>
            <a:ext cx="2852738" cy="2200275"/>
          </a:xfrm>
          <a:noFill/>
        </p:spPr>
      </p:pic>
      <p:pic>
        <p:nvPicPr>
          <p:cNvPr id="33799" name="Рисунок 6" descr="J0196142.WM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303148">
            <a:off x="5940425" y="1196975"/>
            <a:ext cx="260985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 descr="BD20663_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00338" y="1484313"/>
            <a:ext cx="3889375" cy="3232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369300" cy="647700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chemeClr val="hlink"/>
                </a:solidFill>
              </a:rPr>
              <a:t>История возникновения лыж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1341438"/>
            <a:ext cx="2373313" cy="2682875"/>
          </a:xfrm>
          <a:solidFill>
            <a:srgbClr val="000066"/>
          </a:solidFill>
          <a:ln w="28575" cap="flat">
            <a:solidFill>
              <a:srgbClr val="000066"/>
            </a:solidFill>
          </a:ln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-900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268413"/>
            <a:ext cx="3349625" cy="5257800"/>
          </a:xfrm>
          <a:prstGeom prst="rect">
            <a:avLst/>
          </a:prstGeom>
          <a:solidFill>
            <a:srgbClr val="000066"/>
          </a:solidFill>
          <a:ln w="28575">
            <a:solidFill>
              <a:srgbClr val="000066"/>
            </a:solidFill>
            <a:miter lim="800000"/>
            <a:headEnd/>
            <a:tailEnd/>
          </a:ln>
        </p:spPr>
      </p:pic>
      <p:graphicFrame>
        <p:nvGraphicFramePr>
          <p:cNvPr id="32775" name="Group 7"/>
          <p:cNvGraphicFramePr>
            <a:graphicFrameLocks noGrp="1"/>
          </p:cNvGraphicFramePr>
          <p:nvPr/>
        </p:nvGraphicFramePr>
        <p:xfrm>
          <a:off x="0" y="-900113"/>
          <a:ext cx="208280" cy="80184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801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0" y="71183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  <p:pic>
        <p:nvPicPr>
          <p:cNvPr id="6153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4" cstate="email"/>
          <a:srcRect b="-1075"/>
          <a:stretch>
            <a:fillRect/>
          </a:stretch>
        </p:blipFill>
        <p:spPr>
          <a:xfrm>
            <a:off x="2771775" y="4149725"/>
            <a:ext cx="2178050" cy="2376488"/>
          </a:xfrm>
          <a:solidFill>
            <a:srgbClr val="000066"/>
          </a:solidFill>
          <a:ln w="28575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912812"/>
          </a:xfrm>
        </p:spPr>
        <p:txBody>
          <a:bodyPr/>
          <a:lstStyle/>
          <a:p>
            <a:pPr algn="ctr" eaLnBrk="1" hangingPunct="1"/>
            <a:r>
              <a:rPr lang="ru-RU" sz="4000" b="1" i="1" u="sng" smtClean="0">
                <a:solidFill>
                  <a:schemeClr val="hlink"/>
                </a:solidFill>
              </a:rPr>
              <a:t>История возникновения лыж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>
          <a:xfrm>
            <a:off x="684213" y="2133600"/>
            <a:ext cx="4446587" cy="2919413"/>
          </a:xfrm>
          <a:noFill/>
          <a:ln w="28575">
            <a:solidFill>
              <a:srgbClr val="000066"/>
            </a:solidFill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84213" y="5157788"/>
            <a:ext cx="4535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chemeClr val="folHlink"/>
                </a:solidFill>
                <a:latin typeface="Arial" charset="0"/>
              </a:rPr>
              <a:t>Труги- русские ступающие лыжи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lum bright="18000" contrast="36000"/>
          </a:blip>
          <a:srcRect/>
          <a:stretch>
            <a:fillRect/>
          </a:stretch>
        </p:blipFill>
        <p:spPr>
          <a:xfrm>
            <a:off x="6156325" y="2205038"/>
            <a:ext cx="1481138" cy="2952750"/>
          </a:xfrm>
          <a:noFill/>
          <a:ln w="28575">
            <a:solidFill>
              <a:srgbClr val="000066"/>
            </a:solidFill>
          </a:ln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292725" y="5157788"/>
            <a:ext cx="3311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folHlink"/>
                </a:solidFill>
                <a:latin typeface="Arial" charset="0"/>
              </a:rPr>
              <a:t>Снегоступы  эскимосов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image_36340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081713"/>
          </a:xfrm>
          <a:noFill/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0" y="60928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folHlink"/>
                </a:solidFill>
                <a:latin typeface="Arial" charset="0"/>
              </a:rPr>
              <a:t>Любимый вид спорта сибиряков </a:t>
            </a:r>
            <a:r>
              <a:rPr lang="ru-RU" sz="3600" b="1">
                <a:solidFill>
                  <a:schemeClr val="folHlink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4314_b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1775" y="1125538"/>
            <a:ext cx="3440113" cy="5472112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pic>
        <p:nvPicPr>
          <p:cNvPr id="9219" name="Picture 13" descr="Безымянный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1125538"/>
            <a:ext cx="3744912" cy="2995612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5364163" y="4868863"/>
            <a:ext cx="32400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sng">
                <a:solidFill>
                  <a:schemeClr val="folHlink"/>
                </a:solidFill>
                <a:latin typeface="Showcard Gothic" pitchFamily="82" charset="0"/>
              </a:rPr>
              <a:t>Лыжные гонки</a:t>
            </a:r>
            <a:endParaRPr lang="ru-RU" sz="3600" b="1">
              <a:solidFill>
                <a:schemeClr val="folHlink"/>
              </a:solidFill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684213" y="0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u="sng">
                <a:solidFill>
                  <a:schemeClr val="hlink"/>
                </a:solidFill>
              </a:rPr>
              <a:t>Лыжные виды спорта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д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lum bright="-18000" contrast="36000"/>
          </a:blip>
          <a:srcRect/>
          <a:stretch>
            <a:fillRect/>
          </a:stretch>
        </p:blipFill>
        <p:spPr>
          <a:xfrm>
            <a:off x="3779838" y="2205038"/>
            <a:ext cx="2400300" cy="3600450"/>
          </a:xfrm>
          <a:solidFill>
            <a:srgbClr val="000000"/>
          </a:solidFill>
          <a:ln w="28575">
            <a:solidFill>
              <a:srgbClr val="000066"/>
            </a:solidFill>
          </a:ln>
        </p:spPr>
      </p:pic>
      <p:pic>
        <p:nvPicPr>
          <p:cNvPr id="10243" name="Picture 12" descr="з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>
            <a:lum bright="-18000" contrast="6000"/>
          </a:blip>
          <a:srcRect/>
          <a:stretch>
            <a:fillRect/>
          </a:stretch>
        </p:blipFill>
        <p:spPr>
          <a:xfrm>
            <a:off x="6300788" y="260350"/>
            <a:ext cx="2663825" cy="2201863"/>
          </a:xfrm>
          <a:noFill/>
          <a:ln w="28575">
            <a:solidFill>
              <a:srgbClr val="000066"/>
            </a:solidFill>
          </a:ln>
        </p:spPr>
      </p:pic>
      <p:pic>
        <p:nvPicPr>
          <p:cNvPr id="10244" name="Picture 3" descr="биатло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88913"/>
            <a:ext cx="3328987" cy="3455987"/>
          </a:xfrm>
          <a:prstGeom prst="rect">
            <a:avLst/>
          </a:prstGeom>
          <a:solidFill>
            <a:srgbClr val="000000"/>
          </a:solidFill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45" name="Picture 18" descr="лыжи,,,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11188" y="4359275"/>
            <a:ext cx="1944687" cy="1944688"/>
          </a:xfrm>
          <a:noFill/>
        </p:spPr>
      </p:pic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6372225" y="5805488"/>
            <a:ext cx="2771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u="sng">
                <a:solidFill>
                  <a:schemeClr val="folHlink"/>
                </a:solidFill>
                <a:latin typeface="Goudy Stout" pitchFamily="18" charset="0"/>
              </a:rPr>
              <a:t>Биатлон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ы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>
            <a:lum bright="-6000" contrast="-6000"/>
          </a:blip>
          <a:srcRect/>
          <a:stretch>
            <a:fillRect/>
          </a:stretch>
        </p:blipFill>
        <p:spPr>
          <a:xfrm>
            <a:off x="5364163" y="2492375"/>
            <a:ext cx="3495675" cy="1981200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pic>
        <p:nvPicPr>
          <p:cNvPr id="11267" name="Picture 7" descr="т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40200" y="188913"/>
            <a:ext cx="2646363" cy="1993900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pic>
        <p:nvPicPr>
          <p:cNvPr id="11268" name="Picture 10" descr="SS0708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348038" y="4581525"/>
            <a:ext cx="2212975" cy="1981200"/>
          </a:xfrm>
          <a:solidFill>
            <a:srgbClr val="000066"/>
          </a:solidFill>
          <a:ln w="28575">
            <a:solidFill>
              <a:srgbClr val="000000"/>
            </a:solidFill>
          </a:ln>
        </p:spPr>
      </p:pic>
      <p:pic>
        <p:nvPicPr>
          <p:cNvPr id="11269" name="Picture 16" descr="лыжи1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692150"/>
            <a:ext cx="2159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лыжи1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2852738"/>
            <a:ext cx="2159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8" descr="лыжи1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5013325"/>
            <a:ext cx="2159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5724525" y="5013325"/>
            <a:ext cx="31321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u="sng">
                <a:solidFill>
                  <a:schemeClr val="folHlink"/>
                </a:solidFill>
                <a:latin typeface="Showcard Gothic" pitchFamily="82" charset="0"/>
              </a:rPr>
              <a:t>Горные лыжи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2">
      <a:dk1>
        <a:srgbClr val="000094"/>
      </a:dk1>
      <a:lt1>
        <a:srgbClr val="FFFFFF"/>
      </a:lt1>
      <a:dk2>
        <a:srgbClr val="0000CC"/>
      </a:dk2>
      <a:lt2>
        <a:srgbClr val="FFFFCC"/>
      </a:lt2>
      <a:accent1>
        <a:srgbClr val="3193FF"/>
      </a:accent1>
      <a:accent2>
        <a:srgbClr val="9900FF"/>
      </a:accent2>
      <a:accent3>
        <a:srgbClr val="AAAAE2"/>
      </a:accent3>
      <a:accent4>
        <a:srgbClr val="DADADA"/>
      </a:accent4>
      <a:accent5>
        <a:srgbClr val="ADC8FF"/>
      </a:accent5>
      <a:accent6>
        <a:srgbClr val="8A00E7"/>
      </a:accent6>
      <a:hlink>
        <a:srgbClr val="FF3399"/>
      </a:hlink>
      <a:folHlink>
        <a:srgbClr val="FFCC00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763</TotalTime>
  <Words>383</Words>
  <Application>Microsoft Office PowerPoint</Application>
  <PresentationFormat>Экран (4:3)</PresentationFormat>
  <Paragraphs>83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Tahoma</vt:lpstr>
      <vt:lpstr>Arial</vt:lpstr>
      <vt:lpstr>Wingdings</vt:lpstr>
      <vt:lpstr>Calibri</vt:lpstr>
      <vt:lpstr>Bernard MT Condensed</vt:lpstr>
      <vt:lpstr>Times New Roman</vt:lpstr>
      <vt:lpstr>Showcard Gothic</vt:lpstr>
      <vt:lpstr>Goudy Stout</vt:lpstr>
      <vt:lpstr>Палитра</vt:lpstr>
      <vt:lpstr>Ознакомление с основами знаний по разделу «Лыжная подготовка»  1 класс ( вводный урок )</vt:lpstr>
      <vt:lpstr>Слайд 2</vt:lpstr>
      <vt:lpstr>История возникновения лыж</vt:lpstr>
      <vt:lpstr>История возникновения лыж</vt:lpstr>
      <vt:lpstr>История возникновения лыж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Подбор лыжного инвентаря</vt:lpstr>
      <vt:lpstr>Правила поведения на занятиях</vt:lpstr>
      <vt:lpstr>Правила поведения на занятиях</vt:lpstr>
      <vt:lpstr>Правила поведения на занятиях</vt:lpstr>
      <vt:lpstr>Правила поведения на занятиях</vt:lpstr>
      <vt:lpstr>     Правила поведения на занятиях</vt:lpstr>
      <vt:lpstr>Слайд 22</vt:lpstr>
      <vt:lpstr>1.Как необходимо подбирать лыжи</vt:lpstr>
      <vt:lpstr>2.Лыжные палки должны иметь</vt:lpstr>
      <vt:lpstr>3.Лыжные ботинки должны быть</vt:lpstr>
      <vt:lpstr>4.Какое физическое качество необходимо для лыжной подготовки</vt:lpstr>
      <vt:lpstr>6.При какой температуре на лыжах  не занимаются?</vt:lpstr>
      <vt:lpstr>5.Какую дистанцию необходимо соблюдать при передвижении на лыжах</vt:lpstr>
      <vt:lpstr>6.При спуске следует соблюдать следующий интервал</vt:lpstr>
      <vt:lpstr>7.Условие безопасности при спуске</vt:lpstr>
      <vt:lpstr>Слайд 31</vt:lpstr>
    </vt:vector>
  </TitlesOfParts>
  <Company>Компьютер Клуб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</cp:lastModifiedBy>
  <cp:revision>52</cp:revision>
  <dcterms:created xsi:type="dcterms:W3CDTF">2009-02-15T10:15:47Z</dcterms:created>
  <dcterms:modified xsi:type="dcterms:W3CDTF">2014-02-11T20:43:06Z</dcterms:modified>
</cp:coreProperties>
</file>