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5" r:id="rId2"/>
  </p:sldMasterIdLst>
  <p:sldIdLst>
    <p:sldId id="256" r:id="rId3"/>
    <p:sldId id="257" r:id="rId4"/>
    <p:sldId id="278" r:id="rId5"/>
    <p:sldId id="258" r:id="rId6"/>
    <p:sldId id="277" r:id="rId7"/>
    <p:sldId id="276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82" r:id="rId18"/>
    <p:sldId id="268" r:id="rId19"/>
    <p:sldId id="269" r:id="rId20"/>
    <p:sldId id="285" r:id="rId21"/>
    <p:sldId id="287" r:id="rId22"/>
    <p:sldId id="271" r:id="rId23"/>
    <p:sldId id="272" r:id="rId24"/>
    <p:sldId id="273" r:id="rId25"/>
    <p:sldId id="289" r:id="rId26"/>
    <p:sldId id="284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000000"/>
    <a:srgbClr val="FF66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40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07A6-63B7-46B8-B0FB-F206F6A14F29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7146-B38E-4E2B-917C-86AB9F680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145E-08FF-483B-B722-B47A3EB27E30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A072-DE09-4F28-B231-6F34CB796C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456E-491C-46D7-AB78-7359BBA53BED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FDAD-F708-4F71-A73C-7A131D418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1E25-C839-4873-A5CC-FB7B6BE18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6908-7E40-4AD2-87FF-65E0184AE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3B5F-59FE-471C-86C8-0D7D6C3C3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8351-D70D-4E23-835B-2A13E4B56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6209-B98A-4803-9504-624B9DCEB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55AF-D1C8-4438-A0FC-6A853F3613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9AAA-BCFB-426C-A548-C2124A954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39BF-5BE8-46AD-A606-8042DC23E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41C7-CF98-4714-BA43-7D7159A6A99E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FB95-3965-4BAD-BEED-CDC1A6AAC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88BE-5F53-4F17-B908-34A27D8407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22E7-3F66-4E18-A7F5-CDC8612CD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1D3D-20A6-44D4-ABE8-08D576183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6D2A-8A59-4648-BC51-2922D48FDE6C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A03D-592D-4E2C-964A-A8367E6D2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119C-0628-49D6-AC62-02D78E60BD40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1C7D-586D-4C5B-8744-5A3FE35EA3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2843-6963-41D4-984B-21DF876A78BB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8E01-7186-4B01-BB56-4D41D817D0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C7A-1A2E-4E65-A285-3FEE2FD04830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52BB-7313-4D85-96D5-FECD8D809A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D511-ABAF-4BA4-BACA-105CE76F2683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A874-2F6A-421D-A750-9181A5572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E34-C9AF-43D0-ABCF-6540EC352FE5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8340-3D12-469A-8A2E-D61E96E01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4491-DE78-4E3F-A369-B99FF44140A2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E3E5-9C88-45C0-B2DC-5B90293E48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8A31F9-F5AA-4045-BE32-B3E26BC9EC41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D9B8F7-F55D-4003-ADCD-AF2068CFA5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2056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057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2058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97D314C-6CC9-4B1D-8AA0-1B15098AA8B0}" type="datetimeFigureOut">
              <a:rPr lang="ru-RU"/>
              <a:pPr>
                <a:defRPr/>
              </a:pPr>
              <a:t>04.03.2014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6330053-226C-45A1-8162-F117CD1F18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92;&#1080;&#1079;&#1084;&#1080;&#1085;&#1091;&#1090;&#1082;&#1072;%20&#1085;&#1072;%20&#1079;&#1072;&#1088;&#1103;&#1076;&#1082;&#1091;!/&#1060;&#1080;&#1079;&#1084;&#1080;&#1085;&#1091;&#1090;&#1082;&#1072;%20&#1085;&#1072;%20&#1079;&#1072;&#1088;&#1103;&#1076;&#1082;&#1091;!%201.ppt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gtmarket.ru/files/WWF-logo.jpg&amp;pageurl=http://gtmarket.ru%2Forganizations&amp;id=19119169&amp;iid=8&amp;imgwidth=260&amp;imgheight=344&amp;imgsize=21450&amp;images_links=b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alexmur.com/wp-content/uploads/2009/04/drevnie2.jpg" TargetMode="External"/><Relationship Id="rId3" Type="http://schemas.openxmlformats.org/officeDocument/2006/relationships/hyperlink" Target="http://s47.radikal.ru/i116/0906/a5/7f3892736a5e.jpg" TargetMode="External"/><Relationship Id="rId7" Type="http://schemas.openxmlformats.org/officeDocument/2006/relationships/hyperlink" Target="http://fortification.ru/library/savarenskaya/images/040.gif" TargetMode="External"/><Relationship Id="rId2" Type="http://schemas.openxmlformats.org/officeDocument/2006/relationships/hyperlink" Target="http://imgfotki.yandex.ru/get/3214/kuzdashutka.0/0_385b_3c479e6_X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llday.ru/uploads/posts/1191269027_c4112.jpg" TargetMode="External"/><Relationship Id="rId5" Type="http://schemas.openxmlformats.org/officeDocument/2006/relationships/hyperlink" Target="http://foto.irkutsk.ru/photo/144/4803/luna.jpg" TargetMode="External"/><Relationship Id="rId10" Type="http://schemas.openxmlformats.org/officeDocument/2006/relationships/image" Target="../media/image69.jpeg"/><Relationship Id="rId4" Type="http://schemas.openxmlformats.org/officeDocument/2006/relationships/hyperlink" Target="http://sp.bdpu.org/software/ph79libr/8_class/02_03_01_14.jpg" TargetMode="External"/><Relationship Id="rId9" Type="http://schemas.openxmlformats.org/officeDocument/2006/relationships/hyperlink" Target="http://www.cofe.ru/images/pictures/read-ka/facts/earth1/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239000" cy="914400"/>
          </a:xfrm>
        </p:spPr>
        <p:txBody>
          <a:bodyPr/>
          <a:lstStyle/>
          <a:p>
            <a:pPr algn="ctr" eaLnBrk="1" hangingPunct="1"/>
            <a:r>
              <a:rPr lang="ru-RU" altLang="ru-RU" sz="6000" smtClean="0">
                <a:cs typeface="Trebuchet MS" pitchFamily="34" charset="0"/>
              </a:rPr>
              <a:t/>
            </a:r>
            <a:br>
              <a:rPr lang="ru-RU" altLang="ru-RU" sz="6000" smtClean="0">
                <a:cs typeface="Trebuchet MS" pitchFamily="34" charset="0"/>
              </a:rPr>
            </a:br>
            <a:r>
              <a:rPr lang="ru-RU" altLang="ru-RU" sz="6000" smtClean="0">
                <a:cs typeface="Trebuchet MS" pitchFamily="34" charset="0"/>
              </a:rPr>
              <a:t/>
            </a:r>
            <a:br>
              <a:rPr lang="ru-RU" altLang="ru-RU" sz="6000" smtClean="0">
                <a:cs typeface="Trebuchet MS" pitchFamily="34" charset="0"/>
              </a:rPr>
            </a:br>
            <a:r>
              <a:rPr lang="ru-RU" altLang="ru-RU" sz="6000" smtClean="0">
                <a:cs typeface="Trebuchet MS" pitchFamily="34" charset="0"/>
              </a:rPr>
              <a:t/>
            </a:r>
            <a:br>
              <a:rPr lang="ru-RU" altLang="ru-RU" sz="6000" smtClean="0">
                <a:cs typeface="Trebuchet MS" pitchFamily="34" charset="0"/>
              </a:rPr>
            </a:br>
            <a:r>
              <a:rPr lang="ru-RU" altLang="ru-RU" sz="4800" b="1" i="1" smtClean="0">
                <a:cs typeface="Trebuchet MS" pitchFamily="34" charset="0"/>
              </a:rPr>
              <a:t>Прошлое и настоящее глазами эколога</a:t>
            </a:r>
            <a:endParaRPr lang="ru-RU" altLang="ru-RU" sz="6000" b="1" i="1" smtClean="0">
              <a:cs typeface="Trebuchet MS" pitchFamily="34" charset="0"/>
            </a:endParaRPr>
          </a:p>
        </p:txBody>
      </p:sp>
      <p:pic>
        <p:nvPicPr>
          <p:cNvPr id="4" name="Picture 5" descr="C:\Documents and Settings\жека\Рабочий стол\разное\15.jpg"/>
          <p:cNvPicPr>
            <a:picLocks noChangeAspect="1" noChangeArrowheads="1"/>
          </p:cNvPicPr>
          <p:nvPr/>
        </p:nvPicPr>
        <p:blipFill>
          <a:blip r:embed="rId2"/>
          <a:srcRect l="3352" t="2794" r="3909" b="5026"/>
          <a:stretch>
            <a:fillRect/>
          </a:stretch>
        </p:blipFill>
        <p:spPr bwMode="auto">
          <a:xfrm>
            <a:off x="1981200" y="2819400"/>
            <a:ext cx="55197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жека\Мои документы\идеи Марины\идеи Марины\Анимашки\Бабочки-анимашки\butterfly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18610">
            <a:off x="6510338" y="1819275"/>
            <a:ext cx="1981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эко\5.jpg"/>
          <p:cNvPicPr/>
          <p:nvPr/>
        </p:nvPicPr>
        <p:blipFill>
          <a:blip r:embed="rId4" cstate="email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371600" y="1752600"/>
            <a:ext cx="829436" cy="853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User\Desktop\эко\1.jpg"/>
          <p:cNvPicPr/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696200" y="152400"/>
            <a:ext cx="828611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114300" y="5257800"/>
            <a:ext cx="373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Подготовила : Буркацкая Надежда Петровна,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учитель начальных классов, г. Сургут ,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МБОУ СОШ №10 с углубленным изучением отдельных предметов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Окружающий мир   4 класс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23863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u="sng" smtClean="0">
                <a:solidFill>
                  <a:srgbClr val="FF3300"/>
                </a:solidFill>
              </a:rPr>
              <a:t>Причины загрязнения океана: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H="1">
            <a:off x="1481138" y="1143000"/>
            <a:ext cx="1185862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1.Нефтепродукты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2895600" y="1143000"/>
            <a:ext cx="990600" cy="245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2.Пластмассовые отходы</a:t>
            </a: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H="1">
            <a:off x="3886200" y="1143000"/>
            <a:ext cx="762000" cy="362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371600" y="48006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3. Сточные воды с полей и ферм</a:t>
            </a: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5181600" y="11430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495800" y="2743200"/>
            <a:ext cx="2438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4. Бытовые отходы, содержащие ядовитые вещества</a:t>
            </a:r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6400800" y="1143000"/>
            <a:ext cx="7620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715000" y="4419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5. Радиоактивные отходы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2400" y="-152400"/>
            <a:ext cx="1511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8" grpId="0"/>
      <p:bldP spid="32780" grpId="0"/>
      <p:bldP spid="327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u="sng" smtClean="0"/>
              <a:t>Меры по охране океанов:</a:t>
            </a:r>
          </a:p>
          <a:p>
            <a:pPr algn="ctr" eaLnBrk="1" hangingPunct="1">
              <a:buFontTx/>
              <a:buNone/>
            </a:pPr>
            <a:endParaRPr lang="ru-RU" altLang="ru-RU" sz="3600" smtClean="0"/>
          </a:p>
        </p:txBody>
      </p:sp>
      <p:pic>
        <p:nvPicPr>
          <p:cNvPr id="34820" name="Picture 4" descr="очистительные соору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3457575"/>
            <a:ext cx="24876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очистительные сооруж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241425"/>
            <a:ext cx="2438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ограничение отлова рыб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25" y="3457575"/>
            <a:ext cx="1846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самоходная очистительная стан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0550" y="1298575"/>
            <a:ext cx="29622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Красная кн ига ССС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219200"/>
            <a:ext cx="1400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красная книга города Москв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5025" y="2854325"/>
            <a:ext cx="170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Красная книга РФ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3400" y="2971800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Красная книга НА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4800600"/>
            <a:ext cx="2590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эко\1.jpg"/>
          <p:cNvPicPr/>
          <p:nvPr/>
        </p:nvPicPr>
        <p:blipFill>
          <a:blip r:embed="rId10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153400" y="152400"/>
            <a:ext cx="828611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10668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u="sng" dirty="0" smtClean="0">
                <a:solidFill>
                  <a:srgbClr val="FF3300"/>
                </a:solidFill>
              </a:rPr>
              <a:t>Меры защиты океана от загрязнений:</a:t>
            </a:r>
            <a:r>
              <a:rPr lang="ru-RU" altLang="ru-RU" dirty="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1905000"/>
            <a:ext cx="7162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sz="3200" b="1">
                <a:solidFill>
                  <a:srgbClr val="000000"/>
                </a:solidFill>
              </a:rPr>
              <a:t>Эффективные химические препараты.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sz="3200" b="1">
                <a:solidFill>
                  <a:srgbClr val="000000"/>
                </a:solidFill>
              </a:rPr>
              <a:t>«Суда-губки».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sz="3200" b="1">
                <a:solidFill>
                  <a:srgbClr val="000000"/>
                </a:solidFill>
              </a:rPr>
              <a:t>Ограничение отлова рыбы.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altLang="ru-RU" sz="3200" b="1">
                <a:solidFill>
                  <a:srgbClr val="000000"/>
                </a:solidFill>
              </a:rPr>
              <a:t>Очистительные сооруже-ния на предприятиях.</a:t>
            </a:r>
          </a:p>
        </p:txBody>
      </p:sp>
      <p:pic>
        <p:nvPicPr>
          <p:cNvPr id="4" name="Рисунок 3" descr="C:\Users\User\Desktop\эко\1.jpg"/>
          <p:cNvPicPr/>
          <p:nvPr/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001000" y="228600"/>
            <a:ext cx="828611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229600" cy="1066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проблема:</a:t>
            </a: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dirty="0" smtClean="0">
                <a:solidFill>
                  <a:srgbClr val="FF3300"/>
                </a:solidFill>
              </a:rPr>
              <a:t>Как спасти леса?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altLang="ru-RU" sz="3600" b="1" dirty="0" smtClean="0">
              <a:solidFill>
                <a:srgbClr val="FF3300"/>
              </a:solidFill>
            </a:endParaRP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844" name="Picture 4" descr="тополя способны устранять последствия загрязнения ок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08150"/>
            <a:ext cx="26146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тропический л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3600"/>
            <a:ext cx="27432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толст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27130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тропический ле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675" y="4419600"/>
            <a:ext cx="28035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276600" y="1447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Тропические леса – это «легкие» нашей планеты.</a:t>
            </a:r>
          </a:p>
        </p:txBody>
      </p:sp>
      <p:pic>
        <p:nvPicPr>
          <p:cNvPr id="8" name="Рисунок 7" descr="C:\Users\User\Desktop\эко\1.jpg"/>
          <p:cNvPicPr/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772400" y="152400"/>
            <a:ext cx="1133411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u="sng" smtClean="0">
                <a:solidFill>
                  <a:srgbClr val="FF3300"/>
                </a:solidFill>
              </a:rPr>
              <a:t>Причины уничтожения лесов:</a:t>
            </a:r>
          </a:p>
          <a:p>
            <a:pPr algn="ctr" eaLnBrk="1" hangingPunct="1">
              <a:buFontTx/>
              <a:buNone/>
            </a:pPr>
            <a:endParaRPr lang="ru-RU" altLang="ru-RU" smtClean="0">
              <a:solidFill>
                <a:srgbClr val="FF3300"/>
              </a:solidFill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 flipH="1">
            <a:off x="1524000" y="762000"/>
            <a:ext cx="1143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0000"/>
                </a:solidFill>
              </a:rPr>
              <a:t>1. Вырубка ради древесины</a:t>
            </a:r>
          </a:p>
        </p:txBody>
      </p:sp>
      <p:pic>
        <p:nvPicPr>
          <p:cNvPr id="36870" name="Picture 6" descr="вырубка лес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19812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вырубка лес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257800"/>
            <a:ext cx="1905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5791200" y="762000"/>
            <a:ext cx="800100" cy="168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876800" y="2451100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0000"/>
                </a:solidFill>
              </a:rPr>
              <a:t>2. Выжигание, выкорчевывание деревьев для увеличения угодий</a:t>
            </a:r>
          </a:p>
        </p:txBody>
      </p:sp>
      <p:pic>
        <p:nvPicPr>
          <p:cNvPr id="36876" name="Picture 12" descr="выжег лес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116388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выженный ле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800600"/>
            <a:ext cx="2286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эко\1.jpg"/>
          <p:cNvPicPr/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848600" y="152400"/>
            <a:ext cx="1057211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u="sng" smtClean="0">
                <a:solidFill>
                  <a:srgbClr val="FF3300"/>
                </a:solidFill>
              </a:rPr>
              <a:t>Результаты уничтожения лесов:</a:t>
            </a:r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609600" y="1447800"/>
            <a:ext cx="0" cy="487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44563" y="1066800"/>
            <a:ext cx="7620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00"/>
                </a:solidFill>
              </a:rPr>
              <a:t> Уменьшение кислорода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00"/>
                </a:solidFill>
              </a:rPr>
              <a:t> Разрушение почвы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00"/>
                </a:solidFill>
              </a:rPr>
              <a:t>Разрыв цепи питания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00"/>
                </a:solidFill>
              </a:rPr>
              <a:t> Гибель растений и              животных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3600" b="1">
                <a:solidFill>
                  <a:srgbClr val="000000"/>
                </a:solidFill>
              </a:rPr>
              <a:t> Изменение климата</a:t>
            </a:r>
          </a:p>
          <a:p>
            <a:pPr>
              <a:spcBef>
                <a:spcPct val="50000"/>
              </a:spcBef>
            </a:pPr>
            <a:endParaRPr lang="ru-RU" altLang="ru-RU" sz="3600"/>
          </a:p>
        </p:txBody>
      </p:sp>
      <p:pic>
        <p:nvPicPr>
          <p:cNvPr id="28677" name="Picture 8" descr="Ильменский запове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6525" y="3255963"/>
            <a:ext cx="25146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эко\1.jpg"/>
          <p:cNvPicPr/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924800" y="228600"/>
            <a:ext cx="981011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8610600" cy="6858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  <a:cs typeface="Trebuchet MS" pitchFamily="34" charset="0"/>
              </a:rPr>
              <a:t>Меры защиты тропических лесов</a:t>
            </a:r>
            <a:endParaRPr lang="ru-RU" altLang="ru-RU" sz="2800" b="1" smtClean="0">
              <a:cs typeface="Trebuchet MS" pitchFamily="34" charset="0"/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7239000" cy="1752600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AutoNum type="arabicPeriod"/>
              <a:defRPr/>
            </a:pPr>
            <a:r>
              <a:rPr lang="ru-RU" altLang="ru-RU" sz="3600" dirty="0" smtClean="0">
                <a:solidFill>
                  <a:srgbClr val="000000"/>
                </a:solidFill>
              </a:rPr>
              <a:t>Запретить вырубку лесов  и выкорчёвывание</a:t>
            </a:r>
          </a:p>
          <a:p>
            <a:pPr marL="514350" indent="-51435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AutoNum type="arabicPeriod"/>
              <a:defRPr/>
            </a:pPr>
            <a:r>
              <a:rPr lang="ru-RU" altLang="ru-RU" sz="3600" dirty="0" smtClean="0">
                <a:solidFill>
                  <a:srgbClr val="000000"/>
                </a:solidFill>
              </a:rPr>
              <a:t>Усилить меры пожарной безопасности в лесу</a:t>
            </a:r>
          </a:p>
        </p:txBody>
      </p:sp>
      <p:pic>
        <p:nvPicPr>
          <p:cNvPr id="4" name="Рисунок 3" descr="C:\Users\User\Desktop\эко\1.jpg"/>
          <p:cNvPicPr/>
          <p:nvPr/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001000" y="228600"/>
            <a:ext cx="981011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9696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381000"/>
            <a:ext cx="8229600" cy="12192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проблема:</a:t>
            </a: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dirty="0" smtClean="0">
                <a:solidFill>
                  <a:srgbClr val="FF3300"/>
                </a:solidFill>
              </a:rPr>
              <a:t>Как избавиться от мусора?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6" name="Picture 4" descr="i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3810000"/>
            <a:ext cx="27432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мус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1524000"/>
            <a:ext cx="2590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DSC00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2438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химичесое радиационное электромагнт загрязн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657600"/>
            <a:ext cx="2514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952625"/>
            <a:ext cx="2092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эко\1.jpg"/>
          <p:cNvPicPr/>
          <p:nvPr/>
        </p:nvPicPr>
        <p:blipFill>
          <a:blip r:embed="rId7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001000" y="228600"/>
            <a:ext cx="828611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завод по сортировке мусо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3733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/>
              <a:t>Заводы по сортировке мусора</a:t>
            </a:r>
          </a:p>
        </p:txBody>
      </p:sp>
      <p:pic>
        <p:nvPicPr>
          <p:cNvPr id="39942" name="Picture 6" descr="цех по сортировке мусо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3505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953000" y="6096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/>
              <a:t>Цех по сортировке мусора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4770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1981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Прямоугольник 1"/>
          <p:cNvSpPr>
            <a:spLocks noChangeArrowheads="1"/>
          </p:cNvSpPr>
          <p:nvPr/>
        </p:nvSpPr>
        <p:spPr bwMode="auto">
          <a:xfrm>
            <a:off x="1749425" y="85725"/>
            <a:ext cx="594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Меры по борьбе с мусором </a:t>
            </a:r>
            <a:endParaRPr lang="ru-RU" altLang="ru-RU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28700" y="666750"/>
            <a:ext cx="7105650" cy="933450"/>
          </a:xfrm>
        </p:spPr>
        <p:txBody>
          <a:bodyPr/>
          <a:lstStyle/>
          <a:p>
            <a:pPr algn="ctr"/>
            <a: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  <a:t/>
            </a:r>
            <a:b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</a:br>
            <a: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  <a:t/>
            </a:r>
            <a:b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</a:br>
            <a: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  <a:t/>
            </a:r>
            <a:b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</a:br>
            <a: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  <a:t/>
            </a:r>
            <a:b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</a:br>
            <a: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  <a:t/>
            </a:r>
            <a:b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</a:br>
            <a:r>
              <a:rPr lang="ru-RU" altLang="ru-RU" smtClean="0">
                <a:cs typeface="Trebuchet MS" pitchFamily="34" charset="0"/>
                <a:hlinkClick r:id="rId2" action="ppaction://hlinkpres?slideindex=1&amp;slidetitle="/>
              </a:rPr>
              <a:t>Физминутка на зарядку!\Физминутка на зарядку! 1.pptx</a:t>
            </a:r>
            <a:endParaRPr lang="ru-RU" altLang="ru-RU" smtClean="0">
              <a:cs typeface="Trebuchet MS" pitchFamily="34" charset="0"/>
            </a:endParaRPr>
          </a:p>
        </p:txBody>
      </p:sp>
      <p:pic>
        <p:nvPicPr>
          <p:cNvPr id="3" name="Рисунок 2" descr="C:\Users\User\Desktop\эко\1.jpg"/>
          <p:cNvPicPr/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924800" y="381000"/>
            <a:ext cx="828611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2" descr="http://dnz407.klasna.com/uploads/editor/330/65156/sitepage_197/images/woman_bounce_soccer_ball_knees_lg_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124200"/>
            <a:ext cx="17367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7050" y="1711325"/>
            <a:ext cx="7313613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alt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Дана нам возможность экологами стать,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Проблемы экологические решать.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Природа дарит людям чудеса,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Мы навечно стали должниками.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Долг природе мы обязаны отдать,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Ведь иначе мы не сможем выжить сами.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175"/>
            <a:ext cx="1981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6352">
            <a:off x="0" y="44196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5000" y="3175"/>
            <a:ext cx="21526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E:\Экомарш\0001-001-Ekologija-priroda-chelovek-tekhnika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-76200"/>
            <a:ext cx="23717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906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С.50-52 – «Лечить планету сообща»</a:t>
            </a:r>
          </a:p>
        </p:txBody>
      </p:sp>
      <p:pic>
        <p:nvPicPr>
          <p:cNvPr id="3" name="Picture 3" descr="C:\Documents and Settings\жека\Мои документы\идеи Марины\идеи Марины\Анимашки\анимашки красивые\ptah98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2965450"/>
            <a:ext cx="37147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277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i="1" smtClean="0"/>
              <a:t>Что такое экологическая проблема?</a:t>
            </a:r>
          </a:p>
          <a:p>
            <a:pPr algn="ctr" eaLnBrk="1" hangingPunct="1">
              <a:buFontTx/>
              <a:buNone/>
            </a:pPr>
            <a:endParaRPr lang="ru-RU" altLang="ru-RU" i="1" smtClean="0"/>
          </a:p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rgbClr val="FF6600"/>
                </a:solidFill>
              </a:rPr>
              <a:t>Загрязнение окружающей среды.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845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/>
              <a:t>Приведите примеры международных соглашений по охране окружающей среды?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143000" y="1905000"/>
            <a:ext cx="7391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>
                <a:solidFill>
                  <a:srgbClr val="FF6600"/>
                </a:solidFill>
              </a:rPr>
              <a:t>Конвенция по ограничению торговли редкими и исчезающими видами диких животных и растений.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tx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000" b="1" i="1" smtClean="0">
                <a:solidFill>
                  <a:srgbClr val="000000"/>
                </a:solidFill>
              </a:rPr>
              <a:t>Назовите экологические организации.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FF3300"/>
                </a:solidFill>
              </a:rPr>
              <a:t>  Всемирный фонд дикой природы.</a:t>
            </a:r>
          </a:p>
          <a:p>
            <a:pPr eaLnBrk="1" hangingPunct="1">
              <a:buFontTx/>
              <a:buNone/>
            </a:pPr>
            <a:endParaRPr lang="ru-RU" altLang="ru-RU" sz="3600" b="1" i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FF3300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rgbClr val="FF3300"/>
                </a:solidFill>
              </a:rPr>
              <a:t>   </a:t>
            </a:r>
            <a:r>
              <a:rPr lang="ru-RU" altLang="ru-RU" sz="3600" b="1" i="1" smtClean="0">
                <a:solidFill>
                  <a:schemeClr val="tx2"/>
                </a:solidFill>
              </a:rPr>
              <a:t>Гринпис.</a:t>
            </a:r>
            <a:r>
              <a:rPr lang="ru-RU" altLang="ru-RU" sz="3600" b="1" i="1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altLang="ru-RU" sz="3600" b="1" i="1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ru-RU" altLang="ru-RU" sz="3600" b="1" i="1" smtClean="0">
              <a:solidFill>
                <a:srgbClr val="FF3300"/>
              </a:solidFill>
            </a:endParaRPr>
          </a:p>
        </p:txBody>
      </p:sp>
      <p:pic>
        <p:nvPicPr>
          <p:cNvPr id="43012" name="Picture 4" descr="гринп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105400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i?id=19119169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362200"/>
            <a:ext cx="150495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14338" y="585788"/>
            <a:ext cx="8272462" cy="59674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8305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pic>
        <p:nvPicPr>
          <p:cNvPr id="44037" name="Picture 5" descr="Копия j042386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70C0"/>
                </a:solidFill>
                <a:cs typeface="Trebuchet MS" pitchFamily="34" charset="0"/>
              </a:rPr>
              <a:t>Домашнее задание: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227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altLang="ru-RU" sz="3600" smtClean="0"/>
              <a:t>Ответить на вопросы «Проверь себя» (с.53).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3600" smtClean="0"/>
              <a:t>Пересказ текста.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3600" smtClean="0"/>
              <a:t>Выполнить задание № 2 на с.53.</a:t>
            </a:r>
          </a:p>
          <a:p>
            <a:pPr eaLnBrk="1" hangingPunct="1"/>
            <a:endParaRPr lang="ru-RU" altLang="ru-RU" sz="3600" smtClean="0"/>
          </a:p>
        </p:txBody>
      </p:sp>
      <p:pic>
        <p:nvPicPr>
          <p:cNvPr id="4" name="Рисунок 3" descr="C:\Users\User\Desktop\эко\1.jpg"/>
          <p:cNvPicPr/>
          <p:nvPr/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848600" y="381000"/>
            <a:ext cx="828611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жека\Рабочий стол\разное\0000271084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928688"/>
            <a:ext cx="2928937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0"/>
            <a:ext cx="85688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Сохраним нашу планету</a:t>
            </a:r>
          </a:p>
        </p:txBody>
      </p:sp>
      <p:pic>
        <p:nvPicPr>
          <p:cNvPr id="32771" name="Picture 3" descr="C:\Documents and Settings\жека\Мои документы\идеи Марины\идеи Марины\Анимашки\Бабочки-анимашки\butterfly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жека\Мои документы\идеи Марины\идеи Марины\Анимашки\Бабочки-анимашки\butterfly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62000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жека\Мои документы\идеи Марины\идеи Марины\Анимашки\Бабочки-анимашки\butterfly5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5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Documents and Settings\жека\Мои документы\идеи Марины\идеи Марины\Анимашки\Бабочки-анимашки\butterfly4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42887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жека\Мои документы\идеи Марины\идеи Марины\Анимашки\Бабочки-анимашки\butterfly4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500563" y="235743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эко\1.jpg"/>
          <p:cNvPicPr/>
          <p:nvPr/>
        </p:nvPicPr>
        <p:blipFill>
          <a:blip r:embed="rId6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772400" y="1066800"/>
            <a:ext cx="1133411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  <a:latin typeface="+mn-lt"/>
              </a:rPr>
              <a:t>Анимация 1 - 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2"/>
              </a:rPr>
              <a:t>http://imgfotki.yandex.ru/get/3214/kuzdashutka.0/0_385b_3c479e6_XL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</a:rPr>
              <a:t>Пожары в лесу - 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3"/>
              </a:rPr>
              <a:t>http://s47.radikal.ru/i116/0906/a5/7f3892736a5e.jpg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</a:rPr>
              <a:t>Загрязнение океана - 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4"/>
              </a:rPr>
              <a:t>http://sp.bdpu.org/software/ph79libr/8_class/02_03_01_14.jpg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</a:rPr>
              <a:t>Загрязнение  земли мусором - 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5"/>
              </a:rPr>
              <a:t>http://foto.irkutsk.ru/photo/144/4803/luna.jpg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</a:rPr>
              <a:t>Анимация 2 - 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6"/>
              </a:rPr>
              <a:t>http://allday.ru/uploads/posts/1191269027_c4112.jpg</a:t>
            </a:r>
            <a:r>
              <a:rPr lang="ru-RU" sz="1600" dirty="0">
                <a:solidFill>
                  <a:srgbClr val="404040"/>
                </a:solidFill>
                <a:latin typeface="+mn-lt"/>
              </a:rPr>
              <a:t> 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</a:rPr>
              <a:t>Красная книга - 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7"/>
              </a:rPr>
              <a:t>http://fortification.ru/library/savarenskaya/images/040.gif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r>
              <a:rPr lang="ru-RU" sz="1600" dirty="0">
                <a:solidFill>
                  <a:srgbClr val="404040"/>
                </a:solidFill>
                <a:latin typeface="+mn-lt"/>
              </a:rPr>
              <a:t>Жизнь древних –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8"/>
              </a:rPr>
              <a:t>http://alexmur.com/wp-content/uploads/2009/04/drevnie2.jpg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rgbClr val="404040"/>
                </a:solidFill>
                <a:latin typeface="+mn-lt"/>
              </a:rPr>
              <a:t>Земля в древности –</a:t>
            </a:r>
            <a:r>
              <a:rPr lang="ru-RU" sz="1600" dirty="0">
                <a:solidFill>
                  <a:srgbClr val="404040"/>
                </a:solidFill>
                <a:latin typeface="+mn-lt"/>
                <a:hlinkClick r:id="rId9"/>
              </a:rPr>
              <a:t>http://www.cofe.ru/images/pictures/readka/facts/earth1/1.jpg</a:t>
            </a: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defRPr/>
            </a:pPr>
            <a:endParaRPr lang="ru-RU" sz="16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1066800" y="1524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i="1">
                <a:solidFill>
                  <a:srgbClr val="CC3300"/>
                </a:solidFill>
                <a:latin typeface="Arial Black" pitchFamily="34" charset="0"/>
              </a:rPr>
              <a:t>Ссылки на источники  графики</a:t>
            </a:r>
            <a:endParaRPr lang="ru-RU" altLang="ru-RU" sz="2800"/>
          </a:p>
        </p:txBody>
      </p:sp>
      <p:pic>
        <p:nvPicPr>
          <p:cNvPr id="6" name="Рисунок 5" descr="C:\Users\User\Desktop\эко\1.jpg"/>
          <p:cNvPicPr/>
          <p:nvPr/>
        </p:nvPicPr>
        <p:blipFill>
          <a:blip r:embed="rId10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229600" y="152400"/>
            <a:ext cx="600011" cy="60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28600"/>
            <a:ext cx="5943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Жизнь древнего человека</a:t>
            </a:r>
          </a:p>
        </p:txBody>
      </p:sp>
      <p:pic>
        <p:nvPicPr>
          <p:cNvPr id="4" name="Picture 2" descr="C:\Documents and Settings\жека\Рабочий стол\Древние люди\1_2abor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600200"/>
            <a:ext cx="54864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6350" y="-152400"/>
            <a:ext cx="1517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" y="304800"/>
            <a:ext cx="4408488" cy="1905000"/>
          </a:xfrm>
        </p:spPr>
      </p:pic>
      <p:pic>
        <p:nvPicPr>
          <p:cNvPr id="20485" name="Picture 5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4572000"/>
            <a:ext cx="3578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643188"/>
            <a:ext cx="37592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жека\Рабочий стол\Древние люди\00000004091_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637694">
            <a:off x="642938" y="3022600"/>
            <a:ext cx="34893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4572000" y="53340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FF00"/>
                </a:solidFill>
                <a:latin typeface="Arial" charset="0"/>
              </a:rPr>
              <a:t>Что использовали люди для строительства </a:t>
            </a:r>
          </a:p>
          <a:p>
            <a:pPr algn="ctr"/>
            <a:r>
              <a:rPr lang="ru-RU" altLang="ru-RU" sz="2800" b="1">
                <a:solidFill>
                  <a:srgbClr val="FFFF00"/>
                </a:solidFill>
                <a:latin typeface="Arial" charset="0"/>
              </a:rPr>
              <a:t>жилищ?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285750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жить, человеку необходима пища.</a:t>
            </a:r>
          </a:p>
          <a:p>
            <a:r>
              <a:rPr lang="ru-RU" alt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добывали пищу?</a:t>
            </a:r>
          </a:p>
        </p:txBody>
      </p:sp>
      <p:pic>
        <p:nvPicPr>
          <p:cNvPr id="17410" name="Picture 2" descr="C:\Documents and Settings\жека\Рабочий стол\Древние люди\554608_20030609145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3667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жека\Рабочий стол\Древние люди\88799546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43000"/>
            <a:ext cx="30575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жека\Рабочий стол\Древние люди\10005403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00860">
            <a:off x="3116263" y="2520950"/>
            <a:ext cx="273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жека\Рабочий стол\Древние люди\pervoby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13238" y="4405313"/>
            <a:ext cx="483076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жека\Рабочий стол\Древние люди\titl-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775075"/>
            <a:ext cx="27146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-152400"/>
            <a:ext cx="12065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95400"/>
            <a:ext cx="819634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С.47 – чтение третьего абзаца</a:t>
            </a:r>
          </a:p>
        </p:txBody>
      </p:sp>
      <p:pic>
        <p:nvPicPr>
          <p:cNvPr id="3" name="Picture 3" descr="C:\Documents and Settings\жека\Мои документы\идеи Марины\идеи Марины\Анимашки\анимашки красивые\ptah98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2965450"/>
            <a:ext cx="37147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-152400"/>
            <a:ext cx="1511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67531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проблема: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dirty="0" smtClean="0">
                <a:solidFill>
                  <a:srgbClr val="FF3300"/>
                </a:solidFill>
              </a:rPr>
              <a:t>  Как защитить океан от    загрязнения?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altLang="ru-RU" sz="3600" b="1" dirty="0" smtClean="0">
              <a:solidFill>
                <a:srgbClr val="FF3300"/>
              </a:solidFill>
            </a:endParaRP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проблема: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dirty="0" smtClean="0">
                <a:solidFill>
                  <a:srgbClr val="FF3300"/>
                </a:solidFill>
              </a:rPr>
              <a:t>Как спасти леса?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altLang="ru-RU" sz="3600" b="1" dirty="0" smtClean="0">
              <a:solidFill>
                <a:srgbClr val="FF3300"/>
              </a:solidFill>
            </a:endParaRP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проблема: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altLang="ru-RU" sz="3600" b="1" dirty="0" smtClean="0">
                <a:solidFill>
                  <a:srgbClr val="FF3300"/>
                </a:solidFill>
              </a:rPr>
              <a:t>Как избавиться от мусора?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endParaRPr lang="ru-RU" altLang="ru-RU" sz="3600" b="1" dirty="0" smtClean="0">
              <a:solidFill>
                <a:srgbClr val="FF33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990600"/>
            <a:ext cx="29718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"/>
            <a:ext cx="81534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u="sng" smtClean="0"/>
              <a:t>1 проблема: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FF3300"/>
                </a:solidFill>
              </a:rPr>
              <a:t>Как защитить океан от загрязнения?</a:t>
            </a:r>
          </a:p>
          <a:p>
            <a:pPr eaLnBrk="1" hangingPunct="1">
              <a:buFontTx/>
              <a:buNone/>
            </a:pPr>
            <a:endParaRPr lang="ru-RU" altLang="ru-RU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30724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55788"/>
            <a:ext cx="22860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воды морей и океанов загря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4137025"/>
            <a:ext cx="2209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i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831975"/>
            <a:ext cx="2479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i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0" y="172243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загрязнение мусором мирового океа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3300" y="3730625"/>
            <a:ext cx="220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2400" y="0"/>
            <a:ext cx="1511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100000">
              <a:srgbClr val="FF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загрязнение балтийского мо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2590800" cy="22764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1749" name="Picture 5" descr="мертвый к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3657600"/>
            <a:ext cx="2693987" cy="20034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1750" name="Picture 6" descr="эколо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2000"/>
            <a:ext cx="3124200" cy="2333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1751" name="Picture 7" descr="i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733800"/>
            <a:ext cx="2590800" cy="2092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u="sng" smtClean="0">
                <a:solidFill>
                  <a:srgbClr val="FF3300"/>
                </a:solidFill>
              </a:rPr>
              <a:t>Причины загрязнения океана:</a:t>
            </a:r>
          </a:p>
        </p:txBody>
      </p:sp>
      <p:pic>
        <p:nvPicPr>
          <p:cNvPr id="22535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72400" y="-152400"/>
            <a:ext cx="1511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412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Verdana</vt:lpstr>
      <vt:lpstr>Arial</vt:lpstr>
      <vt:lpstr>Calibri</vt:lpstr>
      <vt:lpstr>Trebuchet MS</vt:lpstr>
      <vt:lpstr>Wingdings 2</vt:lpstr>
      <vt:lpstr>Times New Roman</vt:lpstr>
      <vt:lpstr>Wingdings</vt:lpstr>
      <vt:lpstr>Arial Black</vt:lpstr>
      <vt:lpstr>Тема Office</vt:lpstr>
      <vt:lpstr>Spring</vt:lpstr>
      <vt:lpstr>   Прошлое и настоящее глазами эколога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Меры защиты тропических лесов</vt:lpstr>
      <vt:lpstr>Слайд 17</vt:lpstr>
      <vt:lpstr>Слайд 18</vt:lpstr>
      <vt:lpstr>     Физминутка на зарядку!\Физминутка на зарядку! 1.pptx</vt:lpstr>
      <vt:lpstr>Слайд 20</vt:lpstr>
      <vt:lpstr>Слайд 21</vt:lpstr>
      <vt:lpstr>Слайд 22</vt:lpstr>
      <vt:lpstr>Слайд 23</vt:lpstr>
      <vt:lpstr>Домашнее задание: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Tata</cp:lastModifiedBy>
  <cp:revision>36</cp:revision>
  <cp:lastPrinted>1601-01-01T00:00:00Z</cp:lastPrinted>
  <dcterms:created xsi:type="dcterms:W3CDTF">1601-01-01T00:00:00Z</dcterms:created>
  <dcterms:modified xsi:type="dcterms:W3CDTF">2014-03-04T16:45:46Z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