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62" r:id="rId6"/>
    <p:sldId id="264" r:id="rId7"/>
    <p:sldId id="265" r:id="rId8"/>
    <p:sldId id="267" r:id="rId9"/>
    <p:sldId id="269" r:id="rId10"/>
    <p:sldId id="266" r:id="rId11"/>
    <p:sldId id="270" r:id="rId12"/>
    <p:sldId id="271" r:id="rId13"/>
    <p:sldId id="272" r:id="rId14"/>
    <p:sldId id="274" r:id="rId15"/>
    <p:sldId id="276" r:id="rId16"/>
    <p:sldId id="279" r:id="rId17"/>
    <p:sldId id="275" r:id="rId18"/>
    <p:sldId id="277" r:id="rId19"/>
    <p:sldId id="278" r:id="rId20"/>
    <p:sldId id="280" r:id="rId21"/>
    <p:sldId id="281" r:id="rId22"/>
    <p:sldId id="282" r:id="rId23"/>
    <p:sldId id="283" r:id="rId24"/>
    <p:sldId id="284" r:id="rId25"/>
    <p:sldId id="285" r:id="rId26"/>
    <p:sldId id="28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A1E5-7724-4033-A7F8-930B7AB819C8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CEEA-E8F7-45D5-BB20-97006C7F20D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A1E5-7724-4033-A7F8-930B7AB819C8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CEEA-E8F7-45D5-BB20-97006C7F20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A1E5-7724-4033-A7F8-930B7AB819C8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CEEA-E8F7-45D5-BB20-97006C7F20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A1E5-7724-4033-A7F8-930B7AB819C8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CEEA-E8F7-45D5-BB20-97006C7F20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A1E5-7724-4033-A7F8-930B7AB819C8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CEEA-E8F7-45D5-BB20-97006C7F20D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A1E5-7724-4033-A7F8-930B7AB819C8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CEEA-E8F7-45D5-BB20-97006C7F20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A1E5-7724-4033-A7F8-930B7AB819C8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CEEA-E8F7-45D5-BB20-97006C7F20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A1E5-7724-4033-A7F8-930B7AB819C8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CEEA-E8F7-45D5-BB20-97006C7F20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A1E5-7724-4033-A7F8-930B7AB819C8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CEEA-E8F7-45D5-BB20-97006C7F20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A1E5-7724-4033-A7F8-930B7AB819C8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CEEA-E8F7-45D5-BB20-97006C7F20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A1E5-7724-4033-A7F8-930B7AB819C8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D94CEEA-E8F7-45D5-BB20-97006C7F20D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5D6A1E5-7724-4033-A7F8-930B7AB819C8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D94CEEA-E8F7-45D5-BB20-97006C7F20D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96752"/>
            <a:ext cx="8278688" cy="122413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Количество теплоты. Единицы количества теплоты.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420888"/>
            <a:ext cx="6400800" cy="3217912"/>
          </a:xfrm>
        </p:spPr>
        <p:txBody>
          <a:bodyPr/>
          <a:lstStyle/>
          <a:p>
            <a:r>
              <a:rPr lang="ru-RU" dirty="0" smtClean="0"/>
              <a:t>Тип урока: </a:t>
            </a:r>
            <a:r>
              <a:rPr lang="ru-RU" dirty="0" err="1" smtClean="0"/>
              <a:t>комбенированный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Цель урока: Изучить что такое количество теплоты; как она обозначается и что она значит, в каких единицах она единицы измеряется.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5883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Пример </a:t>
            </a:r>
            <a:r>
              <a:rPr lang="ru-RU" dirty="0" smtClean="0"/>
              <a:t>третий: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124744"/>
            <a:ext cx="6872808" cy="4514056"/>
          </a:xfrm>
        </p:spPr>
        <p:txBody>
          <a:bodyPr/>
          <a:lstStyle/>
          <a:p>
            <a:r>
              <a:rPr lang="ru-RU" dirty="0"/>
              <a:t>Что быстрей нагреется, вода или растительное масло?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64904"/>
            <a:ext cx="6408712" cy="411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9862383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Вывод: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i="1" dirty="0" smtClean="0"/>
              <a:t>Количества теплоты которое необходимо для нагревания тела ( или выделяемое при остывании), зависит от массы этого тела, от изменения его температуры и от рода вещества.</a:t>
            </a:r>
            <a:endParaRPr lang="ru-RU" sz="4000" i="1" dirty="0"/>
          </a:p>
        </p:txBody>
      </p:sp>
    </p:spTree>
    <p:extLst>
      <p:ext uri="{BB962C8B-B14F-4D97-AF65-F5344CB8AC3E}">
        <p14:creationId xmlns:p14="http://schemas.microsoft.com/office/powerpoint/2010/main" val="757612293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каких единицах измеряют количество теплоты?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4400" dirty="0" smtClean="0"/>
              <a:t>Количество теплоты измеряют</a:t>
            </a:r>
          </a:p>
          <a:p>
            <a:pPr marL="0" indent="0" algn="ctr">
              <a:buNone/>
            </a:pPr>
            <a:r>
              <a:rPr lang="ru-RU" sz="4400" dirty="0" smtClean="0"/>
              <a:t>           в Джоулях   </a:t>
            </a:r>
            <a:r>
              <a:rPr lang="ru-RU" sz="6000" b="1" dirty="0" smtClean="0"/>
              <a:t>(Дж)</a:t>
            </a:r>
          </a:p>
          <a:p>
            <a:pPr marL="0" indent="0" algn="ctr">
              <a:buNone/>
            </a:pPr>
            <a:r>
              <a:rPr lang="ru-RU" sz="6000" b="1" dirty="0"/>
              <a:t> </a:t>
            </a:r>
            <a:r>
              <a:rPr lang="ru-RU" sz="6000" b="1" dirty="0" smtClean="0"/>
              <a:t>  </a:t>
            </a:r>
            <a:r>
              <a:rPr lang="ru-RU" sz="4800" dirty="0" smtClean="0"/>
              <a:t>1 мДж = 0,001 Дж</a:t>
            </a:r>
            <a:endParaRPr lang="ru-RU" sz="6000" b="1" dirty="0" smtClean="0"/>
          </a:p>
          <a:p>
            <a:pPr marL="0" indent="0" algn="ctr">
              <a:buNone/>
            </a:pPr>
            <a:r>
              <a:rPr lang="ru-RU" sz="6000" b="1" dirty="0"/>
              <a:t> </a:t>
            </a:r>
            <a:r>
              <a:rPr lang="ru-RU" sz="6000" b="1" dirty="0" smtClean="0"/>
              <a:t>  </a:t>
            </a:r>
            <a:r>
              <a:rPr lang="ru-RU" sz="4800" dirty="0" smtClean="0"/>
              <a:t>1 к Дж = 1000 Дж</a:t>
            </a:r>
          </a:p>
          <a:p>
            <a:pPr marL="0" indent="0" algn="ctr">
              <a:buNone/>
            </a:pPr>
            <a:r>
              <a:rPr lang="ru-RU" sz="4800" dirty="0" smtClean="0"/>
              <a:t>   1 МДж = 1000000 Дж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2695767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633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Однако измерять количество теплоты ученые стали задолго до того, как в физике появилось понятие энергии. Тогда была установлена особая единица измерения количества теплоты – КОЛОРИЯ  (</a:t>
            </a:r>
            <a:r>
              <a:rPr lang="ru-RU" sz="3600" b="1" dirty="0" smtClean="0"/>
              <a:t>кал</a:t>
            </a:r>
            <a:r>
              <a:rPr lang="ru-RU" sz="3600" dirty="0" smtClean="0"/>
              <a:t>) 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996952"/>
                <a:ext cx="8229600" cy="352839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(</a:t>
                </a:r>
                <a:r>
                  <a:rPr lang="ru-RU" sz="4400" dirty="0" smtClean="0"/>
                  <a:t>Калория</a:t>
                </a:r>
                <a:r>
                  <a:rPr lang="ru-RU" dirty="0" smtClean="0"/>
                  <a:t>–от лат. слова </a:t>
                </a:r>
                <a:r>
                  <a:rPr lang="ru-RU" i="1" dirty="0" err="1" smtClean="0"/>
                  <a:t>калор</a:t>
                </a:r>
                <a:r>
                  <a:rPr lang="ru-RU" dirty="0" smtClean="0"/>
                  <a:t> – тепло, жар)</a:t>
                </a:r>
              </a:p>
              <a:p>
                <a:pPr marL="0" indent="0">
                  <a:buNone/>
                </a:pPr>
                <a:r>
                  <a:rPr lang="ru-RU" dirty="0"/>
                  <a:t> </a:t>
                </a:r>
                <a:r>
                  <a:rPr lang="ru-RU" dirty="0" smtClean="0"/>
                  <a:t>  1 ккал – 100 кал</a:t>
                </a:r>
              </a:p>
              <a:p>
                <a:pPr marL="0" indent="0">
                  <a:buNone/>
                </a:pPr>
                <a:r>
                  <a:rPr lang="ru-RU" dirty="0"/>
                  <a:t> </a:t>
                </a:r>
                <a:r>
                  <a:rPr lang="ru-RU" dirty="0" smtClean="0"/>
                  <a:t> 1 кал = 4,19 Дж </a:t>
                </a:r>
                <a14:m>
                  <m:oMath xmlns:m="http://schemas.openxmlformats.org/officeDocument/2006/math">
                    <m:r>
                      <a:rPr lang="ru-RU" sz="4000" i="1">
                        <a:latin typeface="Cambria Math"/>
                      </a:rPr>
                      <m:t>≈</m:t>
                    </m:r>
                  </m:oMath>
                </a14:m>
                <a:r>
                  <a:rPr lang="ru-RU" sz="4000" dirty="0" smtClean="0"/>
                  <a:t>4,2 Дж</a:t>
                </a:r>
              </a:p>
              <a:p>
                <a:pPr marL="0" indent="0">
                  <a:buNone/>
                </a:pPr>
                <a:r>
                  <a:rPr lang="ru-RU" sz="4000" dirty="0" smtClean="0"/>
                  <a:t>1 ккал = 4190 Дж </a:t>
                </a:r>
                <a14:m>
                  <m:oMath xmlns:m="http://schemas.openxmlformats.org/officeDocument/2006/math">
                    <m:r>
                      <a:rPr lang="ru-RU" sz="4000" i="1">
                        <a:latin typeface="Cambria Math"/>
                      </a:rPr>
                      <m:t>≈</m:t>
                    </m:r>
                  </m:oMath>
                </a14:m>
                <a:r>
                  <a:rPr lang="ru-RU" sz="4000" dirty="0" smtClean="0"/>
                  <a:t>4200Дж</a:t>
                </a:r>
                <a14:m>
                  <m:oMath xmlns:m="http://schemas.openxmlformats.org/officeDocument/2006/math">
                    <m:r>
                      <a:rPr lang="ru-RU" sz="4000" i="1">
                        <a:latin typeface="Cambria Math"/>
                      </a:rPr>
                      <m:t>≈</m:t>
                    </m:r>
                  </m:oMath>
                </a14:m>
                <a:r>
                  <a:rPr lang="ru-RU" sz="4000" dirty="0" smtClean="0"/>
                  <a:t>4,2 кДж</a:t>
                </a:r>
                <a:endParaRPr lang="ru-RU" sz="4000" dirty="0"/>
              </a:p>
              <a:p>
                <a:pPr marL="0" indent="0">
                  <a:buNone/>
                </a:pPr>
                <a:endParaRPr lang="ru-RU" sz="4000" dirty="0"/>
              </a:p>
              <a:p>
                <a:pPr marL="0" indent="0">
                  <a:buNone/>
                </a:pPr>
                <a:endParaRPr lang="ru-RU" sz="40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996952"/>
                <a:ext cx="8229600" cy="3528392"/>
              </a:xfrm>
              <a:blipFill rotWithShape="1">
                <a:blip r:embed="rId2"/>
                <a:stretch>
                  <a:fillRect l="-2593" t="-3460" r="-1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41624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Практическая работа: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400" i="1" dirty="0" smtClean="0"/>
              <a:t>Класс делится на 4 группы учеников или на 8 групп учеников. </a:t>
            </a:r>
          </a:p>
          <a:p>
            <a:r>
              <a:rPr lang="ru-RU" sz="4400" i="1" dirty="0" smtClean="0"/>
              <a:t>Каждой группе предлагаются карточки или продукты для определения количества теплоты через калории. </a:t>
            </a:r>
            <a:endParaRPr lang="ru-RU" sz="4400" i="1" dirty="0"/>
          </a:p>
        </p:txBody>
      </p:sp>
    </p:spTree>
    <p:extLst>
      <p:ext uri="{BB962C8B-B14F-4D97-AF65-F5344CB8AC3E}">
        <p14:creationId xmlns:p14="http://schemas.microsoft.com/office/powerpoint/2010/main" val="1009452370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Практическая работа « Определение </a:t>
            </a:r>
            <a:r>
              <a:rPr lang="ru-RU" sz="3200" dirty="0" err="1" smtClean="0"/>
              <a:t>ккалорий</a:t>
            </a:r>
            <a:r>
              <a:rPr lang="ru-RU" sz="3200" dirty="0" smtClean="0"/>
              <a:t> в молочных продуктах»: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F:\продукты\Молок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2016224" cy="249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продукты\Сливк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764" y="1339601"/>
            <a:ext cx="3152780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продукты\Сметан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89092"/>
            <a:ext cx="3059832" cy="229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F:\продукты\Йогурт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11118"/>
            <a:ext cx="3118615" cy="265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0545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Определите сколько </a:t>
            </a:r>
            <a:r>
              <a:rPr lang="ru-RU" sz="2800" dirty="0" err="1" smtClean="0"/>
              <a:t>ккалорий</a:t>
            </a:r>
            <a:r>
              <a:rPr lang="ru-RU" sz="2800" dirty="0" smtClean="0"/>
              <a:t> </a:t>
            </a:r>
            <a:r>
              <a:rPr lang="ru-RU" sz="2800" dirty="0"/>
              <a:t>содержит </a:t>
            </a:r>
            <a:r>
              <a:rPr lang="ru-RU" sz="2800" dirty="0" smtClean="0"/>
              <a:t>сливки </a:t>
            </a:r>
            <a:r>
              <a:rPr lang="ru-RU" sz="2800" dirty="0"/>
              <a:t>и переведите в Джоули и в к Джоули.</a:t>
            </a:r>
            <a:br>
              <a:rPr lang="ru-RU" sz="2800" dirty="0"/>
            </a:br>
            <a:r>
              <a:rPr lang="ru-RU" sz="2800" dirty="0"/>
              <a:t>Найдите сколько  </a:t>
            </a:r>
            <a:r>
              <a:rPr lang="ru-RU" sz="2800" dirty="0" err="1"/>
              <a:t>ккалорий</a:t>
            </a:r>
            <a:r>
              <a:rPr lang="ru-RU" sz="2800" dirty="0"/>
              <a:t> соответствует 1 грамму продукта.</a:t>
            </a:r>
          </a:p>
        </p:txBody>
      </p:sp>
      <p:pic>
        <p:nvPicPr>
          <p:cNvPr id="4" name="Picture 3" descr="F:\продукты\Сливк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840760" cy="540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4549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Определите сколько </a:t>
            </a:r>
            <a:r>
              <a:rPr lang="ru-RU" sz="2800" dirty="0" err="1" smtClean="0"/>
              <a:t>ккалорий</a:t>
            </a:r>
            <a:r>
              <a:rPr lang="ru-RU" sz="2800" dirty="0" smtClean="0"/>
              <a:t> содержит молоко и переведите в Джоули и в к Джоули.</a:t>
            </a:r>
            <a:br>
              <a:rPr lang="ru-RU" sz="2800" dirty="0" smtClean="0"/>
            </a:br>
            <a:r>
              <a:rPr lang="ru-RU" sz="2800" dirty="0" smtClean="0"/>
              <a:t>Найдите сколько  </a:t>
            </a:r>
            <a:r>
              <a:rPr lang="ru-RU" sz="2800" dirty="0" err="1" smtClean="0"/>
              <a:t>ккалорий</a:t>
            </a:r>
            <a:r>
              <a:rPr lang="ru-RU" sz="2800" dirty="0" smtClean="0"/>
              <a:t> соответствует 1 грамму продукта.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F:\продукты\Молок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798" y="1772816"/>
            <a:ext cx="4114762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200490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Определите сколько </a:t>
            </a:r>
            <a:r>
              <a:rPr lang="ru-RU" sz="2800" dirty="0" err="1" smtClean="0"/>
              <a:t>ккалорий</a:t>
            </a:r>
            <a:r>
              <a:rPr lang="ru-RU" sz="2800" dirty="0" smtClean="0"/>
              <a:t> </a:t>
            </a:r>
            <a:r>
              <a:rPr lang="ru-RU" sz="2800" dirty="0"/>
              <a:t>содержит </a:t>
            </a:r>
            <a:r>
              <a:rPr lang="ru-RU" sz="2800" dirty="0" smtClean="0"/>
              <a:t>сметана </a:t>
            </a:r>
            <a:r>
              <a:rPr lang="ru-RU" sz="2800" dirty="0"/>
              <a:t>и переведите в Джоули и в к Джоули.</a:t>
            </a:r>
            <a:br>
              <a:rPr lang="ru-RU" sz="2800" dirty="0"/>
            </a:br>
            <a:r>
              <a:rPr lang="ru-RU" sz="2800" dirty="0"/>
              <a:t>Найдите сколько  </a:t>
            </a:r>
            <a:r>
              <a:rPr lang="ru-RU" sz="2800" dirty="0" err="1"/>
              <a:t>ккалорий</a:t>
            </a:r>
            <a:r>
              <a:rPr lang="ru-RU" sz="2800" dirty="0"/>
              <a:t> соответствует 1 грамму продукта.</a:t>
            </a:r>
          </a:p>
        </p:txBody>
      </p:sp>
      <p:pic>
        <p:nvPicPr>
          <p:cNvPr id="5" name="Picture 4" descr="F:\продукты\Сметан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73424"/>
            <a:ext cx="691276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377090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Определите сколько </a:t>
            </a:r>
            <a:r>
              <a:rPr lang="ru-RU" sz="2800" dirty="0" err="1" smtClean="0"/>
              <a:t>ккалорий</a:t>
            </a:r>
            <a:r>
              <a:rPr lang="ru-RU" sz="2800" dirty="0" smtClean="0"/>
              <a:t> </a:t>
            </a:r>
            <a:r>
              <a:rPr lang="ru-RU" sz="2800" dirty="0"/>
              <a:t>содержит </a:t>
            </a:r>
            <a:r>
              <a:rPr lang="ru-RU" sz="2800" dirty="0" smtClean="0"/>
              <a:t>йогурт </a:t>
            </a:r>
            <a:r>
              <a:rPr lang="ru-RU" sz="2800" dirty="0"/>
              <a:t>и переведите в Джоули и в к Джоули.</a:t>
            </a:r>
            <a:br>
              <a:rPr lang="ru-RU" sz="2800" dirty="0"/>
            </a:br>
            <a:r>
              <a:rPr lang="ru-RU" sz="2800" dirty="0"/>
              <a:t>Найдите сколько  </a:t>
            </a:r>
            <a:r>
              <a:rPr lang="ru-RU" sz="2800" dirty="0" err="1"/>
              <a:t>ккалорий</a:t>
            </a:r>
            <a:r>
              <a:rPr lang="ru-RU" sz="2800" dirty="0"/>
              <a:t> соответствует 1 грамму продукта.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 descr="F:\продукты\Йогур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6624736" cy="563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96831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урока: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Повторение пройденной темы.</a:t>
            </a:r>
          </a:p>
          <a:p>
            <a:r>
              <a:rPr lang="ru-RU" dirty="0" smtClean="0"/>
              <a:t>2. Изучение нового материала.</a:t>
            </a:r>
          </a:p>
          <a:p>
            <a:r>
              <a:rPr lang="ru-RU" dirty="0" smtClean="0"/>
              <a:t>3. Практическая работа.</a:t>
            </a:r>
          </a:p>
          <a:p>
            <a:r>
              <a:rPr lang="ru-RU" dirty="0" smtClean="0"/>
              <a:t>4. Закрепление пройденной темы.</a:t>
            </a:r>
          </a:p>
          <a:p>
            <a:r>
              <a:rPr lang="ru-RU" dirty="0" smtClean="0"/>
              <a:t>5. Анализ урока.</a:t>
            </a:r>
          </a:p>
          <a:p>
            <a:r>
              <a:rPr lang="ru-RU" dirty="0" smtClean="0"/>
              <a:t>6. Домашнее задание.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65953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Практическая работа « Определение </a:t>
            </a:r>
            <a:r>
              <a:rPr lang="ru-RU" sz="3600" dirty="0" err="1" smtClean="0"/>
              <a:t>ккалорий</a:t>
            </a:r>
            <a:r>
              <a:rPr lang="ru-RU" sz="3600" dirty="0" smtClean="0"/>
              <a:t> в шоколадных батончиках»: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F:\продукты\Мар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3655535" cy="201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продукты\Сникерс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74146"/>
            <a:ext cx="3851920" cy="211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:\продукты\Твикс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39" y="3933056"/>
            <a:ext cx="3923928" cy="215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F:\продукты\Баунти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05064"/>
            <a:ext cx="4067944" cy="223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966780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Определите сколько </a:t>
            </a:r>
            <a:r>
              <a:rPr lang="ru-RU" sz="2800" dirty="0" err="1"/>
              <a:t>ккалорий</a:t>
            </a:r>
            <a:r>
              <a:rPr lang="ru-RU" sz="2800" dirty="0"/>
              <a:t> содержит </a:t>
            </a:r>
            <a:r>
              <a:rPr lang="ru-RU" sz="2800" dirty="0" smtClean="0"/>
              <a:t>батончик «Марса» </a:t>
            </a:r>
            <a:r>
              <a:rPr lang="ru-RU" sz="2800" dirty="0"/>
              <a:t>и переведите в Джоули и в к Джоули.</a:t>
            </a:r>
            <a:br>
              <a:rPr lang="ru-RU" sz="2800" dirty="0"/>
            </a:br>
            <a:r>
              <a:rPr lang="ru-RU" sz="2800" dirty="0"/>
              <a:t>Найдите сколько  </a:t>
            </a:r>
            <a:r>
              <a:rPr lang="ru-RU" sz="2800" dirty="0" err="1"/>
              <a:t>ккалорий</a:t>
            </a:r>
            <a:r>
              <a:rPr lang="ru-RU" sz="2800" dirty="0"/>
              <a:t> соответствует 1 грамму продукта.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F:\продукты\Мар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61516"/>
            <a:ext cx="8712968" cy="479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787638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Определите сколько </a:t>
            </a:r>
            <a:r>
              <a:rPr lang="ru-RU" sz="2800" dirty="0" err="1"/>
              <a:t>ккалорий</a:t>
            </a:r>
            <a:r>
              <a:rPr lang="ru-RU" sz="2800" dirty="0"/>
              <a:t> содержит батончик </a:t>
            </a:r>
            <a:r>
              <a:rPr lang="ru-RU" sz="2800" dirty="0" smtClean="0"/>
              <a:t>«Сникерс» </a:t>
            </a:r>
            <a:r>
              <a:rPr lang="ru-RU" sz="2800" dirty="0"/>
              <a:t>и переведите в Джоули и в к Джоули.</a:t>
            </a:r>
            <a:br>
              <a:rPr lang="ru-RU" sz="2800" dirty="0"/>
            </a:br>
            <a:r>
              <a:rPr lang="ru-RU" sz="2800" dirty="0"/>
              <a:t>Найдите сколько  </a:t>
            </a:r>
            <a:r>
              <a:rPr lang="ru-RU" sz="2800" dirty="0" err="1"/>
              <a:t>ккалорий</a:t>
            </a:r>
            <a:r>
              <a:rPr lang="ru-RU" sz="2800" dirty="0"/>
              <a:t> соответствует 1 грамму продукта.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F:\продукты\Сникер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8556575" cy="470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557109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Определите сколько </a:t>
            </a:r>
            <a:r>
              <a:rPr lang="ru-RU" sz="2800" dirty="0" err="1"/>
              <a:t>ккалорий</a:t>
            </a:r>
            <a:r>
              <a:rPr lang="ru-RU" sz="2800" dirty="0"/>
              <a:t> содержит батончик </a:t>
            </a:r>
            <a:r>
              <a:rPr lang="ru-RU" sz="2800" dirty="0" smtClean="0"/>
              <a:t>«Твикс» </a:t>
            </a:r>
            <a:r>
              <a:rPr lang="ru-RU" sz="2800" dirty="0"/>
              <a:t>и переведите в Джоули и в к Джоули.</a:t>
            </a:r>
            <a:br>
              <a:rPr lang="ru-RU" sz="2800" dirty="0"/>
            </a:br>
            <a:r>
              <a:rPr lang="ru-RU" sz="2800" dirty="0"/>
              <a:t>Найдите сколько  </a:t>
            </a:r>
            <a:r>
              <a:rPr lang="ru-RU" sz="2800" dirty="0" err="1"/>
              <a:t>ккалорий</a:t>
            </a:r>
            <a:r>
              <a:rPr lang="ru-RU" sz="2800" dirty="0"/>
              <a:t> соответствует 1 грамму продукта.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F:\продукты\Твик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27" y="1628800"/>
            <a:ext cx="8771885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79945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Определите сколько </a:t>
            </a:r>
            <a:r>
              <a:rPr lang="ru-RU" sz="2800" dirty="0" err="1"/>
              <a:t>ккалорий</a:t>
            </a:r>
            <a:r>
              <a:rPr lang="ru-RU" sz="2800" dirty="0"/>
              <a:t> содержит батончик </a:t>
            </a:r>
            <a:r>
              <a:rPr lang="ru-RU" sz="2800" dirty="0" smtClean="0"/>
              <a:t>«Баунти» </a:t>
            </a:r>
            <a:r>
              <a:rPr lang="ru-RU" sz="2800" dirty="0"/>
              <a:t>и переведите в Джоули и в к Джоули.</a:t>
            </a:r>
            <a:br>
              <a:rPr lang="ru-RU" sz="2800" dirty="0"/>
            </a:br>
            <a:r>
              <a:rPr lang="ru-RU" sz="2800" dirty="0"/>
              <a:t>Найдите сколько  </a:t>
            </a:r>
            <a:r>
              <a:rPr lang="ru-RU" sz="2800" dirty="0" err="1"/>
              <a:t>ккалорий</a:t>
            </a:r>
            <a:r>
              <a:rPr lang="ru-RU" sz="2800" dirty="0"/>
              <a:t> соответствует 1 грамму продукта.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 descr="F:\продукты\Баунт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993" y="1733433"/>
            <a:ext cx="8877443" cy="488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878666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Вопросы для закрепления пройденного материала: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такое количество теплоты?</a:t>
            </a:r>
          </a:p>
          <a:p>
            <a:r>
              <a:rPr lang="ru-RU" dirty="0" smtClean="0"/>
              <a:t>Как зависит количество теплоты от изменения температуры тела?</a:t>
            </a:r>
          </a:p>
          <a:p>
            <a:r>
              <a:rPr lang="ru-RU" dirty="0" smtClean="0"/>
              <a:t>Почему нельзя только по изменению температуры тела судить о полученном им количестве теплоты?</a:t>
            </a:r>
          </a:p>
          <a:p>
            <a:r>
              <a:rPr lang="ru-RU" dirty="0" smtClean="0"/>
              <a:t>Как зависит количество теплоты от массы тела?</a:t>
            </a:r>
          </a:p>
          <a:p>
            <a:r>
              <a:rPr lang="ru-RU" dirty="0" smtClean="0"/>
              <a:t>Какими единицами измеряют внутреннюю энергию и количество теплоты?</a:t>
            </a:r>
          </a:p>
          <a:p>
            <a:r>
              <a:rPr lang="ru-RU" dirty="0" smtClean="0"/>
              <a:t>Чему равен 1 ккал в Джоулях 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5563046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Прочитать </a:t>
            </a:r>
            <a:r>
              <a:rPr lang="en-US" dirty="0" smtClean="0"/>
              <a:t>&amp; 7 </a:t>
            </a:r>
            <a:r>
              <a:rPr lang="ru-RU" dirty="0" smtClean="0"/>
              <a:t> страница 18</a:t>
            </a:r>
          </a:p>
          <a:p>
            <a:r>
              <a:rPr lang="ru-RU" dirty="0" smtClean="0"/>
              <a:t>Найдите ответ на вопрос (в интернете, в справочниках и </a:t>
            </a:r>
            <a:r>
              <a:rPr lang="ru-RU" smtClean="0"/>
              <a:t>другой литературе ) </a:t>
            </a:r>
            <a:r>
              <a:rPr lang="ru-RU" dirty="0" smtClean="0"/>
              <a:t>«Сколько </a:t>
            </a:r>
            <a:r>
              <a:rPr lang="ru-RU" dirty="0" err="1" smtClean="0"/>
              <a:t>ккалорий</a:t>
            </a:r>
            <a:r>
              <a:rPr lang="ru-RU" dirty="0" smtClean="0"/>
              <a:t> рекомендуется употреблять в сутки взрослому  человеку и ребенку?» Переведите в  кДж.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332785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для повторения: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dirty="0" smtClean="0"/>
              <a:t>Каким видом теплопередачи к нам поступает энергия от солнца?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Что такое излучение?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Какие тела в солнечную погоду лучше нагреваются (темные или светлые)?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Почему весной снег в городе тает быстрее, а на полях медленнее? 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Все ли тела излучают энергию и почему?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68468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028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Какими способами  можно изменить внутреннюю энергию тела?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930013" y="1726495"/>
            <a:ext cx="7056784" cy="187220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Внутренняя энергия тела</a:t>
            </a:r>
            <a:endParaRPr lang="ru-RU" sz="3600" dirty="0"/>
          </a:p>
        </p:txBody>
      </p:sp>
      <p:sp>
        <p:nvSpPr>
          <p:cNvPr id="5" name="Стрелка вниз 4"/>
          <p:cNvSpPr/>
          <p:nvPr/>
        </p:nvSpPr>
        <p:spPr>
          <a:xfrm>
            <a:off x="899592" y="3717032"/>
            <a:ext cx="244827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5868144" y="3573016"/>
            <a:ext cx="20882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рапеция 7"/>
          <p:cNvSpPr/>
          <p:nvPr/>
        </p:nvSpPr>
        <p:spPr>
          <a:xfrm>
            <a:off x="323528" y="4581128"/>
            <a:ext cx="3126765" cy="1656184"/>
          </a:xfrm>
          <a:prstGeom prst="trapezoi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Совершение работы</a:t>
            </a:r>
            <a:endParaRPr lang="ru-RU" sz="3200" dirty="0"/>
          </a:p>
        </p:txBody>
      </p:sp>
      <p:sp>
        <p:nvSpPr>
          <p:cNvPr id="9" name="Прямоугольник с двумя вырезанными соседними углами 8"/>
          <p:cNvSpPr/>
          <p:nvPr/>
        </p:nvSpPr>
        <p:spPr>
          <a:xfrm>
            <a:off x="5220072" y="4581128"/>
            <a:ext cx="3384376" cy="1512168"/>
          </a:xfrm>
          <a:prstGeom prst="snip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Теплопередача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389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теплопередачи: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Теплопроводность</a:t>
            </a:r>
          </a:p>
          <a:p>
            <a:r>
              <a:rPr lang="ru-RU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Конвекция </a:t>
            </a:r>
          </a:p>
          <a:p>
            <a:r>
              <a:rPr lang="ru-RU" sz="4800" dirty="0" smtClean="0">
                <a:solidFill>
                  <a:srgbClr val="FFC000"/>
                </a:solidFill>
              </a:rPr>
              <a:t>Излучение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Внутренняя энергия тела меняется за счет энергии переданной телу или отданным телом. </a:t>
            </a:r>
            <a:endParaRPr lang="ru-RU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4067944" y="2492896"/>
            <a:ext cx="792088" cy="29523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8640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 – </a:t>
            </a:r>
            <a:r>
              <a:rPr lang="ru-RU" dirty="0"/>
              <a:t>к</a:t>
            </a:r>
            <a:r>
              <a:rPr lang="ru-RU" dirty="0" smtClean="0"/>
              <a:t>оличество теплоты.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Количество теплоты это энергия которую получает или теряет тело при теплопередаче.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3284984"/>
            <a:ext cx="1728192" cy="7920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Тело </a:t>
            </a:r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3539807" y="3212976"/>
            <a:ext cx="1656184" cy="7505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отдает</a:t>
            </a:r>
            <a:endParaRPr lang="ru-RU" dirty="0"/>
          </a:p>
        </p:txBody>
      </p:sp>
      <p:sp>
        <p:nvSpPr>
          <p:cNvPr id="6" name="Выноска-облако 5"/>
          <p:cNvSpPr/>
          <p:nvPr/>
        </p:nvSpPr>
        <p:spPr>
          <a:xfrm>
            <a:off x="5364088" y="2636912"/>
            <a:ext cx="2664296" cy="1656184"/>
          </a:xfrm>
          <a:prstGeom prst="cloudCallou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/>
              <a:t>-</a:t>
            </a:r>
            <a:r>
              <a:rPr lang="en-US" sz="8000" dirty="0" smtClean="0"/>
              <a:t>Q</a:t>
            </a:r>
            <a:endParaRPr lang="ru-RU" sz="8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4869160"/>
            <a:ext cx="1728192" cy="100811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Тело</a:t>
            </a:r>
            <a:endParaRPr lang="ru-RU" dirty="0"/>
          </a:p>
        </p:txBody>
      </p:sp>
      <p:sp>
        <p:nvSpPr>
          <p:cNvPr id="9" name="Стрелка влево 8"/>
          <p:cNvSpPr/>
          <p:nvPr/>
        </p:nvSpPr>
        <p:spPr>
          <a:xfrm>
            <a:off x="3539807" y="5013176"/>
            <a:ext cx="1752273" cy="720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получает</a:t>
            </a:r>
            <a:endParaRPr lang="ru-RU" dirty="0"/>
          </a:p>
        </p:txBody>
      </p:sp>
      <p:sp>
        <p:nvSpPr>
          <p:cNvPr id="10" name="Облако 9"/>
          <p:cNvSpPr/>
          <p:nvPr/>
        </p:nvSpPr>
        <p:spPr>
          <a:xfrm>
            <a:off x="5580112" y="4653136"/>
            <a:ext cx="2664296" cy="1767783"/>
          </a:xfrm>
          <a:prstGeom prst="cloud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/>
              <a:t>+</a:t>
            </a:r>
            <a:r>
              <a:rPr lang="en-US" sz="8000" b="1" dirty="0" smtClean="0"/>
              <a:t>Q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24705732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/>
          </a:bodyPr>
          <a:lstStyle/>
          <a:p>
            <a:r>
              <a:rPr lang="ru-RU" sz="6000" dirty="0"/>
              <a:t>От чего зависит количество теплоты?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 flipH="1">
            <a:off x="539552" y="1535113"/>
            <a:ext cx="8101529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2"/>
          </p:nvPr>
        </p:nvSpPr>
        <p:spPr>
          <a:xfrm>
            <a:off x="611560" y="3068960"/>
            <a:ext cx="8074223" cy="3015184"/>
          </a:xfrm>
        </p:spPr>
        <p:txBody>
          <a:bodyPr>
            <a:normAutofit/>
          </a:bodyPr>
          <a:lstStyle/>
          <a:p>
            <a:r>
              <a:rPr lang="ru-RU" sz="6000" i="1" dirty="0" smtClean="0"/>
              <a:t>На примерах ответим на этот вопрос:</a:t>
            </a:r>
            <a:endParaRPr lang="ru-RU" sz="6000" i="1" dirty="0"/>
          </a:p>
        </p:txBody>
      </p:sp>
    </p:spTree>
    <p:extLst>
      <p:ext uri="{BB962C8B-B14F-4D97-AF65-F5344CB8AC3E}">
        <p14:creationId xmlns:p14="http://schemas.microsoft.com/office/powerpoint/2010/main" val="42168808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152127"/>
          </a:xfrm>
        </p:spPr>
        <p:txBody>
          <a:bodyPr/>
          <a:lstStyle/>
          <a:p>
            <a:r>
              <a:rPr lang="ru-RU" dirty="0" smtClean="0"/>
              <a:t>Пример первый: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772816"/>
            <a:ext cx="7920880" cy="3912840"/>
          </a:xfrm>
        </p:spPr>
        <p:txBody>
          <a:bodyPr/>
          <a:lstStyle/>
          <a:p>
            <a:r>
              <a:rPr lang="ru-RU" dirty="0" smtClean="0"/>
              <a:t>В каком чайнике вода закипит быстрее?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7704856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56425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второй;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каком чайнике вода закипит быстрее?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8496944" cy="427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9126218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203</TotalTime>
  <Words>623</Words>
  <Application>Microsoft Office PowerPoint</Application>
  <PresentationFormat>Экран (4:3)</PresentationFormat>
  <Paragraphs>80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Количество теплоты. Единицы количества теплоты.</vt:lpstr>
      <vt:lpstr>План урока:</vt:lpstr>
      <vt:lpstr>Вопросы для повторения:</vt:lpstr>
      <vt:lpstr>Какими способами  можно изменить внутреннюю энергию тела?</vt:lpstr>
      <vt:lpstr>Виды теплопередачи:</vt:lpstr>
      <vt:lpstr>Q – количество теплоты.</vt:lpstr>
      <vt:lpstr>От чего зависит количество теплоты?</vt:lpstr>
      <vt:lpstr>Пример первый:</vt:lpstr>
      <vt:lpstr>Пример второй;</vt:lpstr>
      <vt:lpstr>Пример третий:</vt:lpstr>
      <vt:lpstr>Вывод:</vt:lpstr>
      <vt:lpstr>В каких единицах измеряют количество теплоты?</vt:lpstr>
      <vt:lpstr>Однако измерять количество теплоты ученые стали задолго до того, как в физике появилось понятие энергии. Тогда была установлена особая единица измерения количества теплоты – КОЛОРИЯ  (кал) </vt:lpstr>
      <vt:lpstr>Практическая работа:</vt:lpstr>
      <vt:lpstr>Практическая работа « Определение ккалорий в молочных продуктах»:</vt:lpstr>
      <vt:lpstr>Определите сколько ккалорий содержит сливки и переведите в Джоули и в к Джоули. Найдите сколько  ккалорий соответствует 1 грамму продукта.</vt:lpstr>
      <vt:lpstr>Определите сколько ккалорий содержит молоко и переведите в Джоули и в к Джоули. Найдите сколько  ккалорий соответствует 1 грамму продукта.</vt:lpstr>
      <vt:lpstr>Определите сколько ккалорий содержит сметана и переведите в Джоули и в к Джоули. Найдите сколько  ккалорий соответствует 1 грамму продукта.</vt:lpstr>
      <vt:lpstr>Определите сколько ккалорий содержит йогурт и переведите в Джоули и в к Джоули. Найдите сколько  ккалорий соответствует 1 грамму продукта.</vt:lpstr>
      <vt:lpstr>Практическая работа « Определение ккалорий в шоколадных батончиках»:</vt:lpstr>
      <vt:lpstr>Определите сколько ккалорий содержит батончик «Марса» и переведите в Джоули и в к Джоули. Найдите сколько  ккалорий соответствует 1 грамму продукта.</vt:lpstr>
      <vt:lpstr>Определите сколько ккалорий содержит батончик «Сникерс» и переведите в Джоули и в к Джоули. Найдите сколько  ккалорий соответствует 1 грамму продукта.</vt:lpstr>
      <vt:lpstr>Определите сколько ккалорий содержит батончик «Твикс» и переведите в Джоули и в к Джоули. Найдите сколько  ккалорий соответствует 1 грамму продукта.</vt:lpstr>
      <vt:lpstr>Определите сколько ккалорий содержит батончик «Баунти» и переведите в Джоули и в к Джоули. Найдите сколько  ккалорий соответствует 1 грамму продукта.</vt:lpstr>
      <vt:lpstr>Вопросы для закрепления пройденного материала:</vt:lpstr>
      <vt:lpstr>Домашнее задание: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Количество теплоты. Единицы количества теплоты.</dc:title>
  <dc:creator>Slava</dc:creator>
  <cp:lastModifiedBy>Slava</cp:lastModifiedBy>
  <cp:revision>18</cp:revision>
  <dcterms:created xsi:type="dcterms:W3CDTF">2013-12-03T02:43:27Z</dcterms:created>
  <dcterms:modified xsi:type="dcterms:W3CDTF">2013-12-17T02:28:43Z</dcterms:modified>
</cp:coreProperties>
</file>