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6"/>
  </p:notesMasterIdLst>
  <p:sldIdLst>
    <p:sldId id="282" r:id="rId2"/>
    <p:sldId id="256" r:id="rId3"/>
    <p:sldId id="291" r:id="rId4"/>
    <p:sldId id="281" r:id="rId5"/>
    <p:sldId id="276" r:id="rId6"/>
    <p:sldId id="278" r:id="rId7"/>
    <p:sldId id="284" r:id="rId8"/>
    <p:sldId id="285" r:id="rId9"/>
    <p:sldId id="286" r:id="rId10"/>
    <p:sldId id="287" r:id="rId11"/>
    <p:sldId id="289" r:id="rId12"/>
    <p:sldId id="290" r:id="rId13"/>
    <p:sldId id="288" r:id="rId14"/>
    <p:sldId id="28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B01C27"/>
    <a:srgbClr val="0000CC"/>
    <a:srgbClr val="0066CC"/>
    <a:srgbClr val="FF99CC"/>
    <a:srgbClr val="B91323"/>
    <a:srgbClr val="CC33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CE82FA-35D7-452D-8645-2FC937767F90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A71BE4-6C91-4C91-9FF1-7A0E97D2F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303BBCF3-C232-4C80-8D73-1D7A5E83B214}" type="datetimeFigureOut">
              <a:rPr lang="ru-RU"/>
              <a:pPr/>
              <a:t>05.12.2013</a:t>
            </a:fld>
            <a:endParaRPr lang="ru-RU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6828835-3759-4B29-AF14-E6A63311BE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436C28-9232-45A6-8FAA-AFE403FD2808}" type="datetimeFigureOut">
              <a:rPr lang="ru-RU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7BFF8-94BE-40A3-8BAC-D5AD7A2E1C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B4B641-0CA4-42B9-88C6-E57A5FC42CCA}" type="datetimeFigureOut">
              <a:rPr lang="ru-RU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29B88-36C5-476D-A52A-68F153194F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A10386-646A-4BF7-A7CD-D4F4480AD267}" type="datetimeFigureOut">
              <a:rPr lang="ru-RU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A0CBF-D2FE-4904-BE7C-B6447BBA72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B45B8-1191-4E09-A0F3-901484DB07B2}" type="datetimeFigureOut">
              <a:rPr lang="ru-RU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94185-4511-4A27-81D3-EBE1C5EA9A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9522C6-C9D3-4E60-9D96-56E0DFAAA0F4}" type="datetimeFigureOut">
              <a:rPr lang="ru-RU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A8BAD-CCA0-427F-BCCE-6487C6000D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8467DD-B18A-43CE-9089-9C9F52B7DCD0}" type="datetimeFigureOut">
              <a:rPr lang="ru-RU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6BA54-1797-461D-8B36-60C3CD46AD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2D46E1-6EAE-4067-A2DE-483849B770CD}" type="datetimeFigureOut">
              <a:rPr lang="ru-RU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E08EC-AE4E-48B4-A725-201A3CDB50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FC63A-A9A0-4D95-9D82-36ED709FEFCD}" type="datetimeFigureOut">
              <a:rPr lang="ru-RU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52B6C-C517-4865-941D-D49CC4A6CA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382DF2-DB1D-4F42-8CAF-1A8A1F89AC4C}" type="datetimeFigureOut">
              <a:rPr lang="ru-RU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D1015-4627-4F90-90E0-812FD21B7A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947B7-C294-49D0-AEC6-6930EE7CA7A2}" type="datetimeFigureOut">
              <a:rPr lang="ru-RU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5CFEE-4622-4648-81C7-33FAA7E5F1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5F31C8D9-7BBC-4302-BB80-CA6837B99D1B}" type="datetimeFigureOut">
              <a:rPr lang="ru-RU"/>
              <a:pPr/>
              <a:t>05.12.2013</a:t>
            </a:fld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E8565774-D47A-4013-99CA-7D6A30D8B71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source=wiz&amp;img_url=http://img0.liveinternet.ru/images/attach/c/2/64/993/64993025_school1004.jpg&amp;uinfo=sw-1583-sh-805-fw-1358-fh-598-pd-1&amp;p=2&amp;text=%D0%BC%D0%B0%D1%82%D0%B5%D0%BC%D0%B0%D1%82%D0%B8%D0%BA%D0%B0%20%D0%B2%20%D0%BA%D0%B0%D1%80%D1%82%D0%B8%D0%BD%D0%BA%D0%B0%D1%85&amp;noreask=1&amp;pos=67&amp;rpt=simage&amp;lr=213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mhtml:file://C:\Documents%20and%20Settings\Loner\&#1056;&#1072;&#1073;&#1086;&#1095;&#1080;&#1081;%20&#1089;&#1090;&#1086;&#1083;\&#1071;&#1085;&#1076;&#1077;&#1082;&#1089;_&#1050;&#1072;&#1088;&#1090;&#1080;&#1085;&#1082;&#1080;%20&#1092;&#1086;&#1090;&#1086;%20&#1089;&#1074;&#1103;&#1090;&#1086;&#1082;%20&#8470;%209.mht!http://www.sunhome.ru/UsersGallery/102007/22235601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image007.mylivepage.com/chunk7/26435/119/sima09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ru-RU">
              <a:latin typeface="+mj-lt"/>
              <a:ea typeface="+mj-ea"/>
              <a:cs typeface="+mj-cs"/>
            </a:endParaRPr>
          </a:p>
        </p:txBody>
      </p:sp>
      <p:sp>
        <p:nvSpPr>
          <p:cNvPr id="14338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      </a:t>
            </a:r>
            <a:r>
              <a:rPr lang="ru-RU" sz="4400">
                <a:solidFill>
                  <a:srgbClr val="CCFF33"/>
                </a:solidFill>
              </a:rPr>
              <a:t>Всем, всем - добрый день! </a:t>
            </a:r>
            <a:br>
              <a:rPr lang="ru-RU" sz="4400">
                <a:solidFill>
                  <a:srgbClr val="CCFF33"/>
                </a:solidFill>
              </a:rPr>
            </a:br>
            <a:r>
              <a:rPr lang="ru-RU" sz="4400">
                <a:solidFill>
                  <a:srgbClr val="CCFF33"/>
                </a:solidFill>
              </a:rPr>
              <a:t>   Прочь с дороги, злая лень! </a:t>
            </a:r>
            <a:br>
              <a:rPr lang="ru-RU" sz="4400">
                <a:solidFill>
                  <a:srgbClr val="CCFF33"/>
                </a:solidFill>
              </a:rPr>
            </a:br>
            <a:r>
              <a:rPr lang="ru-RU" sz="4400">
                <a:solidFill>
                  <a:srgbClr val="CCFF33"/>
                </a:solidFill>
              </a:rPr>
              <a:t>         Не мешай учиться, </a:t>
            </a:r>
            <a:br>
              <a:rPr lang="ru-RU" sz="4400">
                <a:solidFill>
                  <a:srgbClr val="CCFF33"/>
                </a:solidFill>
              </a:rPr>
            </a:br>
            <a:r>
              <a:rPr lang="ru-RU" sz="4400">
                <a:solidFill>
                  <a:srgbClr val="CCFF33"/>
                </a:solidFill>
              </a:rPr>
              <a:t>         Не мешай трудиться</a:t>
            </a:r>
          </a:p>
        </p:txBody>
      </p:sp>
      <p:pic>
        <p:nvPicPr>
          <p:cNvPr id="14339" name="Picture 4" descr="3238e2e4822281f9e9fbe807954d8ff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76700"/>
            <a:ext cx="1785937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>
                <a:solidFill>
                  <a:srgbClr val="990099"/>
                </a:solidFill>
              </a:rPr>
              <a:t>Синквейн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>
                <a:solidFill>
                  <a:srgbClr val="FFCC66"/>
                </a:solidFill>
              </a:rPr>
              <a:t>1 существительное (тема)</a:t>
            </a:r>
          </a:p>
          <a:p>
            <a:pPr>
              <a:lnSpc>
                <a:spcPct val="80000"/>
              </a:lnSpc>
            </a:pPr>
            <a:endParaRPr lang="ru-RU" sz="2400">
              <a:solidFill>
                <a:srgbClr val="FFCC66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FFCC66"/>
                </a:solidFill>
              </a:rPr>
              <a:t>2 прилагательных (</a:t>
            </a:r>
            <a:r>
              <a:rPr lang="ru-RU" sz="2400" i="1">
                <a:solidFill>
                  <a:srgbClr val="FFCC66"/>
                </a:solidFill>
              </a:rPr>
              <a:t>описание признаков и свойств</a:t>
            </a:r>
            <a:r>
              <a:rPr lang="ru-RU" sz="2400">
                <a:solidFill>
                  <a:srgbClr val="FFCC66"/>
                </a:solidFill>
              </a:rPr>
              <a:t> выбранного в синквейне предмета или объекта.)</a:t>
            </a:r>
          </a:p>
          <a:p>
            <a:pPr>
              <a:lnSpc>
                <a:spcPct val="80000"/>
              </a:lnSpc>
            </a:pPr>
            <a:endParaRPr lang="ru-RU" sz="2400">
              <a:solidFill>
                <a:srgbClr val="FFCC66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FFCC66"/>
                </a:solidFill>
              </a:rPr>
              <a:t>3 глагола (</a:t>
            </a:r>
            <a:r>
              <a:rPr lang="ru-RU" sz="2400" i="1">
                <a:solidFill>
                  <a:srgbClr val="FFCC66"/>
                </a:solidFill>
              </a:rPr>
              <a:t>действия</a:t>
            </a:r>
            <a:r>
              <a:rPr lang="ru-RU" sz="2400">
                <a:solidFill>
                  <a:srgbClr val="FFCC66"/>
                </a:solidFill>
              </a:rPr>
              <a:t> объекта)</a:t>
            </a:r>
          </a:p>
          <a:p>
            <a:pPr>
              <a:lnSpc>
                <a:spcPct val="80000"/>
              </a:lnSpc>
            </a:pPr>
            <a:endParaRPr lang="ru-RU" sz="2400">
              <a:solidFill>
                <a:srgbClr val="FFCC66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FFCC66"/>
                </a:solidFill>
              </a:rPr>
              <a:t>Предложение (</a:t>
            </a:r>
            <a:r>
              <a:rPr lang="ru-RU" sz="2400" i="1">
                <a:solidFill>
                  <a:srgbClr val="FFCC66"/>
                </a:solidFill>
              </a:rPr>
              <a:t>личное отношение</a:t>
            </a:r>
            <a:r>
              <a:rPr lang="ru-RU" sz="2400">
                <a:solidFill>
                  <a:srgbClr val="FFCC66"/>
                </a:solidFill>
              </a:rPr>
              <a:t> автора синквейна к описываемому предмету или объекту)</a:t>
            </a:r>
          </a:p>
          <a:p>
            <a:pPr>
              <a:lnSpc>
                <a:spcPct val="80000"/>
              </a:lnSpc>
            </a:pPr>
            <a:endParaRPr lang="ru-RU" sz="2400">
              <a:solidFill>
                <a:srgbClr val="FFCC66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FFCC66"/>
                </a:solidFill>
              </a:rPr>
              <a:t>Слово – синоним (</a:t>
            </a:r>
            <a:r>
              <a:rPr lang="ru-RU" sz="2400" i="1">
                <a:solidFill>
                  <a:srgbClr val="FFCC66"/>
                </a:solidFill>
              </a:rPr>
              <a:t>суть</a:t>
            </a:r>
            <a:r>
              <a:rPr lang="ru-RU" sz="2400">
                <a:solidFill>
                  <a:srgbClr val="FFCC66"/>
                </a:solidFill>
              </a:rPr>
              <a:t> предмета или объекта.)</a:t>
            </a:r>
          </a:p>
          <a:p>
            <a:pPr>
              <a:lnSpc>
                <a:spcPct val="80000"/>
              </a:lnSpc>
            </a:pPr>
            <a:endParaRPr lang="ru-RU" sz="2400">
              <a:solidFill>
                <a:srgbClr val="FFCC66"/>
              </a:solidFill>
            </a:endParaRPr>
          </a:p>
        </p:txBody>
      </p:sp>
      <p:pic>
        <p:nvPicPr>
          <p:cNvPr id="25603" name="Picture 4" descr="i?id=450448833-5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88913"/>
            <a:ext cx="25209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>
                <a:solidFill>
                  <a:srgbClr val="FFCC66"/>
                </a:solidFill>
              </a:rPr>
              <a:t>РЕФЛЕКСИЯ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Что тронуло Вас при чтении рассказа «Ванька»?</a:t>
            </a:r>
          </a:p>
          <a:p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Какое чувство  у Вас вызывает главный герой?</a:t>
            </a:r>
          </a:p>
        </p:txBody>
      </p:sp>
      <p:pic>
        <p:nvPicPr>
          <p:cNvPr id="26627" name="Picture 4" descr="ванька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3860800"/>
            <a:ext cx="36718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>
                <a:solidFill>
                  <a:schemeClr val="folHlink"/>
                </a:solidFill>
              </a:rPr>
              <a:t>Вы бы хотели изменить судьбу Ваньки?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Д/з: Придумать продолжение рассказа</a:t>
            </a:r>
            <a:r>
              <a:rPr lang="ru-RU"/>
              <a:t>.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31748" name="i-main-pic" descr="Картинка 434 из 8564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339975" y="2997200"/>
            <a:ext cx="43561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ru-RU">
              <a:latin typeface="+mj-lt"/>
              <a:ea typeface="+mj-ea"/>
              <a:cs typeface="+mj-cs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sz="4400">
              <a:solidFill>
                <a:srgbClr val="FFCC66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4400">
                <a:solidFill>
                  <a:srgbClr val="FFCC66"/>
                </a:solidFill>
              </a:rPr>
              <a:t>Урок сегодня был удачный, </a:t>
            </a:r>
            <a:br>
              <a:rPr lang="ru-RU" sz="4400">
                <a:solidFill>
                  <a:srgbClr val="FFCC66"/>
                </a:solidFill>
              </a:rPr>
            </a:br>
            <a:r>
              <a:rPr lang="ru-RU" sz="4400">
                <a:solidFill>
                  <a:srgbClr val="FFCC66"/>
                </a:solidFill>
              </a:rPr>
              <a:t>Не прошёл для вас он зря. </a:t>
            </a:r>
            <a:br>
              <a:rPr lang="ru-RU" sz="4400">
                <a:solidFill>
                  <a:srgbClr val="FFCC66"/>
                </a:solidFill>
              </a:rPr>
            </a:br>
            <a:r>
              <a:rPr lang="ru-RU" sz="4400">
                <a:solidFill>
                  <a:srgbClr val="FFCC66"/>
                </a:solidFill>
              </a:rPr>
              <a:t>Вы все очень постарались. </a:t>
            </a:r>
            <a:br>
              <a:rPr lang="ru-RU" sz="4400">
                <a:solidFill>
                  <a:srgbClr val="FFCC66"/>
                </a:solidFill>
              </a:rPr>
            </a:br>
            <a:r>
              <a:rPr lang="ru-RU" sz="4400">
                <a:solidFill>
                  <a:srgbClr val="FFCC66"/>
                </a:solidFill>
              </a:rPr>
              <a:t>Вам понравилось, друзья? </a:t>
            </a:r>
          </a:p>
        </p:txBody>
      </p:sp>
      <p:pic>
        <p:nvPicPr>
          <p:cNvPr id="28675" name="Picture 4" descr="278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404813"/>
            <a:ext cx="20320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2571750" y="0"/>
            <a:ext cx="3619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solidFill>
                  <a:srgbClr val="FFFF00"/>
                </a:solidFill>
                <a:latin typeface="Calibri" pitchFamily="34" charset="0"/>
              </a:rPr>
              <a:t>Молодцы!</a:t>
            </a:r>
          </a:p>
        </p:txBody>
      </p:sp>
      <p:pic>
        <p:nvPicPr>
          <p:cNvPr id="29699" name="Рисунок 4" descr="68_congratulation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857250"/>
            <a:ext cx="8751887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3"/>
          <p:cNvSpPr>
            <a:spLocks noChangeArrowheads="1"/>
          </p:cNvSpPr>
          <p:nvPr/>
        </p:nvSpPr>
        <p:spPr bwMode="auto">
          <a:xfrm>
            <a:off x="0" y="0"/>
            <a:ext cx="6011863" cy="19891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00CC"/>
                </a:solidFill>
                <a:latin typeface="Arial" charset="0"/>
              </a:rPr>
              <a:t>А. П. Чехов «Ванька»</a:t>
            </a:r>
          </a:p>
        </p:txBody>
      </p:sp>
      <p:grpSp>
        <p:nvGrpSpPr>
          <p:cNvPr id="16387" name="Группа 11"/>
          <p:cNvGrpSpPr>
            <a:grpSpLocks/>
          </p:cNvGrpSpPr>
          <p:nvPr/>
        </p:nvGrpSpPr>
        <p:grpSpPr bwMode="auto">
          <a:xfrm>
            <a:off x="971550" y="2205038"/>
            <a:ext cx="3065463" cy="4437062"/>
            <a:chOff x="214282" y="357166"/>
            <a:chExt cx="4794004" cy="6143668"/>
          </a:xfrm>
        </p:grpSpPr>
        <p:pic>
          <p:nvPicPr>
            <p:cNvPr id="16388" name="Рисунок 3" descr="ChekhovGl_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357166"/>
              <a:ext cx="4794004" cy="6143668"/>
            </a:xfrm>
            <a:prstGeom prst="rect">
              <a:avLst/>
            </a:prstGeom>
            <a:noFill/>
            <a:ln w="9525">
              <a:solidFill>
                <a:srgbClr val="FFC000"/>
              </a:solidFill>
              <a:miter lim="800000"/>
              <a:headEnd/>
              <a:tailEnd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214282" y="357166"/>
              <a:ext cx="4786555" cy="6143668"/>
            </a:xfrm>
            <a:prstGeom prst="rect">
              <a:avLst/>
            </a:prstGeom>
            <a:noFill/>
            <a:ln w="57150" cmpd="tri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C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folHlink"/>
                </a:solidFill>
              </a:rPr>
              <a:t>Ванька пишет письмо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6" name="Picture 4" descr="ванька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916113"/>
            <a:ext cx="5257800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8662" y="142852"/>
            <a:ext cx="735811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Иллюстрации к рассказу «Ванька»</a:t>
            </a:r>
            <a:endParaRPr lang="ru-RU" sz="3600" dirty="0">
              <a:latin typeface="+mn-lt"/>
            </a:endParaRPr>
          </a:p>
        </p:txBody>
      </p:sp>
      <p:grpSp>
        <p:nvGrpSpPr>
          <p:cNvPr id="20482" name="Группа 13"/>
          <p:cNvGrpSpPr>
            <a:grpSpLocks/>
          </p:cNvGrpSpPr>
          <p:nvPr/>
        </p:nvGrpSpPr>
        <p:grpSpPr bwMode="auto">
          <a:xfrm>
            <a:off x="642938" y="928688"/>
            <a:ext cx="8072437" cy="5572125"/>
            <a:chOff x="1214414" y="928670"/>
            <a:chExt cx="7643864" cy="5072098"/>
          </a:xfrm>
        </p:grpSpPr>
        <p:pic>
          <p:nvPicPr>
            <p:cNvPr id="20484" name="Рисунок 8" descr="img007.jpg"/>
            <p:cNvPicPr>
              <a:picLocks noChangeAspect="1"/>
            </p:cNvPicPr>
            <p:nvPr/>
          </p:nvPicPr>
          <p:blipFill>
            <a:blip r:embed="rId2"/>
            <a:srcRect l="3773" t="13899" b="2670"/>
            <a:stretch>
              <a:fillRect/>
            </a:stretch>
          </p:blipFill>
          <p:spPr bwMode="auto">
            <a:xfrm rot="10800000">
              <a:off x="4929189" y="928670"/>
              <a:ext cx="3929089" cy="5072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5" name="Рисунок 12" descr="img008.jpg"/>
            <p:cNvPicPr>
              <a:picLocks noChangeAspect="1"/>
            </p:cNvPicPr>
            <p:nvPr/>
          </p:nvPicPr>
          <p:blipFill>
            <a:blip r:embed="rId3"/>
            <a:srcRect l="7272" t="5397" r="1817" b="3835"/>
            <a:stretch>
              <a:fillRect/>
            </a:stretch>
          </p:blipFill>
          <p:spPr bwMode="auto">
            <a:xfrm>
              <a:off x="1214414" y="928671"/>
              <a:ext cx="3714776" cy="5072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Прямоугольник 11"/>
          <p:cNvSpPr/>
          <p:nvPr/>
        </p:nvSpPr>
        <p:spPr>
          <a:xfrm>
            <a:off x="642938" y="879475"/>
            <a:ext cx="8072437" cy="5643563"/>
          </a:xfrm>
          <a:prstGeom prst="rect">
            <a:avLst/>
          </a:prstGeom>
          <a:noFill/>
          <a:ln w="571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1" descr="img005.jpg"/>
          <p:cNvPicPr>
            <a:picLocks noChangeAspect="1"/>
          </p:cNvPicPr>
          <p:nvPr/>
        </p:nvPicPr>
        <p:blipFill>
          <a:blip r:embed="rId2"/>
          <a:srcRect l="5888" t="8572" r="11687" b="8571"/>
          <a:stretch>
            <a:fillRect/>
          </a:stretch>
        </p:blipFill>
        <p:spPr bwMode="auto">
          <a:xfrm>
            <a:off x="1571625" y="977900"/>
            <a:ext cx="557212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36700" y="928688"/>
            <a:ext cx="5643563" cy="5786437"/>
          </a:xfrm>
          <a:prstGeom prst="rect">
            <a:avLst/>
          </a:prstGeom>
          <a:noFill/>
          <a:ln w="571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7" descr="img006.jpg"/>
          <p:cNvPicPr>
            <a:picLocks noChangeAspect="1"/>
          </p:cNvPicPr>
          <p:nvPr/>
        </p:nvPicPr>
        <p:blipFill>
          <a:blip r:embed="rId2"/>
          <a:srcRect l="7359" t="9232" r="19046" b="52307"/>
          <a:stretch>
            <a:fillRect/>
          </a:stretch>
        </p:blipFill>
        <p:spPr bwMode="auto">
          <a:xfrm>
            <a:off x="1214438" y="1357313"/>
            <a:ext cx="692943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43000" y="1285875"/>
            <a:ext cx="7072313" cy="4500563"/>
          </a:xfrm>
          <a:prstGeom prst="rect">
            <a:avLst/>
          </a:prstGeom>
          <a:noFill/>
          <a:ln w="571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ru-RU">
              <a:latin typeface="+mj-lt"/>
              <a:ea typeface="+mj-ea"/>
              <a:cs typeface="+mj-cs"/>
            </a:endParaRPr>
          </a:p>
        </p:txBody>
      </p:sp>
      <p:pic>
        <p:nvPicPr>
          <p:cNvPr id="29700" name="i-main-pic" descr="Картинка 183 из 8558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900113" y="620713"/>
            <a:ext cx="7343775" cy="55054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8" descr="192285.jpg"/>
          <p:cNvPicPr>
            <a:picLocks noChangeAspect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2133600"/>
            <a:ext cx="4279900" cy="4525963"/>
          </a:xfrm>
        </p:spPr>
      </p:pic>
      <p:sp>
        <p:nvSpPr>
          <p:cNvPr id="30726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>
                <a:solidFill>
                  <a:srgbClr val="FFCC66"/>
                </a:solidFill>
              </a:rPr>
              <a:t>Крылатая фраза </a:t>
            </a:r>
            <a:br>
              <a:rPr lang="ru-RU" sz="4000">
                <a:solidFill>
                  <a:srgbClr val="FFCC66"/>
                </a:solidFill>
              </a:rPr>
            </a:br>
            <a:r>
              <a:rPr lang="ru-RU" sz="4000">
                <a:solidFill>
                  <a:srgbClr val="FFCC66"/>
                </a:solidFill>
              </a:rPr>
              <a:t>«На деревню дедушке”, т.е. неизвестно куда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>
                <a:solidFill>
                  <a:srgbClr val="FFCC66"/>
                </a:solidFill>
              </a:rPr>
              <a:t>Музейный дом. Николай Богданов –Бельский «Дети за пианино». 1918г. ГТГ.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endParaRPr lang="ru-RU">
              <a:latin typeface="+mn-lt"/>
              <a:ea typeface="+mn-ea"/>
              <a:cs typeface="+mn-cs"/>
            </a:endParaRPr>
          </a:p>
        </p:txBody>
      </p:sp>
      <p:pic>
        <p:nvPicPr>
          <p:cNvPr id="24579" name="Picture 4" descr="дети за пиани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557338"/>
            <a:ext cx="74168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527</TotalTime>
  <Words>119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Tahoma</vt:lpstr>
      <vt:lpstr>Arial</vt:lpstr>
      <vt:lpstr>Wingdings</vt:lpstr>
      <vt:lpstr>Calibri</vt:lpstr>
      <vt:lpstr>Текстура</vt:lpstr>
      <vt:lpstr>Слайд 1</vt:lpstr>
      <vt:lpstr>Слайд 2</vt:lpstr>
      <vt:lpstr>Ванька пишет письмо</vt:lpstr>
      <vt:lpstr>Слайд 4</vt:lpstr>
      <vt:lpstr>Слайд 5</vt:lpstr>
      <vt:lpstr>Слайд 6</vt:lpstr>
      <vt:lpstr>Слайд 7</vt:lpstr>
      <vt:lpstr>Крылатая фраза  «На деревню дедушке”, т.е. неизвестно куда</vt:lpstr>
      <vt:lpstr>Музейный дом. Николай Богданов –Бельский «Дети за пианино». 1918г. ГТГ.</vt:lpstr>
      <vt:lpstr>Синквейн</vt:lpstr>
      <vt:lpstr>РЕФЛЕКСИЯ</vt:lpstr>
      <vt:lpstr>Вы бы хотели изменить судьбу Ваньки?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User_XP</cp:lastModifiedBy>
  <cp:revision>55</cp:revision>
  <dcterms:created xsi:type="dcterms:W3CDTF">2009-10-19T16:25:16Z</dcterms:created>
  <dcterms:modified xsi:type="dcterms:W3CDTF">2013-12-05T07:40:06Z</dcterms:modified>
</cp:coreProperties>
</file>