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0" r:id="rId7"/>
    <p:sldId id="261" r:id="rId8"/>
    <p:sldId id="265" r:id="rId9"/>
    <p:sldId id="27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14" autoAdjust="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F4614-9938-4589-AD60-881AFAE19653}" type="datetimeFigureOut">
              <a:rPr lang="ru-RU" smtClean="0"/>
              <a:pPr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00037-7809-4CAB-BE93-94E5AB35F0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857628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Дифференциация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звуков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букв О-У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7144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Презентацию подготовила: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Учитель-логопед  ГБОУ СОШ № 382</a:t>
            </a:r>
          </a:p>
          <a:p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Авдоничева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Светлана Александровна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Санкт-Петербург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2" y="1"/>
            <a:ext cx="9153387" cy="40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Задание от Зайки. Составьте пары слов по первым звукам названий картинок.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en-US" dirty="0" smtClean="0"/>
              <a:t>                    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СТОЛ  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       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СТУЛ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12763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285860"/>
            <a:ext cx="1419225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1362075" cy="95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285860"/>
            <a:ext cx="13324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071942"/>
            <a:ext cx="1447800" cy="104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071942"/>
            <a:ext cx="1285884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071942"/>
            <a:ext cx="1304925" cy="9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4071942"/>
            <a:ext cx="143621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42975" cy="119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ln w="5715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                   РОЛЬ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РУЛЬ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857232"/>
            <a:ext cx="1571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857232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929066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3929066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Задание от Леопарда. Составьте пару слов из букв, спрятанных в геометрических фигурах.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  <a:ln w="57150">
            <a:solidFill>
              <a:srgbClr val="00B0F0"/>
            </a:solidFill>
          </a:ln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О                                       М                              М</a:t>
            </a:r>
          </a:p>
          <a:p>
            <a:pPr>
              <a:buNone/>
            </a:pPr>
            <a:r>
              <a:rPr lang="ru-RU" dirty="0" smtClean="0"/>
              <a:t>                         Ш                                         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Ш               У                  А                К                 К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МОШКА                  МУШКА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28612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57161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15272" y="157161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328612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86710" y="335756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429124" y="1285860"/>
            <a:ext cx="928694" cy="85725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572264" y="1928802"/>
            <a:ext cx="928694" cy="78581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857884" y="3143248"/>
            <a:ext cx="928694" cy="78581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571736" y="1928802"/>
            <a:ext cx="928694" cy="78581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285984" y="3143248"/>
            <a:ext cx="919170" cy="78581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00166" y="500042"/>
            <a:ext cx="1076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Игра с мячом «Родственные слова»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  <a:ln w="5715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Ловим мяч и называем родственные слова к слову: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Бег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en-US" sz="2800" dirty="0" smtClean="0"/>
              <a:t>                </a:t>
            </a:r>
            <a:r>
              <a:rPr lang="ru-RU" sz="2800" dirty="0" smtClean="0"/>
              <a:t>бегать</a:t>
            </a:r>
            <a:r>
              <a:rPr lang="en-US" sz="2800" dirty="0" smtClean="0"/>
              <a:t> </a:t>
            </a:r>
            <a:r>
              <a:rPr lang="ru-RU" sz="2800" dirty="0" smtClean="0"/>
              <a:t> бегун </a:t>
            </a:r>
            <a:r>
              <a:rPr lang="en-US" sz="2800" dirty="0" smtClean="0"/>
              <a:t> </a:t>
            </a:r>
            <a:r>
              <a:rPr lang="ru-RU" sz="2800" dirty="0" smtClean="0"/>
              <a:t>бегунья</a:t>
            </a:r>
            <a:r>
              <a:rPr lang="en-US" sz="2800" dirty="0" smtClean="0"/>
              <a:t> </a:t>
            </a:r>
            <a:r>
              <a:rPr lang="ru-RU" sz="2800" dirty="0" smtClean="0"/>
              <a:t> пробежать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Снег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en-US" sz="2800" dirty="0" smtClean="0"/>
              <a:t>                   </a:t>
            </a:r>
            <a:r>
              <a:rPr lang="ru-RU" sz="2800" dirty="0" smtClean="0"/>
              <a:t>снеговик</a:t>
            </a:r>
            <a:r>
              <a:rPr lang="en-US" sz="2800" dirty="0" smtClean="0"/>
              <a:t> </a:t>
            </a:r>
            <a:r>
              <a:rPr lang="ru-RU" sz="2800" dirty="0" smtClean="0"/>
              <a:t> снежок</a:t>
            </a:r>
            <a:r>
              <a:rPr lang="en-US" sz="2800" dirty="0" smtClean="0"/>
              <a:t> </a:t>
            </a:r>
            <a:r>
              <a:rPr lang="ru-RU" sz="2800" dirty="0" smtClean="0"/>
              <a:t> снежинки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Лыжи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                       </a:t>
            </a:r>
            <a:r>
              <a:rPr lang="ru-RU" sz="2800" dirty="0" smtClean="0"/>
              <a:t> лыжня</a:t>
            </a:r>
            <a:r>
              <a:rPr lang="en-US" sz="2800" dirty="0" smtClean="0"/>
              <a:t>  </a:t>
            </a:r>
            <a:r>
              <a:rPr lang="ru-RU" sz="2800" dirty="0" smtClean="0"/>
              <a:t> лыжник</a:t>
            </a:r>
            <a:r>
              <a:rPr lang="en-US" sz="2800" dirty="0" smtClean="0"/>
              <a:t>  </a:t>
            </a:r>
            <a:r>
              <a:rPr lang="ru-RU" sz="2800" dirty="0" smtClean="0"/>
              <a:t> лыжный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3000364" y="714356"/>
            <a:ext cx="785818" cy="78581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188  L 0.031 0  L 0.047 0.13188  L 0.063 0  L 0.078 0.13188  L 0.094 0  L 0.109 0.13188  L 0.125 0  L 0.141 0.13188  L 0.156 0  L 0.172 0.13188  L 0.187 0  L 0.203 0.13188  L 0.219 0  L 0.234 0.13188  L 0.25 0  E" pathEditMode="relative" ptsTypes="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Задание от Мишки.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Продолжи слог до полного слова 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            ПО</a:t>
            </a:r>
          </a:p>
          <a:p>
            <a:pPr>
              <a:buNone/>
            </a:pPr>
            <a:r>
              <a:rPr lang="ru-RU" dirty="0" smtClean="0"/>
              <a:t>                  потолок   порох   поделка…..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ПУ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пуля   путешествие   пуговица...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ТО</a:t>
            </a:r>
          </a:p>
          <a:p>
            <a:pPr>
              <a:buNone/>
            </a:pPr>
            <a:r>
              <a:rPr lang="ru-RU" dirty="0" smtClean="0"/>
              <a:t>                      тополь   тонкий   Толя….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ТУ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туча   тулуп   турбина….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350" cy="11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Задание от Зайчика.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Диктант слов.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>
            <a:solidFill>
              <a:srgbClr val="00B0F0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Запиши слова с буквами О-У в два столбика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О                                      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FF0000"/>
                </a:solidFill>
              </a:rPr>
              <a:t>ст</a:t>
            </a:r>
            <a:r>
              <a:rPr lang="ru-RU" dirty="0" smtClean="0"/>
              <a:t>о</a:t>
            </a:r>
            <a:r>
              <a:rPr lang="ru-RU" dirty="0" smtClean="0">
                <a:solidFill>
                  <a:srgbClr val="FF0000"/>
                </a:solidFill>
              </a:rPr>
              <a:t>л                                ст</a:t>
            </a:r>
            <a:r>
              <a:rPr lang="ru-RU" dirty="0" smtClean="0"/>
              <a:t>у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ст</a:t>
            </a:r>
            <a:r>
              <a:rPr lang="ru-RU" dirty="0" smtClean="0"/>
              <a:t>о</a:t>
            </a:r>
            <a:r>
              <a:rPr lang="ru-RU" dirty="0" smtClean="0">
                <a:solidFill>
                  <a:srgbClr val="FF0000"/>
                </a:solidFill>
              </a:rPr>
              <a:t>па                              ст</a:t>
            </a:r>
            <a:r>
              <a:rPr lang="ru-RU" dirty="0" smtClean="0"/>
              <a:t>у</a:t>
            </a:r>
            <a:r>
              <a:rPr lang="ru-RU" dirty="0" smtClean="0">
                <a:solidFill>
                  <a:srgbClr val="FF0000"/>
                </a:solidFill>
              </a:rPr>
              <a:t>па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с</a:t>
            </a:r>
            <a:r>
              <a:rPr lang="ru-RU" dirty="0" smtClean="0"/>
              <a:t>о</a:t>
            </a:r>
            <a:r>
              <a:rPr lang="ru-RU" dirty="0" smtClean="0">
                <a:solidFill>
                  <a:srgbClr val="FF0000"/>
                </a:solidFill>
              </a:rPr>
              <a:t>рок                             с</a:t>
            </a:r>
            <a:r>
              <a:rPr lang="ru-RU" dirty="0" smtClean="0"/>
              <a:t>у</a:t>
            </a:r>
            <a:r>
              <a:rPr lang="ru-RU" dirty="0" smtClean="0">
                <a:solidFill>
                  <a:srgbClr val="FF0000"/>
                </a:solidFill>
              </a:rPr>
              <a:t>рок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с</a:t>
            </a:r>
            <a:r>
              <a:rPr lang="ru-RU" dirty="0" smtClean="0"/>
              <a:t>о</a:t>
            </a:r>
            <a:r>
              <a:rPr lang="ru-RU" dirty="0" smtClean="0">
                <a:solidFill>
                  <a:srgbClr val="FF0000"/>
                </a:solidFill>
              </a:rPr>
              <a:t>став                            с</a:t>
            </a:r>
            <a:r>
              <a:rPr lang="ru-RU" dirty="0" smtClean="0"/>
              <a:t>у</a:t>
            </a:r>
            <a:r>
              <a:rPr lang="ru-RU" dirty="0" smtClean="0">
                <a:solidFill>
                  <a:srgbClr val="FF0000"/>
                </a:solidFill>
              </a:rPr>
              <a:t>став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" cy="119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Задание от Леопарда. Составь словосочетание.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ln w="5715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Поля</a:t>
            </a:r>
          </a:p>
          <a:p>
            <a:pPr>
              <a:buNone/>
            </a:pPr>
            <a:r>
              <a:rPr lang="ru-RU" dirty="0" smtClean="0"/>
              <a:t>    добрая                                                быстрая </a:t>
            </a:r>
          </a:p>
          <a:p>
            <a:pPr>
              <a:buNone/>
            </a:pPr>
            <a:r>
              <a:rPr lang="ru-RU" dirty="0" smtClean="0"/>
              <a:t>        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пуля </a:t>
            </a:r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785794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786322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1076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357422" y="3143248"/>
            <a:ext cx="1357322" cy="35719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5072066" y="3571876"/>
            <a:ext cx="1357322" cy="50006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340369"/>
          </a:xfrm>
          <a:ln w="5715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   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почки </a:t>
            </a:r>
          </a:p>
          <a:p>
            <a:pPr>
              <a:buNone/>
            </a:pPr>
            <a:r>
              <a:rPr lang="ru-RU" dirty="0" smtClean="0"/>
              <a:t>   набухшие                                         ароматные</a:t>
            </a:r>
          </a:p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пучки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857232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64344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714612" y="3071810"/>
            <a:ext cx="1143008" cy="42862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5214942" y="3571876"/>
            <a:ext cx="1000132" cy="50006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Задание от Мишки. Вставьте в предложения нужные слова.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Выделите буквы О-У.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  <a:noFill/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/>
              <a:t>Солнышко закрыла</a:t>
            </a:r>
          </a:p>
          <a:p>
            <a:pPr>
              <a:buNone/>
            </a:pPr>
            <a:r>
              <a:rPr lang="ru-RU" sz="2600" dirty="0" smtClean="0"/>
              <a:t>В конце предложения ставится                                 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Лягушка прыгает  на                        </a:t>
            </a:r>
          </a:p>
          <a:p>
            <a:pPr>
              <a:buNone/>
            </a:pPr>
            <a:r>
              <a:rPr lang="ru-RU" sz="2600" dirty="0" smtClean="0"/>
              <a:t>Опавшие листья сгребают в                        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О цыплятах заботится                                </a:t>
            </a:r>
          </a:p>
          <a:p>
            <a:pPr>
              <a:buNone/>
            </a:pPr>
            <a:r>
              <a:rPr lang="ru-RU" sz="2600" dirty="0" smtClean="0"/>
              <a:t>В сухари добавляется                                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     Слова для справок: </a:t>
            </a:r>
            <a:r>
              <a:rPr lang="ru-RU" sz="2600" dirty="0" smtClean="0"/>
              <a:t>точка, тучка, кучки, кочки, корица, курица.        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142984"/>
            <a:ext cx="107157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т</a:t>
            </a:r>
            <a:r>
              <a:rPr lang="ru-RU" sz="2600" dirty="0" smtClean="0">
                <a:solidFill>
                  <a:srgbClr val="FF0000"/>
                </a:solidFill>
              </a:rPr>
              <a:t>у</a:t>
            </a:r>
            <a:r>
              <a:rPr lang="en-US" sz="2600" dirty="0" err="1" smtClean="0">
                <a:solidFill>
                  <a:schemeClr val="tx1"/>
                </a:solidFill>
              </a:rPr>
              <a:t>чк</a:t>
            </a:r>
            <a:r>
              <a:rPr lang="ru-RU" sz="2600" dirty="0" smtClean="0">
                <a:solidFill>
                  <a:schemeClr val="tx1"/>
                </a:solidFill>
              </a:rPr>
              <a:t>а. 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643050"/>
            <a:ext cx="114300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т</a:t>
            </a:r>
            <a:r>
              <a:rPr lang="en-US" sz="2600" dirty="0" err="1" smtClean="0">
                <a:solidFill>
                  <a:srgbClr val="FF0000"/>
                </a:solidFill>
              </a:rPr>
              <a:t>о</a:t>
            </a:r>
            <a:r>
              <a:rPr lang="en-US" sz="2600" dirty="0" err="1" smtClean="0">
                <a:solidFill>
                  <a:schemeClr val="tx1"/>
                </a:solidFill>
              </a:rPr>
              <a:t>чк</a:t>
            </a:r>
            <a:r>
              <a:rPr lang="ru-RU" sz="2600" dirty="0" smtClean="0">
                <a:solidFill>
                  <a:schemeClr val="tx1"/>
                </a:solidFill>
              </a:rPr>
              <a:t>а.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643182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к</a:t>
            </a:r>
            <a:r>
              <a:rPr lang="en-US" sz="2600" dirty="0" err="1" smtClean="0">
                <a:solidFill>
                  <a:srgbClr val="FF0000"/>
                </a:solidFill>
              </a:rPr>
              <a:t>о</a:t>
            </a:r>
            <a:r>
              <a:rPr lang="en-US" sz="2600" dirty="0" err="1" smtClean="0">
                <a:solidFill>
                  <a:schemeClr val="tx1"/>
                </a:solidFill>
              </a:rPr>
              <a:t>чк</a:t>
            </a:r>
            <a:r>
              <a:rPr lang="ru-RU" sz="2600" dirty="0" smtClean="0">
                <a:solidFill>
                  <a:schemeClr val="tx1"/>
                </a:solidFill>
              </a:rPr>
              <a:t>и.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143248"/>
            <a:ext cx="121444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err="1" smtClean="0">
                <a:solidFill>
                  <a:schemeClr val="tx1"/>
                </a:solidFill>
              </a:rPr>
              <a:t>к</a:t>
            </a:r>
            <a:r>
              <a:rPr lang="ru-RU" sz="2600" dirty="0" err="1" smtClean="0">
                <a:solidFill>
                  <a:srgbClr val="FF0000"/>
                </a:solidFill>
              </a:rPr>
              <a:t>у</a:t>
            </a:r>
            <a:r>
              <a:rPr lang="en-US" sz="2600" dirty="0" err="1" smtClean="0">
                <a:solidFill>
                  <a:schemeClr val="tx1"/>
                </a:solidFill>
              </a:rPr>
              <a:t>чк</a:t>
            </a:r>
            <a:r>
              <a:rPr lang="ru-RU" sz="2600" dirty="0" smtClean="0">
                <a:solidFill>
                  <a:schemeClr val="tx1"/>
                </a:solidFill>
              </a:rPr>
              <a:t>и.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4000504"/>
            <a:ext cx="150019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к</a:t>
            </a:r>
            <a:r>
              <a:rPr lang="ru-RU" sz="2600" dirty="0" smtClean="0">
                <a:solidFill>
                  <a:srgbClr val="FF0000"/>
                </a:solidFill>
              </a:rPr>
              <a:t>у</a:t>
            </a:r>
            <a:r>
              <a:rPr lang="ru-RU" sz="2600" dirty="0" smtClean="0">
                <a:solidFill>
                  <a:schemeClr val="tx1"/>
                </a:solidFill>
              </a:rPr>
              <a:t>рица.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4500570"/>
            <a:ext cx="164307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к</a:t>
            </a:r>
            <a:r>
              <a:rPr lang="ru-RU" sz="2600" dirty="0" smtClean="0">
                <a:solidFill>
                  <a:srgbClr val="FF0000"/>
                </a:solidFill>
              </a:rPr>
              <a:t>о</a:t>
            </a:r>
            <a:r>
              <a:rPr lang="ru-RU" sz="2600" dirty="0" smtClean="0">
                <a:solidFill>
                  <a:schemeClr val="tx1"/>
                </a:solidFill>
              </a:rPr>
              <a:t>рица. 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350" cy="11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Подведение итогов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ln w="57150">
            <a:solidFill>
              <a:srgbClr val="00B0F0"/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Ну, вот и закончилась у нас Олимпиада, и попрощаться всем теперь нам надо. Я считаю, что в сегодняшних соревнованиях не было побежденных, все стали победителями. А это и есть самое важное. Ведь про Олимпиаду ее создатели греки говорили, что главное в Олимпиаде - не победить, главное - в ней участвовать! 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Загадка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72099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Пламя полыхает,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Пять колец сияют.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Праздник для народа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 в четыре года.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Праздник тот спортивный,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Древний, яркий, дивный.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643050"/>
            <a:ext cx="17335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643446"/>
            <a:ext cx="2051769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Олимпиада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86808" cy="557216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Виды спорта на зимних Олимпийских играх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929354"/>
          </a:xfrm>
          <a:ln w="5715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200" dirty="0" smtClean="0"/>
              <a:t> Биатлон </a:t>
            </a:r>
          </a:p>
          <a:p>
            <a:pPr algn="ctr"/>
            <a:r>
              <a:rPr lang="ru-RU" sz="2200" dirty="0" smtClean="0"/>
              <a:t>Бобслей </a:t>
            </a:r>
          </a:p>
          <a:p>
            <a:pPr algn="ctr"/>
            <a:r>
              <a:rPr lang="ru-RU" sz="2200" dirty="0" smtClean="0"/>
              <a:t>Скелетон </a:t>
            </a:r>
          </a:p>
          <a:p>
            <a:pPr algn="ctr"/>
            <a:r>
              <a:rPr lang="ru-RU" sz="2200" dirty="0" smtClean="0"/>
              <a:t>Керлинг </a:t>
            </a:r>
          </a:p>
          <a:p>
            <a:pPr algn="ctr"/>
            <a:r>
              <a:rPr lang="ru-RU" sz="2200" dirty="0" smtClean="0"/>
              <a:t>Санный спорт</a:t>
            </a:r>
          </a:p>
          <a:p>
            <a:pPr algn="ctr"/>
            <a:r>
              <a:rPr lang="ru-RU" sz="2200" dirty="0" smtClean="0"/>
              <a:t>Горнолыжный спорт</a:t>
            </a:r>
          </a:p>
          <a:p>
            <a:pPr algn="ctr"/>
            <a:r>
              <a:rPr lang="ru-RU" sz="2200" dirty="0" smtClean="0"/>
              <a:t>Лыжное двоеборье</a:t>
            </a:r>
          </a:p>
          <a:p>
            <a:pPr algn="ctr"/>
            <a:r>
              <a:rPr lang="ru-RU" sz="2200" dirty="0" smtClean="0"/>
              <a:t>Лыжные гонки</a:t>
            </a:r>
          </a:p>
          <a:p>
            <a:pPr algn="ctr"/>
            <a:r>
              <a:rPr lang="ru-RU" sz="2200" dirty="0" smtClean="0"/>
              <a:t>Прыжки с трамплина </a:t>
            </a:r>
            <a:r>
              <a:rPr lang="ru-RU" sz="2200" dirty="0"/>
              <a:t>(</a:t>
            </a:r>
            <a:r>
              <a:rPr lang="ru-RU" sz="2200" dirty="0" smtClean="0"/>
              <a:t>на лыжах)</a:t>
            </a:r>
          </a:p>
          <a:p>
            <a:pPr algn="ctr"/>
            <a:r>
              <a:rPr lang="ru-RU" sz="2200" dirty="0" smtClean="0"/>
              <a:t>Фристайл (на лыжах)</a:t>
            </a:r>
          </a:p>
          <a:p>
            <a:pPr algn="ctr"/>
            <a:r>
              <a:rPr lang="ru-RU" sz="2200" dirty="0" smtClean="0"/>
              <a:t>Сноубординг</a:t>
            </a:r>
          </a:p>
          <a:p>
            <a:pPr algn="ctr"/>
            <a:r>
              <a:rPr lang="ru-RU" sz="2200" dirty="0" smtClean="0"/>
              <a:t>Конькобежный спорт</a:t>
            </a:r>
          </a:p>
          <a:p>
            <a:pPr algn="ctr"/>
            <a:r>
              <a:rPr lang="ru-RU" sz="2200" dirty="0" smtClean="0"/>
              <a:t>Шорт-трек</a:t>
            </a:r>
          </a:p>
          <a:p>
            <a:pPr algn="ctr"/>
            <a:r>
              <a:rPr lang="ru-RU" sz="2200" dirty="0" smtClean="0"/>
              <a:t>Фигурное катание</a:t>
            </a:r>
          </a:p>
          <a:p>
            <a:pPr algn="ctr"/>
            <a:r>
              <a:rPr lang="ru-RU" sz="2200" dirty="0" smtClean="0"/>
              <a:t>Хоккей </a:t>
            </a:r>
          </a:p>
          <a:p>
            <a:pPr algn="ctr"/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150351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000108"/>
            <a:ext cx="1683026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214950"/>
            <a:ext cx="189316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143512"/>
            <a:ext cx="16573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857496"/>
            <a:ext cx="1692275" cy="126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000372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Талисманы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Зимних Олимпийских игр 2014 г. в Сочи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Белый Мишка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Леопард                                                           Зайка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71504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Защитники России отстаивают честь,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Мы их своим ученьем поддерживаем здесь.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00B050"/>
                </a:solidFill>
              </a:rPr>
              <a:t>И вы, как будущие олимпийцы, </a:t>
            </a:r>
            <a:endParaRPr lang="en-US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Должны сегодня тоже отличиться.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Но не спортивные соревнования у нас,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       Посоревнуемся мы в грамоте сейчас!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Задание от Леопарда. </a:t>
            </a:r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Подчеркни буквы русского алфавита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86790" cy="5340369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en-US" sz="4400" b="1" dirty="0" smtClean="0"/>
              <a:t>R W </a:t>
            </a:r>
            <a:r>
              <a:rPr lang="ru-RU" sz="4400" b="1" dirty="0" smtClean="0"/>
              <a:t>О</a:t>
            </a:r>
            <a:r>
              <a:rPr lang="en-US" sz="4400" b="1" dirty="0" smtClean="0"/>
              <a:t> Z S Q J G F</a:t>
            </a:r>
            <a:r>
              <a:rPr lang="ru-RU" sz="4400" b="1" dirty="0" smtClean="0"/>
              <a:t> У</a:t>
            </a:r>
            <a:r>
              <a:rPr lang="en-US" sz="4400" b="1" dirty="0" smtClean="0"/>
              <a:t> V N Z D R W L J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</a:t>
            </a:r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 _                     _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Тема урока: Различение </a:t>
            </a:r>
            <a:r>
              <a:rPr lang="ru-RU" b="1" dirty="0" smtClean="0">
                <a:solidFill>
                  <a:srgbClr val="FF0000"/>
                </a:solidFill>
              </a:rPr>
              <a:t>звуков 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en-US" b="1" smtClean="0">
                <a:solidFill>
                  <a:srgbClr val="FF0000"/>
                </a:solidFill>
              </a:rPr>
              <a:t>[</a:t>
            </a:r>
            <a:r>
              <a:rPr lang="ru-RU" b="1" smtClean="0">
                <a:solidFill>
                  <a:srgbClr val="FF0000"/>
                </a:solidFill>
              </a:rPr>
              <a:t>у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ru-RU" b="1" dirty="0" smtClean="0">
                <a:solidFill>
                  <a:srgbClr val="FF0000"/>
                </a:solidFill>
              </a:rPr>
              <a:t>,букв </a:t>
            </a:r>
            <a:r>
              <a:rPr lang="ru-RU" b="1" dirty="0" smtClean="0">
                <a:solidFill>
                  <a:srgbClr val="FF0000"/>
                </a:solidFill>
              </a:rPr>
              <a:t>О-У.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076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Задание от Мишки. «Охнем-ухнем».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Услышите звук О- произносим «Ох!», а если звук У- произносим «Ух!».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ЗВУКИ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</a:t>
            </a:r>
            <a:r>
              <a:rPr lang="ru-RU" sz="2400" dirty="0" smtClean="0"/>
              <a:t>О</a:t>
            </a:r>
            <a:r>
              <a:rPr lang="en-US" sz="2400" dirty="0" smtClean="0"/>
              <a:t> </a:t>
            </a:r>
            <a:r>
              <a:rPr lang="ru-RU" sz="2400" dirty="0" smtClean="0"/>
              <a:t> А </a:t>
            </a:r>
            <a:r>
              <a:rPr lang="en-US" sz="2400" dirty="0" smtClean="0"/>
              <a:t> </a:t>
            </a:r>
            <a:r>
              <a:rPr lang="ru-RU" sz="2400" dirty="0" smtClean="0"/>
              <a:t>У</a:t>
            </a:r>
            <a:r>
              <a:rPr lang="en-US" sz="2400" dirty="0" smtClean="0"/>
              <a:t> </a:t>
            </a:r>
            <a:r>
              <a:rPr lang="ru-RU" sz="2400" dirty="0" smtClean="0"/>
              <a:t> О  У</a:t>
            </a:r>
            <a:r>
              <a:rPr lang="en-US" sz="2400" dirty="0" smtClean="0"/>
              <a:t> </a:t>
            </a:r>
            <a:r>
              <a:rPr lang="ru-RU" sz="2400" dirty="0" smtClean="0"/>
              <a:t> Э</a:t>
            </a:r>
            <a:r>
              <a:rPr lang="en-US" sz="2400" dirty="0" smtClean="0"/>
              <a:t> </a:t>
            </a:r>
            <a:r>
              <a:rPr lang="ru-RU" sz="2400" dirty="0" smtClean="0"/>
              <a:t> И</a:t>
            </a:r>
            <a:r>
              <a:rPr lang="en-US" sz="2400" dirty="0" smtClean="0"/>
              <a:t> </a:t>
            </a:r>
            <a:r>
              <a:rPr lang="ru-RU" sz="2400" dirty="0" smtClean="0"/>
              <a:t> О</a:t>
            </a:r>
            <a:r>
              <a:rPr lang="en-US" sz="2400" dirty="0" smtClean="0"/>
              <a:t> </a:t>
            </a:r>
            <a:r>
              <a:rPr lang="ru-RU" sz="2400" dirty="0" smtClean="0"/>
              <a:t> А</a:t>
            </a:r>
            <a:r>
              <a:rPr lang="en-US" sz="2400" dirty="0" smtClean="0"/>
              <a:t> </a:t>
            </a:r>
            <a:r>
              <a:rPr lang="ru-RU" sz="2400" dirty="0" smtClean="0"/>
              <a:t> У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СЛОГИ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</a:t>
            </a:r>
            <a:r>
              <a:rPr lang="ru-RU" sz="2400" dirty="0" smtClean="0"/>
              <a:t>МА</a:t>
            </a:r>
            <a:r>
              <a:rPr lang="en-US" sz="2400" dirty="0" smtClean="0"/>
              <a:t> </a:t>
            </a:r>
            <a:r>
              <a:rPr lang="ru-RU" sz="2400" dirty="0" smtClean="0"/>
              <a:t> МУ </a:t>
            </a:r>
            <a:r>
              <a:rPr lang="en-US" sz="2400" dirty="0" smtClean="0"/>
              <a:t> </a:t>
            </a:r>
            <a:r>
              <a:rPr lang="ru-RU" sz="2400" dirty="0" smtClean="0"/>
              <a:t>ТО</a:t>
            </a:r>
            <a:r>
              <a:rPr lang="en-US" sz="2400" dirty="0" smtClean="0"/>
              <a:t> </a:t>
            </a:r>
            <a:r>
              <a:rPr lang="ru-RU" sz="2400" dirty="0" smtClean="0"/>
              <a:t> КИ </a:t>
            </a:r>
            <a:r>
              <a:rPr lang="en-US" sz="2400" dirty="0" smtClean="0"/>
              <a:t> </a:t>
            </a:r>
            <a:r>
              <a:rPr lang="ru-RU" sz="2400" dirty="0" smtClean="0"/>
              <a:t>КО</a:t>
            </a:r>
            <a:r>
              <a:rPr lang="en-US" sz="2400" dirty="0" smtClean="0"/>
              <a:t> </a:t>
            </a:r>
            <a:r>
              <a:rPr lang="ru-RU" sz="2400" dirty="0" smtClean="0"/>
              <a:t> РЫ</a:t>
            </a:r>
            <a:r>
              <a:rPr lang="en-US" sz="2400" dirty="0" smtClean="0"/>
              <a:t> </a:t>
            </a:r>
            <a:r>
              <a:rPr lang="ru-RU" sz="2400" dirty="0" smtClean="0"/>
              <a:t> РО</a:t>
            </a:r>
            <a:r>
              <a:rPr lang="en-US" sz="2400" dirty="0" smtClean="0"/>
              <a:t> </a:t>
            </a:r>
            <a:r>
              <a:rPr lang="ru-RU" sz="2400" dirty="0" smtClean="0"/>
              <a:t> ВУ</a:t>
            </a:r>
            <a:r>
              <a:rPr lang="en-US" sz="2400" dirty="0" smtClean="0"/>
              <a:t>  </a:t>
            </a:r>
            <a:r>
              <a:rPr lang="ru-RU" sz="2400" dirty="0" smtClean="0"/>
              <a:t>ТУ</a:t>
            </a:r>
            <a:r>
              <a:rPr lang="en-US" sz="2400" dirty="0" smtClean="0"/>
              <a:t>  </a:t>
            </a:r>
            <a:r>
              <a:rPr lang="ru-RU" sz="2400" dirty="0" smtClean="0"/>
              <a:t>БО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СЛОВА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en-US" sz="2400" dirty="0" smtClean="0"/>
              <a:t>       </a:t>
            </a:r>
            <a:r>
              <a:rPr lang="ru-RU" sz="2400" dirty="0" smtClean="0"/>
              <a:t>МАК</a:t>
            </a:r>
            <a:r>
              <a:rPr lang="en-US" sz="2400" dirty="0" smtClean="0"/>
              <a:t>  </a:t>
            </a:r>
            <a:r>
              <a:rPr lang="ru-RU" sz="2400" dirty="0" smtClean="0"/>
              <a:t> УШИ</a:t>
            </a:r>
            <a:r>
              <a:rPr lang="en-US" sz="2400" dirty="0" smtClean="0"/>
              <a:t>  </a:t>
            </a:r>
            <a:r>
              <a:rPr lang="ru-RU" sz="2400" dirty="0" smtClean="0"/>
              <a:t> РАКИ</a:t>
            </a:r>
            <a:r>
              <a:rPr lang="en-US" sz="2400" dirty="0" smtClean="0"/>
              <a:t>  </a:t>
            </a:r>
            <a:r>
              <a:rPr lang="ru-RU" sz="2400" dirty="0" smtClean="0"/>
              <a:t> ОСЕНЬ</a:t>
            </a:r>
            <a:r>
              <a:rPr lang="en-US" sz="2400" dirty="0" smtClean="0"/>
              <a:t>  </a:t>
            </a:r>
            <a:r>
              <a:rPr lang="ru-RU" sz="2400" dirty="0" smtClean="0"/>
              <a:t> КИТ</a:t>
            </a:r>
            <a:r>
              <a:rPr lang="en-US" sz="2400" dirty="0" smtClean="0"/>
              <a:t>  </a:t>
            </a:r>
            <a:r>
              <a:rPr lang="ru-RU" sz="2400" dirty="0" smtClean="0"/>
              <a:t> КОТ</a:t>
            </a:r>
            <a:r>
              <a:rPr lang="en-US" sz="2400" dirty="0" smtClean="0"/>
              <a:t>  </a:t>
            </a:r>
            <a:r>
              <a:rPr lang="ru-RU" sz="2400" dirty="0" smtClean="0"/>
              <a:t> РУКА</a:t>
            </a:r>
            <a:r>
              <a:rPr lang="en-US" sz="2400" dirty="0" smtClean="0"/>
              <a:t>   </a:t>
            </a:r>
            <a:r>
              <a:rPr lang="ru-RU" sz="2400" dirty="0" smtClean="0"/>
              <a:t>ОБЛАКО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Сравнительная характеристика звуков занятия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840303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Звук </a:t>
            </a:r>
            <a:r>
              <a:rPr lang="en-US" sz="2400" dirty="0" smtClean="0">
                <a:solidFill>
                  <a:srgbClr val="FF0000"/>
                </a:solidFill>
              </a:rPr>
              <a:t>[</a:t>
            </a:r>
            <a:r>
              <a:rPr lang="ru-RU" sz="2400" dirty="0" smtClean="0">
                <a:solidFill>
                  <a:srgbClr val="FF0000"/>
                </a:solidFill>
              </a:rPr>
              <a:t>У</a:t>
            </a:r>
            <a:r>
              <a:rPr lang="en-US" sz="2400" dirty="0" smtClean="0">
                <a:solidFill>
                  <a:srgbClr val="FF0000"/>
                </a:solidFill>
              </a:rPr>
              <a:t>]</a:t>
            </a:r>
            <a:r>
              <a:rPr lang="ru-RU" sz="2400" dirty="0" smtClean="0">
                <a:solidFill>
                  <a:srgbClr val="FF0000"/>
                </a:solidFill>
              </a:rPr>
              <a:t> – гласный.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/>
              <a:t>     При его произнесении губы сильно вытянуты вперёд, щёки сдуты. Для выхода воздуха остаётся узкая щель.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Звук </a:t>
            </a:r>
            <a:r>
              <a:rPr lang="en-US" sz="2400" dirty="0" smtClean="0">
                <a:solidFill>
                  <a:srgbClr val="FF0000"/>
                </a:solidFill>
              </a:rPr>
              <a:t>[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en-US" sz="2400" dirty="0" smtClean="0">
                <a:solidFill>
                  <a:srgbClr val="FF0000"/>
                </a:solidFill>
              </a:rPr>
              <a:t>]</a:t>
            </a:r>
            <a:r>
              <a:rPr lang="ru-RU" sz="2400" dirty="0" smtClean="0">
                <a:solidFill>
                  <a:srgbClr val="FF0000"/>
                </a:solidFill>
              </a:rPr>
              <a:t> – гласный.</a:t>
            </a:r>
          </a:p>
          <a:p>
            <a:pPr>
              <a:buNone/>
            </a:pPr>
            <a:r>
              <a:rPr lang="ru-RU" sz="2400" dirty="0" smtClean="0"/>
              <a:t>     При его произнесении губы округлены. Остаётся более широкое отверстие для выхода воздушной струи.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588</Words>
  <Application>Microsoft Office PowerPoint</Application>
  <PresentationFormat>Экран (4:3)</PresentationFormat>
  <Paragraphs>154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Дифференциация звуков [о]-[у], букв О-У</vt:lpstr>
      <vt:lpstr>Загадка </vt:lpstr>
      <vt:lpstr>Олимпиада</vt:lpstr>
      <vt:lpstr>Виды спорта на зимних Олимпийских играх</vt:lpstr>
      <vt:lpstr>Талисманы  Зимних Олимпийских игр 2014 г. в Сочи</vt:lpstr>
      <vt:lpstr>Слайд 6</vt:lpstr>
      <vt:lpstr>Задание от Леопарда.  Подчеркни буквы русского алфавита.</vt:lpstr>
      <vt:lpstr>Задание от Мишки. «Охнем-ухнем».</vt:lpstr>
      <vt:lpstr>Сравнительная характеристика звуков занятия</vt:lpstr>
      <vt:lpstr>Задание от Зайки. Составьте пары слов по первым звукам названий картинок.</vt:lpstr>
      <vt:lpstr>Слайд 11</vt:lpstr>
      <vt:lpstr>Задание от Леопарда. Составьте пару слов из букв, спрятанных в геометрических фигурах.</vt:lpstr>
      <vt:lpstr>Игра с мячом «Родственные слова»</vt:lpstr>
      <vt:lpstr>Задание от Мишки.  Продолжи слог до полного слова </vt:lpstr>
      <vt:lpstr>Задание от Зайчика. Диктант слов. </vt:lpstr>
      <vt:lpstr>Задание от Леопарда. Составь словосочетание.</vt:lpstr>
      <vt:lpstr>Слайд 17</vt:lpstr>
      <vt:lpstr>Задание от Мишки. Вставьте в предложения нужные слова.  Выделите буквы О-У.</vt:lpstr>
      <vt:lpstr>Подведение итогов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букв О-У</dc:title>
  <dc:creator>Света</dc:creator>
  <cp:lastModifiedBy>Света</cp:lastModifiedBy>
  <cp:revision>104</cp:revision>
  <dcterms:created xsi:type="dcterms:W3CDTF">2013-10-20T12:16:21Z</dcterms:created>
  <dcterms:modified xsi:type="dcterms:W3CDTF">2013-11-04T14:00:23Z</dcterms:modified>
</cp:coreProperties>
</file>