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860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45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5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457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45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2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81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21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80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08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23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95B5-E0F5-4502-B09B-9B9E50972A93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71636-D711-4A71-8D86-19675C6FB0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66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4645" y="836712"/>
            <a:ext cx="85611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«ПЕРЕД ВАМИ ГРОМАДА –</a:t>
            </a:r>
          </a:p>
          <a:p>
            <a:pPr algn="ctr"/>
            <a:endParaRPr lang="ru-RU" sz="44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РУССКИЙ ЯЗЫК!»</a:t>
            </a:r>
            <a:endParaRPr lang="en-US" sz="4400" b="1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400" b="1" dirty="0" smtClean="0">
                <a:latin typeface="Bookman Old Style" panose="02050604050505020204" pitchFamily="18" charset="0"/>
                <a:cs typeface="Times New Roman" panose="02020603050405020304" pitchFamily="18" charset="0"/>
              </a:rPr>
              <a:t>Н.В. Гоголь</a:t>
            </a:r>
            <a:endParaRPr lang="en-US" sz="4400" b="1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AN007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645" y="4314587"/>
            <a:ext cx="2195513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017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476672"/>
            <a:ext cx="8712969" cy="5904656"/>
            <a:chOff x="-113500" y="0"/>
            <a:chExt cx="5162143" cy="290512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371600" y="0"/>
              <a:ext cx="2047875" cy="4191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Ф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НЕТ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181349" y="619125"/>
              <a:ext cx="1867293" cy="40005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ГРАФ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-113500" y="1847850"/>
              <a:ext cx="2047792" cy="39052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Е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КС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ЛОГ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Я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95300" y="2466975"/>
              <a:ext cx="1885950" cy="438150"/>
            </a:xfrm>
            <a:prstGeom prst="roundRect">
              <a:avLst/>
            </a:prstGeom>
            <a:solidFill>
              <a:srgbClr val="FAF7BE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ЭТ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ЛОГ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Я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590800" y="2466975"/>
              <a:ext cx="1885950" cy="428625"/>
            </a:xfrm>
            <a:prstGeom prst="roundRect">
              <a:avLst/>
            </a:prstGeom>
            <a:solidFill>
              <a:srgbClr val="FED2D2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РФ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ГРАФ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Я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000850" y="1847850"/>
              <a:ext cx="2047793" cy="390525"/>
            </a:xfrm>
            <a:prstGeom prst="roundRect">
              <a:avLst/>
            </a:prstGeom>
            <a:solidFill>
              <a:srgbClr val="FCDEC8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М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РФЕМ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И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КА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7151" y="619125"/>
              <a:ext cx="1695450" cy="400050"/>
            </a:xfrm>
            <a:prstGeom prst="round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РФ</a:t>
              </a:r>
              <a:r>
                <a:rPr lang="ru-RU" sz="2800" b="1" dirty="0" smtClean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ОЭ</a:t>
              </a:r>
              <a:r>
                <a:rPr lang="ru-RU" sz="2800" b="1" dirty="0" smtClean="0">
                  <a:effectLst/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rPr>
                <a:t>ПИЯ</a:t>
              </a:r>
              <a:endParaRPr lang="ru-RU" sz="2800" b="1" dirty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верх 9"/>
            <p:cNvSpPr/>
            <p:nvPr/>
          </p:nvSpPr>
          <p:spPr>
            <a:xfrm>
              <a:off x="2381250" y="619125"/>
              <a:ext cx="45719" cy="657225"/>
            </a:xfrm>
            <a:prstGeom prst="up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1" name="Стрелка углом вверх 10"/>
            <p:cNvSpPr/>
            <p:nvPr/>
          </p:nvSpPr>
          <p:spPr>
            <a:xfrm>
              <a:off x="3924300" y="1543050"/>
              <a:ext cx="695325" cy="218440"/>
            </a:xfrm>
            <a:prstGeom prst="bentUpArrow">
              <a:avLst/>
            </a:prstGeom>
            <a:scene3d>
              <a:camera prst="orthographicFront">
                <a:rot lat="21599969" lon="10799999" rev="107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Стрелка углом вверх 11"/>
            <p:cNvSpPr/>
            <p:nvPr/>
          </p:nvSpPr>
          <p:spPr>
            <a:xfrm rot="10800000">
              <a:off x="542925" y="1190625"/>
              <a:ext cx="695325" cy="219075"/>
            </a:xfrm>
            <a:prstGeom prst="bent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  <a:scene3d>
              <a:camera prst="orthographicFront">
                <a:rot lat="21599969" lon="10799999" rev="10799999"/>
              </a:camera>
              <a:lightRig rig="threePt" dir="t"/>
            </a:scene3d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3" name="Стрелка углом вверх 12"/>
            <p:cNvSpPr/>
            <p:nvPr/>
          </p:nvSpPr>
          <p:spPr>
            <a:xfrm>
              <a:off x="3924300" y="1162050"/>
              <a:ext cx="695325" cy="219075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Стрелка углом вверх 13"/>
            <p:cNvSpPr/>
            <p:nvPr/>
          </p:nvSpPr>
          <p:spPr>
            <a:xfrm rot="10800000">
              <a:off x="542925" y="1543050"/>
              <a:ext cx="695325" cy="219075"/>
            </a:xfrm>
            <a:prstGeom prst="bent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 rot="1664077">
              <a:off x="2057400" y="1676400"/>
              <a:ext cx="110458" cy="7083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9657189">
              <a:off x="2705100" y="1647825"/>
              <a:ext cx="115335" cy="739272"/>
            </a:xfrm>
            <a:prstGeom prst="down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744805" y="2974812"/>
            <a:ext cx="507520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РАЗДЕЛЫ Л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</a:t>
            </a:r>
            <a:r>
              <a:rPr lang="ru-RU" sz="2800" b="1" dirty="0" smtClean="0">
                <a:effectLst/>
                <a:latin typeface="Times New Roman"/>
                <a:ea typeface="Calibri"/>
                <a:cs typeface="Times New Roman"/>
              </a:rPr>
              <a:t>НГВИСТИКИ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3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102" y="1010345"/>
            <a:ext cx="65838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latin typeface="Bookman Old Style" panose="02050604050505020204" pitchFamily="18" charset="0"/>
              </a:rPr>
              <a:t>Фо</a:t>
            </a:r>
            <a:r>
              <a:rPr lang="ru-RU" sz="5400" b="1" u="sng" dirty="0" smtClean="0">
                <a:latin typeface="Bookman Old Style" panose="02050604050505020204" pitchFamily="18" charset="0"/>
              </a:rPr>
              <a:t>не</a:t>
            </a:r>
            <a:r>
              <a:rPr lang="el-GR" sz="5400" b="1" dirty="0" smtClean="0">
                <a:latin typeface="Bookman Old Style" panose="02050604050505020204" pitchFamily="18" charset="0"/>
              </a:rPr>
              <a:t>´</a:t>
            </a:r>
            <a:r>
              <a:rPr lang="ru-RU" sz="5400" b="1" dirty="0" smtClean="0">
                <a:latin typeface="Bookman Old Style" panose="02050604050505020204" pitchFamily="18" charset="0"/>
              </a:rPr>
              <a:t>тика – </a:t>
            </a:r>
            <a:r>
              <a:rPr lang="en-US" sz="5400" b="1" dirty="0" smtClean="0">
                <a:latin typeface="Bookman Old Style" panose="02050604050505020204" pitchFamily="18" charset="0"/>
              </a:rPr>
              <a:t>[</a:t>
            </a:r>
            <a:r>
              <a:rPr lang="ru-RU" sz="5400" b="1" dirty="0" err="1" smtClean="0">
                <a:latin typeface="Bookman Old Style" panose="02050604050505020204" pitchFamily="18" charset="0"/>
              </a:rPr>
              <a:t>нэ</a:t>
            </a:r>
            <a:r>
              <a:rPr lang="el-GR" sz="5400" b="1" dirty="0" smtClean="0">
                <a:latin typeface="Bookman Old Style" panose="02050604050505020204" pitchFamily="18" charset="0"/>
              </a:rPr>
              <a:t>´</a:t>
            </a:r>
            <a:r>
              <a:rPr lang="en-US" sz="5400" b="1" dirty="0" smtClean="0">
                <a:latin typeface="Bookman Old Style" panose="02050604050505020204" pitchFamily="18" charset="0"/>
              </a:rPr>
              <a:t>]</a:t>
            </a:r>
            <a:endParaRPr lang="ru-RU" sz="5400" b="1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411" y="3284984"/>
            <a:ext cx="625523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err="1">
                <a:latin typeface="Bookman Old Style" panose="02050604050505020204" pitchFamily="18" charset="0"/>
              </a:rPr>
              <a:t>Сумасше´дший</a:t>
            </a:r>
            <a:r>
              <a:rPr lang="ru-RU" sz="5400" b="1" dirty="0">
                <a:latin typeface="Bookman Old Style" panose="02050604050505020204" pitchFamily="18" charset="0"/>
              </a:rPr>
              <a:t> </a:t>
            </a:r>
            <a:endParaRPr lang="en-US" sz="5400" b="1" dirty="0" smtClean="0">
              <a:latin typeface="Bookman Old Style" panose="02050604050505020204" pitchFamily="18" charset="0"/>
            </a:endParaRPr>
          </a:p>
          <a:p>
            <a:pPr algn="ctr"/>
            <a:endParaRPr lang="en-US" sz="14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5400" b="1" dirty="0" smtClean="0">
                <a:latin typeface="Bookman Old Style" panose="02050604050505020204" pitchFamily="18" charset="0"/>
              </a:rPr>
              <a:t>[</a:t>
            </a:r>
            <a:r>
              <a:rPr lang="ru-RU" sz="5400" b="1" dirty="0" err="1" smtClean="0">
                <a:latin typeface="Bookman Old Style" panose="02050604050505020204" pitchFamily="18" charset="0"/>
              </a:rPr>
              <a:t>сумашэ</a:t>
            </a:r>
            <a:r>
              <a:rPr lang="el-GR" sz="5400" b="1" dirty="0" smtClean="0">
                <a:latin typeface="Bookman Old Style" panose="02050604050505020204" pitchFamily="18" charset="0"/>
              </a:rPr>
              <a:t>´</a:t>
            </a:r>
            <a:r>
              <a:rPr lang="ru-RU" sz="5400" b="1" dirty="0" err="1" smtClean="0">
                <a:latin typeface="Bookman Old Style" panose="02050604050505020204" pitchFamily="18" charset="0"/>
              </a:rPr>
              <a:t>тшы</a:t>
            </a:r>
            <a:r>
              <a:rPr lang="en-US" sz="5400" b="1" dirty="0" smtClean="0">
                <a:latin typeface="Bookman Old Style" panose="02050604050505020204" pitchFamily="18" charset="0"/>
              </a:rPr>
              <a:t>j’]</a:t>
            </a:r>
            <a:endParaRPr lang="ru-RU" sz="5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76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8924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b="1" dirty="0" smtClean="0">
                <a:latin typeface="Bookman Old Style" panose="02050604050505020204" pitchFamily="18" charset="0"/>
              </a:rPr>
              <a:t>Мягкий – </a:t>
            </a:r>
            <a:r>
              <a:rPr lang="ru-RU" sz="4000" b="1" dirty="0" smtClean="0">
                <a:latin typeface="Bookman Old Style" panose="02050604050505020204" pitchFamily="18" charset="0"/>
              </a:rPr>
              <a:t>1. Приятный при ощущении; 2. Приятный;       3. </a:t>
            </a:r>
            <a:r>
              <a:rPr lang="ru-RU" sz="4000" b="1" smtClean="0">
                <a:latin typeface="Bookman Old Style" panose="02050604050505020204" pitchFamily="18" charset="0"/>
              </a:rPr>
              <a:t>Неприятный; </a:t>
            </a:r>
            <a:r>
              <a:rPr lang="ru-RU" sz="4000" b="1" dirty="0" smtClean="0">
                <a:latin typeface="Bookman Old Style" panose="02050604050505020204" pitchFamily="18" charset="0"/>
              </a:rPr>
              <a:t>4. Мягкость, мягонький, смягчить</a:t>
            </a:r>
            <a:endParaRPr lang="ru-RU" sz="4000" b="1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317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огучее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обезумевшее море,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сумасшедший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ветер, срывающий крыши с домов,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бросающий  навзничь телеграфные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столбы.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диночество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угрюмой безмолвной снежной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пустыни,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угрюмые дикие скалы,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глухая и долгая, как тоска.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 наша, наш Север.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нежно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трепещущими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цветками,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мягкий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 сполохов, тихие акварельные закаты,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дрема на сопках.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чарование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короткого 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торопливого лета.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иловые мягкие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тени в лощинах.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Север.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олоса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буксиров, размеренный, как ритм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сердца,  растущий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перестук моторов.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синие вспышки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новостроек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сомкнутая темень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подводной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лодкой.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ркий Север,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окраинная, суровая.</a:t>
            </a:r>
          </a:p>
        </p:txBody>
      </p:sp>
    </p:spTree>
    <p:extLst>
      <p:ext uri="{BB962C8B-B14F-4D97-AF65-F5344CB8AC3E}">
        <p14:creationId xmlns:p14="http://schemas.microsoft.com/office/powerpoint/2010/main" xmlns="" val="37531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81780" y="908720"/>
            <a:ext cx="74918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МОРФОЛОГИЯ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2771800" y="2852936"/>
            <a:ext cx="3468078" cy="3116163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20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60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user</cp:lastModifiedBy>
  <cp:revision>14</cp:revision>
  <dcterms:created xsi:type="dcterms:W3CDTF">2013-10-20T17:39:02Z</dcterms:created>
  <dcterms:modified xsi:type="dcterms:W3CDTF">2013-10-24T07:26:47Z</dcterms:modified>
</cp:coreProperties>
</file>