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9"/>
  </p:notesMasterIdLst>
  <p:sldIdLst>
    <p:sldId id="283" r:id="rId2"/>
    <p:sldId id="285" r:id="rId3"/>
    <p:sldId id="287" r:id="rId4"/>
    <p:sldId id="286" r:id="rId5"/>
    <p:sldId id="260" r:id="rId6"/>
    <p:sldId id="261" r:id="rId7"/>
    <p:sldId id="297" r:id="rId8"/>
    <p:sldId id="321" r:id="rId9"/>
    <p:sldId id="290" r:id="rId10"/>
    <p:sldId id="322" r:id="rId11"/>
    <p:sldId id="291" r:id="rId12"/>
    <p:sldId id="298" r:id="rId13"/>
    <p:sldId id="316" r:id="rId14"/>
    <p:sldId id="315" r:id="rId15"/>
    <p:sldId id="317" r:id="rId16"/>
    <p:sldId id="318" r:id="rId17"/>
    <p:sldId id="314" r:id="rId18"/>
    <p:sldId id="313" r:id="rId19"/>
    <p:sldId id="310" r:id="rId20"/>
    <p:sldId id="311" r:id="rId21"/>
    <p:sldId id="319" r:id="rId22"/>
    <p:sldId id="320" r:id="rId23"/>
    <p:sldId id="309" r:id="rId24"/>
    <p:sldId id="279" r:id="rId25"/>
    <p:sldId id="293" r:id="rId26"/>
    <p:sldId id="294" r:id="rId27"/>
    <p:sldId id="281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082B6C-1504-4880-9C3C-E855C4F4E7AB}" type="datetimeFigureOut">
              <a:rPr lang="ru-RU" smtClean="0"/>
              <a:t>11.12.2013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AA5BD7-B759-42A6-BEB5-2853CE7D65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45329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1742936D-7562-4B08-8457-ED2C52E762E0}" type="slidenum">
              <a:rPr lang="ru-RU" altLang="ru-RU" sz="1200" smtClean="0"/>
              <a:pPr eaLnBrk="1" hangingPunct="1"/>
              <a:t>13</a:t>
            </a:fld>
            <a:endParaRPr lang="ru-RU" altLang="ru-RU" sz="1200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0BB6E4E3-3A8F-41EB-A2CF-C01D9A5C4246}" type="slidenum">
              <a:rPr lang="ru-RU" altLang="ru-RU" sz="1200" smtClean="0"/>
              <a:pPr eaLnBrk="1" hangingPunct="1"/>
              <a:t>14</a:t>
            </a:fld>
            <a:endParaRPr lang="ru-RU" altLang="ru-RU" sz="1200" smtClean="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5BA99E5-478A-4F32-913B-C59794D52087}" type="slidenum">
              <a:rPr lang="ru-RU" altLang="ru-RU" sz="1200" smtClean="0"/>
              <a:pPr eaLnBrk="1" hangingPunct="1"/>
              <a:t>15</a:t>
            </a:fld>
            <a:endParaRPr lang="ru-RU" altLang="ru-RU" sz="1200" smtClean="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5BA99E5-478A-4F32-913B-C59794D52087}" type="slidenum">
              <a:rPr lang="ru-RU" altLang="ru-RU" sz="1200" smtClean="0"/>
              <a:pPr eaLnBrk="1" hangingPunct="1"/>
              <a:t>16</a:t>
            </a:fld>
            <a:endParaRPr lang="ru-RU" altLang="ru-RU" sz="1200" smtClean="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11.12.2013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11.12.2013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11.12.2013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11.12.2013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0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%D0%A1%D0%B5%D0%B2%D0%B5%D1%80%D0%BD%D1%8B%D0%B9_%D0%9B%D0%B5%D0%B4%D0%BE%D0%B2%D0%B8%D1%82%D1%8B%D0%B9_%D0%BE%D0%BA%D0%B5%D0%B0%D0%BD" TargetMode="External"/><Relationship Id="rId3" Type="http://schemas.openxmlformats.org/officeDocument/2006/relationships/hyperlink" Target="http://ru.wikipedia.org/wiki/%D0%A5%D0%B0%D0%BA%D0%B0%D1%81%D1%81%D0%BA%D0%B8%D0%B9_%D1%8F%D0%B7%D1%8B%D0%BA" TargetMode="External"/><Relationship Id="rId7" Type="http://schemas.openxmlformats.org/officeDocument/2006/relationships/hyperlink" Target="http://ru.wikipedia.org/wiki/%D0%9A%D0%B0%D1%80%D1%81%D0%BA%D0%BE%D0%B5_%D0%BC%D0%BE%D1%80%D0%B5" TargetMode="External"/><Relationship Id="rId2" Type="http://schemas.openxmlformats.org/officeDocument/2006/relationships/hyperlink" Target="http://ru.wikipedia.org/wiki/%D0%AD%D0%B2%D0%B5%D0%BD%D0%BA%D0%B8%D0%B9%D1%81%D0%BA%D0%B8%D0%B9_%D1%8F%D0%B7%D1%8B%D0%BA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ru.wikipedia.org/wiki/%D0%A0%D0%BE%D1%81%D1%81%D0%B8%D1%8F" TargetMode="External"/><Relationship Id="rId5" Type="http://schemas.openxmlformats.org/officeDocument/2006/relationships/hyperlink" Target="http://ru.wikipedia.org/wiki/%D0%A1%D0%B8%D0%B1%D0%B8%D1%80%D1%8C" TargetMode="External"/><Relationship Id="rId4" Type="http://schemas.openxmlformats.org/officeDocument/2006/relationships/hyperlink" Target="http://ru.wikipedia.org/wiki/%D0%A2%D1%83%D0%B2%D0%B8%D0%BD%D1%81%D0%BA%D0%B8%D0%B9_%D1%8F%D0%B7%D1%8B%D0%BA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&#1084;&#1077;&#1090;&#1072;&#1075;&#1088;&#1072;&#1084;&#1084;&#1099;.docx" TargetMode="External"/><Relationship Id="rId2" Type="http://schemas.openxmlformats.org/officeDocument/2006/relationships/hyperlink" Target="&#1047;&#1072;&#1075;&#1072;&#1076;&#1082;&#1080;%20&#1055;&#1086;&#1087;&#1072;&#1076;&#1080;%20&#1074;%20&#1088;&#1080;&#1092;&#1084;&#1091;.docx" TargetMode="Externa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Z:\newtek\_backgrounds_1.02\Tim\PP template sample\blue_glob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91200" y="3429000"/>
            <a:ext cx="3352800" cy="3352800"/>
          </a:xfrm>
          <a:prstGeom prst="rect">
            <a:avLst/>
          </a:prstGeom>
          <a:noFill/>
        </p:spPr>
      </p:pic>
      <p:sp>
        <p:nvSpPr>
          <p:cNvPr id="7173" name="Line 5"/>
          <p:cNvSpPr>
            <a:spLocks noChangeShapeType="1"/>
          </p:cNvSpPr>
          <p:nvPr/>
        </p:nvSpPr>
        <p:spPr bwMode="auto">
          <a:xfrm>
            <a:off x="1905000" y="4800600"/>
            <a:ext cx="5334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 rot="20829826">
            <a:off x="-111576" y="1323810"/>
            <a:ext cx="8611612" cy="1254224"/>
          </a:xfrm>
        </p:spPr>
        <p:txBody>
          <a:bodyPr/>
          <a:lstStyle/>
          <a:p>
            <a:pPr marL="182880" indent="0" algn="r">
              <a:buNone/>
            </a:pPr>
            <a:r>
              <a:rPr lang="ru-RU" sz="8000" dirty="0" smtClean="0">
                <a:solidFill>
                  <a:srgbClr val="C00000"/>
                </a:solidFill>
              </a:rPr>
              <a:t>Географическое Ассорти</a:t>
            </a:r>
            <a:endParaRPr lang="en-US" sz="8000" dirty="0">
              <a:solidFill>
                <a:srgbClr val="C00000"/>
              </a:solidFill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03648" y="5105400"/>
            <a:ext cx="7272808" cy="1301080"/>
          </a:xfrm>
        </p:spPr>
        <p:txBody>
          <a:bodyPr>
            <a:normAutofit fontScale="62500" lnSpcReduction="20000"/>
          </a:bodyPr>
          <a:lstStyle/>
          <a:p>
            <a:pPr algn="r"/>
            <a:r>
              <a:rPr lang="ru-RU" sz="6000" b="1" dirty="0">
                <a:solidFill>
                  <a:srgbClr val="002060"/>
                </a:solidFill>
              </a:rPr>
              <a:t>Воды России </a:t>
            </a:r>
          </a:p>
          <a:p>
            <a:pPr algn="r"/>
            <a:r>
              <a:rPr lang="ru-RU" sz="6000" b="1" dirty="0">
                <a:solidFill>
                  <a:srgbClr val="002060"/>
                </a:solidFill>
              </a:rPr>
              <a:t>8 класс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5316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63858" y="188640"/>
            <a:ext cx="6512511" cy="1296144"/>
          </a:xfrm>
        </p:spPr>
        <p:txBody>
          <a:bodyPr/>
          <a:lstStyle/>
          <a:p>
            <a:pPr algn="ctr">
              <a:defRPr/>
            </a:pPr>
            <a:r>
              <a:rPr lang="ru-RU" dirty="0" smtClean="0"/>
              <a:t>Ключ ответов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1156447" y="1340768"/>
            <a:ext cx="3346704" cy="3600399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  <a:defRPr/>
            </a:pPr>
            <a:r>
              <a:rPr lang="ru-RU" b="1" dirty="0" smtClean="0"/>
              <a:t>28 м – 34 см/км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ru-RU" b="1" dirty="0" smtClean="0">
                <a:solidFill>
                  <a:srgbClr val="FF0000"/>
                </a:solidFill>
              </a:rPr>
              <a:t>300 м – 16 см/км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ru-RU" b="1" dirty="0" smtClean="0"/>
              <a:t>1500 м – 70 см/км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ru-RU" b="1" dirty="0" smtClean="0">
                <a:solidFill>
                  <a:srgbClr val="FF0000"/>
                </a:solidFill>
              </a:rPr>
              <a:t>1000 м – 24см/км</a:t>
            </a:r>
          </a:p>
          <a:p>
            <a:pPr marL="457200" indent="-457200">
              <a:buFontTx/>
              <a:buNone/>
              <a:defRPr/>
            </a:pPr>
            <a:endParaRPr lang="ru-RU" b="1" dirty="0" smtClean="0"/>
          </a:p>
          <a:p>
            <a:pPr marL="0" indent="0">
              <a:buNone/>
              <a:defRPr/>
            </a:pPr>
            <a:endParaRPr lang="ru-RU" dirty="0" smtClean="0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3470128"/>
          </a:xfrm>
        </p:spPr>
        <p:txBody>
          <a:bodyPr/>
          <a:lstStyle/>
          <a:p>
            <a:pPr marL="457200" indent="-457200">
              <a:buFont typeface="+mj-lt"/>
              <a:buAutoNum type="arabicPeriod"/>
              <a:defRPr/>
            </a:pPr>
            <a:r>
              <a:rPr lang="ru-RU" b="1" dirty="0" smtClean="0"/>
              <a:t>1000 м – 58см/км 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ru-RU" b="1" dirty="0" smtClean="0">
                <a:solidFill>
                  <a:srgbClr val="FF0000"/>
                </a:solidFill>
              </a:rPr>
              <a:t>930 м – 21см/км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ru-RU" b="1" dirty="0" smtClean="0">
                <a:solidFill>
                  <a:srgbClr val="FF0000"/>
                </a:solidFill>
              </a:rPr>
              <a:t>1000 м – 19см/км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ru-RU" b="1" dirty="0" smtClean="0">
                <a:solidFill>
                  <a:schemeClr val="tx1"/>
                </a:solidFill>
              </a:rPr>
              <a:t>1000 м – 23см/км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12295" name="Picture 9" descr="Горный поток"/>
          <p:cNvPicPr>
            <a:picLocks noChangeAspect="1" noChangeArrowheads="1"/>
          </p:cNvPicPr>
          <p:nvPr/>
        </p:nvPicPr>
        <p:blipFill>
          <a:blip r:embed="rId2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976903"/>
            <a:ext cx="3600400" cy="3538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976903"/>
            <a:ext cx="4033837" cy="3538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2232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1793289" y="260648"/>
            <a:ext cx="6512511" cy="1080120"/>
          </a:xfrm>
        </p:spPr>
        <p:txBody>
          <a:bodyPr/>
          <a:lstStyle/>
          <a:p>
            <a:pPr algn="ctr">
              <a:defRPr/>
            </a:pPr>
            <a:r>
              <a:rPr lang="ru-RU" dirty="0" smtClean="0">
                <a:solidFill>
                  <a:srgbClr val="C00000"/>
                </a:solidFill>
              </a:rPr>
              <a:t>Ключ ответов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395536" y="2204863"/>
            <a:ext cx="8280920" cy="1938663"/>
          </a:xfrm>
        </p:spPr>
        <p:txBody>
          <a:bodyPr>
            <a:normAutofit/>
          </a:bodyPr>
          <a:lstStyle/>
          <a:p>
            <a:pPr marL="45720" indent="0" algn="ctr">
              <a:buNone/>
              <a:defRPr/>
            </a:pPr>
            <a:r>
              <a:rPr lang="ru-RU" sz="4400" b="1" dirty="0" smtClean="0">
                <a:solidFill>
                  <a:schemeClr val="tx1"/>
                </a:solidFill>
                <a:latin typeface="Century Gothic" pitchFamily="34" charset="0"/>
              </a:rPr>
              <a:t>1-В; 2-Г;  3-Е;  4-Д;  5-Б;  6-А</a:t>
            </a:r>
            <a:r>
              <a:rPr lang="ru-RU" sz="4400" dirty="0" smtClean="0"/>
              <a:t>.</a:t>
            </a:r>
          </a:p>
          <a:p>
            <a:pPr>
              <a:defRPr/>
            </a:pPr>
            <a:endParaRPr lang="ru-RU" dirty="0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2483768" y="3645024"/>
            <a:ext cx="4680520" cy="3103240"/>
          </a:xfrm>
        </p:spPr>
        <p:txBody>
          <a:bodyPr/>
          <a:lstStyle/>
          <a:p>
            <a:pPr marL="45720" indent="0">
              <a:buNone/>
              <a:defRPr/>
            </a:pPr>
            <a:r>
              <a:rPr lang="ru-RU" sz="2400" b="1" dirty="0" smtClean="0">
                <a:latin typeface="Century Gothic" pitchFamily="34" charset="0"/>
              </a:rPr>
              <a:t>«</a:t>
            </a:r>
            <a:r>
              <a:rPr lang="ru-RU" sz="2400" b="1" dirty="0" smtClean="0">
                <a:solidFill>
                  <a:srgbClr val="FF0000"/>
                </a:solidFill>
                <a:latin typeface="Century Gothic" pitchFamily="34" charset="0"/>
              </a:rPr>
              <a:t>5</a:t>
            </a:r>
            <a:r>
              <a:rPr lang="ru-RU" sz="2400" b="1" dirty="0" smtClean="0">
                <a:latin typeface="Century Gothic" pitchFamily="34" charset="0"/>
              </a:rPr>
              <a:t>» = 6 правильных ответа</a:t>
            </a:r>
          </a:p>
          <a:p>
            <a:pPr marL="45720" indent="0">
              <a:buNone/>
              <a:defRPr/>
            </a:pPr>
            <a:r>
              <a:rPr lang="ru-RU" sz="2400" b="1" dirty="0" smtClean="0">
                <a:latin typeface="Century Gothic" pitchFamily="34" charset="0"/>
              </a:rPr>
              <a:t>«</a:t>
            </a:r>
            <a:r>
              <a:rPr lang="ru-RU" sz="2400" b="1" dirty="0" smtClean="0">
                <a:solidFill>
                  <a:srgbClr val="FF0000"/>
                </a:solidFill>
                <a:latin typeface="Century Gothic" pitchFamily="34" charset="0"/>
              </a:rPr>
              <a:t>4</a:t>
            </a:r>
            <a:r>
              <a:rPr lang="ru-RU" sz="2400" b="1" dirty="0" smtClean="0">
                <a:latin typeface="Century Gothic" pitchFamily="34" charset="0"/>
              </a:rPr>
              <a:t>» = 5 правильных ответа</a:t>
            </a:r>
          </a:p>
          <a:p>
            <a:pPr marL="45720" indent="0">
              <a:buNone/>
              <a:defRPr/>
            </a:pPr>
            <a:r>
              <a:rPr lang="ru-RU" sz="2400" b="1" dirty="0" smtClean="0">
                <a:latin typeface="Century Gothic" pitchFamily="34" charset="0"/>
              </a:rPr>
              <a:t>«</a:t>
            </a:r>
            <a:r>
              <a:rPr lang="ru-RU" sz="2400" b="1" dirty="0" smtClean="0">
                <a:solidFill>
                  <a:srgbClr val="FF0000"/>
                </a:solidFill>
                <a:latin typeface="Century Gothic" pitchFamily="34" charset="0"/>
              </a:rPr>
              <a:t>3</a:t>
            </a:r>
            <a:r>
              <a:rPr lang="ru-RU" sz="2400" b="1" dirty="0" smtClean="0">
                <a:latin typeface="Century Gothic" pitchFamily="34" charset="0"/>
              </a:rPr>
              <a:t>» = 4-3 правильных ответа</a:t>
            </a:r>
          </a:p>
          <a:p>
            <a:pPr marL="45720" indent="0">
              <a:buNone/>
              <a:defRPr/>
            </a:pPr>
            <a:r>
              <a:rPr lang="ru-RU" sz="2400" b="1" dirty="0" smtClean="0">
                <a:latin typeface="Century Gothic" pitchFamily="34" charset="0"/>
              </a:rPr>
              <a:t>«</a:t>
            </a:r>
            <a:r>
              <a:rPr lang="ru-RU" sz="2400" b="1" dirty="0" smtClean="0">
                <a:solidFill>
                  <a:srgbClr val="FF0000"/>
                </a:solidFill>
                <a:latin typeface="Century Gothic" pitchFamily="34" charset="0"/>
              </a:rPr>
              <a:t>2</a:t>
            </a:r>
            <a:r>
              <a:rPr lang="ru-RU" sz="2400" b="1" dirty="0" smtClean="0">
                <a:latin typeface="Century Gothic" pitchFamily="34" charset="0"/>
              </a:rPr>
              <a:t>» = 2 правильных ответа</a:t>
            </a:r>
          </a:p>
          <a:p>
            <a:pPr>
              <a:defRPr/>
            </a:pPr>
            <a:endParaRPr lang="ru-RU" dirty="0" smtClean="0"/>
          </a:p>
          <a:p>
            <a:pPr>
              <a:defRPr/>
            </a:pPr>
            <a:endParaRPr lang="ru-RU" dirty="0" smtClean="0"/>
          </a:p>
          <a:p>
            <a:pPr>
              <a:defRPr/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741127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179512" y="116632"/>
            <a:ext cx="8856984" cy="6624736"/>
          </a:xfrm>
          <a:solidFill>
            <a:schemeClr val="tx1"/>
          </a:solidFill>
        </p:spPr>
        <p:txBody>
          <a:bodyPr>
            <a:normAutofit/>
          </a:bodyPr>
          <a:lstStyle/>
          <a:p>
            <a:endParaRPr lang="ru-RU" sz="6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-396552" y="4372168"/>
            <a:ext cx="9289031" cy="1577112"/>
          </a:xfrm>
        </p:spPr>
        <p:txBody>
          <a:bodyPr/>
          <a:lstStyle/>
          <a:p>
            <a:pPr marL="0" indent="0">
              <a:buNone/>
            </a:pPr>
            <a:r>
              <a:rPr lang="ru-RU" sz="88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6.Черный ящик</a:t>
            </a:r>
            <a:r>
              <a:rPr lang="ru-RU" sz="7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/>
            </a:r>
            <a:br>
              <a:rPr lang="ru-RU" sz="7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endParaRPr lang="ru-RU" sz="7200" dirty="0"/>
          </a:p>
        </p:txBody>
      </p:sp>
    </p:spTree>
    <p:extLst>
      <p:ext uri="{BB962C8B-B14F-4D97-AF65-F5344CB8AC3E}">
        <p14:creationId xmlns:p14="http://schemas.microsoft.com/office/powerpoint/2010/main" val="2735205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0_16bd6_d75a5573_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34050"/>
            <a:ext cx="9144000" cy="112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Text Box 6"/>
          <p:cNvSpPr txBox="1">
            <a:spLocks noChangeArrowheads="1"/>
          </p:cNvSpPr>
          <p:nvPr/>
        </p:nvSpPr>
        <p:spPr bwMode="auto">
          <a:xfrm>
            <a:off x="3857625" y="1268413"/>
            <a:ext cx="5143500" cy="4894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r>
              <a:rPr lang="ru-RU" altLang="ru-RU" dirty="0">
                <a:latin typeface="Bookman Old Style" pitchFamily="18" charset="0"/>
              </a:rPr>
              <a:t>Существует</a:t>
            </a:r>
          </a:p>
          <a:p>
            <a:pPr algn="r" eaLnBrk="1" hangingPunct="1"/>
            <a:r>
              <a:rPr lang="ru-RU" altLang="ru-RU" dirty="0">
                <a:latin typeface="Bookman Old Style" pitchFamily="18" charset="0"/>
              </a:rPr>
              <a:t> множество легенд о происхождении </a:t>
            </a:r>
          </a:p>
          <a:p>
            <a:pPr algn="r" eaLnBrk="1" hangingPunct="1"/>
            <a:r>
              <a:rPr lang="ru-RU" altLang="ru-RU" dirty="0">
                <a:latin typeface="Bookman Old Style" pitchFamily="18" charset="0"/>
              </a:rPr>
              <a:t>названия </a:t>
            </a:r>
            <a:r>
              <a:rPr lang="ru-RU" altLang="ru-RU" dirty="0" smtClean="0">
                <a:latin typeface="Bookman Old Style" pitchFamily="18" charset="0"/>
              </a:rPr>
              <a:t>этого озера .</a:t>
            </a:r>
            <a:endParaRPr lang="ru-RU" altLang="ru-RU" dirty="0">
              <a:latin typeface="Bookman Old Style" pitchFamily="18" charset="0"/>
            </a:endParaRPr>
          </a:p>
          <a:p>
            <a:pPr algn="r" eaLnBrk="1" hangingPunct="1">
              <a:buFont typeface="Arial" charset="0"/>
              <a:buChar char="•"/>
            </a:pPr>
            <a:r>
              <a:rPr lang="ru-RU" altLang="ru-RU" dirty="0">
                <a:latin typeface="Bookman Old Style" pitchFamily="18" charset="0"/>
              </a:rPr>
              <a:t> «Спасение </a:t>
            </a:r>
            <a:r>
              <a:rPr lang="ru-RU" altLang="ru-RU" dirty="0" err="1">
                <a:latin typeface="Bookman Old Style" pitchFamily="18" charset="0"/>
              </a:rPr>
              <a:t>Кабанбека</a:t>
            </a:r>
            <a:r>
              <a:rPr lang="ru-RU" altLang="ru-RU" dirty="0">
                <a:latin typeface="Bookman Old Style" pitchFamily="18" charset="0"/>
              </a:rPr>
              <a:t>. Татарский Китеж.»</a:t>
            </a:r>
          </a:p>
          <a:p>
            <a:pPr algn="r" eaLnBrk="1" hangingPunct="1">
              <a:buFont typeface="Arial" charset="0"/>
              <a:buChar char="•"/>
            </a:pPr>
            <a:r>
              <a:rPr lang="ru-RU" altLang="ru-RU" dirty="0">
                <a:latin typeface="Bookman Old Style" pitchFamily="18" charset="0"/>
              </a:rPr>
              <a:t> «Пропавшая ханская Казна»</a:t>
            </a:r>
          </a:p>
          <a:p>
            <a:pPr algn="r" eaLnBrk="1" hangingPunct="1">
              <a:buFont typeface="Arial" charset="0"/>
              <a:buChar char="•"/>
            </a:pPr>
            <a:r>
              <a:rPr lang="ru-RU" altLang="ru-RU" dirty="0">
                <a:latin typeface="Bookman Old Style" pitchFamily="18" charset="0"/>
              </a:rPr>
              <a:t>«Бешмет </a:t>
            </a:r>
            <a:r>
              <a:rPr lang="ru-RU" altLang="ru-RU" dirty="0" err="1">
                <a:latin typeface="Bookman Old Style" pitchFamily="18" charset="0"/>
              </a:rPr>
              <a:t>Касыйм</a:t>
            </a:r>
            <a:r>
              <a:rPr lang="ru-RU" altLang="ru-RU" dirty="0">
                <a:latin typeface="Bookman Old Style" pitchFamily="18" charset="0"/>
              </a:rPr>
              <a:t> – шейха» «Дикие Кабаны» </a:t>
            </a:r>
          </a:p>
          <a:p>
            <a:pPr algn="r" eaLnBrk="1" hangingPunct="1"/>
            <a:r>
              <a:rPr lang="ru-RU" altLang="ru-RU" dirty="0">
                <a:latin typeface="Bookman Old Style" pitchFamily="18" charset="0"/>
              </a:rPr>
              <a:t>являются </a:t>
            </a:r>
          </a:p>
          <a:p>
            <a:pPr algn="r" eaLnBrk="1" hangingPunct="1"/>
            <a:r>
              <a:rPr lang="ru-RU" altLang="ru-RU" dirty="0">
                <a:latin typeface="Bookman Old Style" pitchFamily="18" charset="0"/>
              </a:rPr>
              <a:t>самыми известными среди них.   </a:t>
            </a:r>
          </a:p>
          <a:p>
            <a:pPr eaLnBrk="1" hangingPunct="1"/>
            <a:r>
              <a:rPr lang="ru-RU" altLang="ru-RU" dirty="0"/>
              <a:t> </a:t>
            </a:r>
          </a:p>
        </p:txBody>
      </p:sp>
      <p:pic>
        <p:nvPicPr>
          <p:cNvPr id="8197" name="Picture 13" descr="орр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051" y="2852936"/>
            <a:ext cx="3924300" cy="2373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7" descr="m3-sm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491331"/>
            <a:ext cx="1620837" cy="216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4161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 descr="0_16bd6_d75a5573_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34050"/>
            <a:ext cx="9144000" cy="112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Text Box 7"/>
          <p:cNvSpPr txBox="1">
            <a:spLocks noChangeArrowheads="1"/>
          </p:cNvSpPr>
          <p:nvPr/>
        </p:nvSpPr>
        <p:spPr bwMode="auto">
          <a:xfrm>
            <a:off x="4429125" y="214313"/>
            <a:ext cx="4357688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 altLang="ru-RU" sz="4800" dirty="0"/>
              <a:t>    </a:t>
            </a:r>
            <a:r>
              <a:rPr lang="ru-RU" altLang="ru-RU" sz="3600" b="1" dirty="0">
                <a:latin typeface="Bookman Old Style" pitchFamily="18" charset="0"/>
              </a:rPr>
              <a:t>Озеро Кабан</a:t>
            </a:r>
          </a:p>
        </p:txBody>
      </p:sp>
      <p:pic>
        <p:nvPicPr>
          <p:cNvPr id="5124" name="Picture 9" descr="0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285750"/>
            <a:ext cx="4105275" cy="300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Text Box 10"/>
          <p:cNvSpPr txBox="1">
            <a:spLocks noChangeArrowheads="1"/>
          </p:cNvSpPr>
          <p:nvPr/>
        </p:nvSpPr>
        <p:spPr bwMode="auto">
          <a:xfrm>
            <a:off x="4540250" y="1000125"/>
            <a:ext cx="4389438" cy="563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 altLang="ru-RU" dirty="0">
                <a:latin typeface="Bookman Old Style" pitchFamily="18" charset="0"/>
              </a:rPr>
              <a:t>В пределах города раскинулось озеро Кабан. Кабан – не просто большое озеро, а целая водная </a:t>
            </a:r>
          </a:p>
          <a:p>
            <a:pPr eaLnBrk="1" hangingPunct="1"/>
            <a:r>
              <a:rPr lang="ru-RU" altLang="ru-RU" dirty="0">
                <a:latin typeface="Bookman Old Style" pitchFamily="18" charset="0"/>
              </a:rPr>
              <a:t>система, состоящая из трёх озёр: Нижнего, Среднего и Верхнего, соединяющих их поливом </a:t>
            </a:r>
            <a:r>
              <a:rPr lang="ru-RU" altLang="ru-RU" dirty="0" err="1">
                <a:latin typeface="Bookman Old Style" pitchFamily="18" charset="0"/>
              </a:rPr>
              <a:t>Булак</a:t>
            </a:r>
            <a:r>
              <a:rPr lang="ru-RU" altLang="ru-RU" dirty="0">
                <a:latin typeface="Bookman Old Style" pitchFamily="18" charset="0"/>
              </a:rPr>
              <a:t>.</a:t>
            </a:r>
          </a:p>
          <a:p>
            <a:pPr eaLnBrk="1" hangingPunct="1"/>
            <a:r>
              <a:rPr lang="ru-RU" altLang="ru-RU" dirty="0">
                <a:latin typeface="Bookman Old Style" pitchFamily="18" charset="0"/>
              </a:rPr>
              <a:t>Озёрная долина тянется почти на 10 км и занимает площадь в несколько гектаров. Глубина – от 1 до 3 м, в </a:t>
            </a:r>
            <a:r>
              <a:rPr lang="ru-RU" altLang="ru-RU" dirty="0">
                <a:solidFill>
                  <a:schemeClr val="bg1"/>
                </a:solidFill>
                <a:latin typeface="Bookman Old Style" pitchFamily="18" charset="0"/>
              </a:rPr>
              <a:t>отдельных участках 5-6.</a:t>
            </a:r>
          </a:p>
        </p:txBody>
      </p:sp>
      <p:pic>
        <p:nvPicPr>
          <p:cNvPr id="5126" name="Picture 11" descr="C:\Documents and Settings\ш117\Мои документы\География\Новая папка (2)\Кабан\ло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3500438"/>
            <a:ext cx="4071937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9565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4" descr="0_16bd6_d75a5573_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34050"/>
            <a:ext cx="9144000" cy="112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9" name="Text Box 6"/>
          <p:cNvSpPr txBox="1">
            <a:spLocks noChangeArrowheads="1"/>
          </p:cNvSpPr>
          <p:nvPr/>
        </p:nvSpPr>
        <p:spPr bwMode="auto">
          <a:xfrm>
            <a:off x="4932363" y="1341438"/>
            <a:ext cx="3960812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r>
              <a:rPr lang="ru-RU" altLang="ru-RU" dirty="0">
                <a:latin typeface="Bookman Old Style" pitchFamily="18" charset="0"/>
              </a:rPr>
              <a:t>Происхождение озера связано с карстовыми процессами.</a:t>
            </a:r>
          </a:p>
          <a:p>
            <a:pPr algn="r" eaLnBrk="1" hangingPunct="1"/>
            <a:r>
              <a:rPr lang="ru-RU" altLang="ru-RU" dirty="0">
                <a:latin typeface="Bookman Old Style" pitchFamily="18" charset="0"/>
              </a:rPr>
              <a:t>Оно не замерзает зимой. Его вода сильно минерализована,</a:t>
            </a:r>
          </a:p>
          <a:p>
            <a:pPr algn="r" eaLnBrk="1" hangingPunct="1"/>
            <a:r>
              <a:rPr lang="ru-RU" altLang="ru-RU" dirty="0">
                <a:latin typeface="Bookman Old Style" pitchFamily="18" charset="0"/>
              </a:rPr>
              <a:t>удивительно чиста и по вкусу напоминает морскую, хотя на</a:t>
            </a:r>
          </a:p>
          <a:p>
            <a:pPr algn="r" eaLnBrk="1" hangingPunct="1"/>
            <a:r>
              <a:rPr lang="ru-RU" altLang="ru-RU" dirty="0">
                <a:latin typeface="Bookman Old Style" pitchFamily="18" charset="0"/>
              </a:rPr>
              <a:t>самом деле она пресная.</a:t>
            </a:r>
          </a:p>
          <a:p>
            <a:pPr eaLnBrk="1" hangingPunct="1"/>
            <a:endParaRPr lang="ru-RU" altLang="ru-RU" dirty="0"/>
          </a:p>
        </p:txBody>
      </p:sp>
      <p:pic>
        <p:nvPicPr>
          <p:cNvPr id="11270" name="Picture 8" descr="C:\Documents and Settings\ш117\Мои документы\География\Новая папка (2)\Глубокое\9d78a19628d12a4ec9558b907bc33b6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559" y="1370069"/>
            <a:ext cx="4724400" cy="254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4301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7" descr="image00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764629">
            <a:off x="341313" y="436563"/>
            <a:ext cx="4354512" cy="357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4" descr="0_16bd6_d75a5573_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34050"/>
            <a:ext cx="9144000" cy="112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8" name="Text Box 5"/>
          <p:cNvSpPr txBox="1">
            <a:spLocks noChangeArrowheads="1"/>
          </p:cNvSpPr>
          <p:nvPr/>
        </p:nvSpPr>
        <p:spPr bwMode="auto">
          <a:xfrm>
            <a:off x="2051050" y="333375"/>
            <a:ext cx="4867275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 altLang="ru-RU" sz="4400" b="1">
                <a:latin typeface="Bookman Old Style" pitchFamily="18" charset="0"/>
              </a:rPr>
              <a:t>Глубокое озеро</a:t>
            </a:r>
          </a:p>
        </p:txBody>
      </p:sp>
      <p:sp>
        <p:nvSpPr>
          <p:cNvPr id="11269" name="Text Box 6"/>
          <p:cNvSpPr txBox="1">
            <a:spLocks noChangeArrowheads="1"/>
          </p:cNvSpPr>
          <p:nvPr/>
        </p:nvSpPr>
        <p:spPr bwMode="auto">
          <a:xfrm>
            <a:off x="4932363" y="1341438"/>
            <a:ext cx="3960812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r>
              <a:rPr lang="ru-RU" altLang="ru-RU">
                <a:latin typeface="Bookman Old Style" pitchFamily="18" charset="0"/>
              </a:rPr>
              <a:t>Происхождение озера связано с карстовыми процессами.</a:t>
            </a:r>
          </a:p>
          <a:p>
            <a:pPr algn="r" eaLnBrk="1" hangingPunct="1"/>
            <a:r>
              <a:rPr lang="ru-RU" altLang="ru-RU">
                <a:latin typeface="Bookman Old Style" pitchFamily="18" charset="0"/>
              </a:rPr>
              <a:t>Оно не замерзает зимой. Его вода сильно минерализована,</a:t>
            </a:r>
          </a:p>
          <a:p>
            <a:pPr algn="r" eaLnBrk="1" hangingPunct="1"/>
            <a:r>
              <a:rPr lang="ru-RU" altLang="ru-RU">
                <a:latin typeface="Bookman Old Style" pitchFamily="18" charset="0"/>
              </a:rPr>
              <a:t>удивительно чиста и по вкусу напоминает морскую, хотя на</a:t>
            </a:r>
          </a:p>
          <a:p>
            <a:pPr algn="r" eaLnBrk="1" hangingPunct="1"/>
            <a:r>
              <a:rPr lang="ru-RU" altLang="ru-RU">
                <a:latin typeface="Bookman Old Style" pitchFamily="18" charset="0"/>
              </a:rPr>
              <a:t>самом деле она пресная.</a:t>
            </a:r>
          </a:p>
          <a:p>
            <a:pPr eaLnBrk="1" hangingPunct="1"/>
            <a:endParaRPr lang="ru-RU" altLang="ru-RU"/>
          </a:p>
        </p:txBody>
      </p:sp>
      <p:pic>
        <p:nvPicPr>
          <p:cNvPr id="11270" name="Picture 8" descr="C:\Documents and Settings\ш117\Мои документы\География\Новая папка (2)\Глубокое\9d78a19628d12a4ec9558b907bc33b6a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3429000"/>
            <a:ext cx="4724400" cy="254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4301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6"/>
          <p:cNvSpPr txBox="1">
            <a:spLocks noGrp="1" noChangeArrowheads="1"/>
          </p:cNvSpPr>
          <p:nvPr>
            <p:ph sz="half" idx="2"/>
          </p:nvPr>
        </p:nvSpPr>
        <p:spPr bwMode="auto">
          <a:xfrm>
            <a:off x="251520" y="1400327"/>
            <a:ext cx="8640960" cy="371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 altLang="ru-RU" sz="2300" b="1" dirty="0" smtClean="0">
                <a:latin typeface="Century Gothic" panose="020B0502020202020204" pitchFamily="34" charset="0"/>
              </a:rPr>
              <a:t>… </a:t>
            </a:r>
            <a:r>
              <a:rPr lang="ru-RU" altLang="ru-RU" sz="2300" b="1" dirty="0">
                <a:latin typeface="Century Gothic" panose="020B0502020202020204" pitchFamily="34" charset="0"/>
              </a:rPr>
              <a:t>озеро является одним из чудес </a:t>
            </a:r>
            <a:r>
              <a:rPr lang="ru-RU" altLang="ru-RU" sz="2300" b="1" dirty="0" smtClean="0">
                <a:latin typeface="Century Gothic" panose="020B0502020202020204" pitchFamily="34" charset="0"/>
              </a:rPr>
              <a:t>Казани, является памятником природы..</a:t>
            </a:r>
            <a:endParaRPr lang="ru-RU" altLang="ru-RU" sz="2300" b="1" dirty="0">
              <a:latin typeface="Century Gothic" panose="020B0502020202020204" pitchFamily="34" charset="0"/>
            </a:endParaRPr>
          </a:p>
          <a:p>
            <a:pPr eaLnBrk="1" hangingPunct="1"/>
            <a:r>
              <a:rPr lang="ru-RU" altLang="ru-RU" sz="2300" b="1" dirty="0">
                <a:latin typeface="Century Gothic" panose="020B0502020202020204" pitchFamily="34" charset="0"/>
              </a:rPr>
              <a:t>Оно протянулось вдоль реки Казанки и впадает в неё.</a:t>
            </a:r>
          </a:p>
          <a:p>
            <a:pPr eaLnBrk="1" hangingPunct="1"/>
            <a:r>
              <a:rPr lang="ru-RU" altLang="ru-RU" sz="2300" b="1" dirty="0" smtClean="0">
                <a:latin typeface="Century Gothic" panose="020B0502020202020204" pitchFamily="34" charset="0"/>
              </a:rPr>
              <a:t>…… </a:t>
            </a:r>
            <a:r>
              <a:rPr lang="ru-RU" altLang="ru-RU" sz="2300" b="1" dirty="0">
                <a:latin typeface="Century Gothic" panose="020B0502020202020204" pitchFamily="34" charset="0"/>
              </a:rPr>
              <a:t>озеро карстового происхождения. Температура </a:t>
            </a:r>
            <a:r>
              <a:rPr lang="ru-RU" altLang="ru-RU" sz="2300" b="1" dirty="0" smtClean="0">
                <a:latin typeface="Century Gothic" panose="020B0502020202020204" pitchFamily="34" charset="0"/>
              </a:rPr>
              <a:t>воды в </a:t>
            </a:r>
            <a:r>
              <a:rPr lang="ru-RU" altLang="ru-RU" sz="2300" b="1" dirty="0">
                <a:latin typeface="Century Gothic" panose="020B0502020202020204" pitchFamily="34" charset="0"/>
              </a:rPr>
              <a:t>течении всего года не изменяется и составляет +4</a:t>
            </a:r>
            <a:r>
              <a:rPr lang="en-US" altLang="ru-RU" sz="2300" b="1" dirty="0">
                <a:latin typeface="Century Gothic" panose="020B0502020202020204" pitchFamily="34" charset="0"/>
                <a:cs typeface="Times New Roman" pitchFamily="18" charset="0"/>
              </a:rPr>
              <a:t>º</a:t>
            </a:r>
            <a:r>
              <a:rPr lang="ru-RU" altLang="ru-RU" sz="2300" b="1" dirty="0">
                <a:latin typeface="Century Gothic" panose="020B0502020202020204" pitchFamily="34" charset="0"/>
                <a:cs typeface="Times New Roman" pitchFamily="18" charset="0"/>
              </a:rPr>
              <a:t>.</a:t>
            </a:r>
          </a:p>
          <a:p>
            <a:pPr eaLnBrk="1" hangingPunct="1"/>
            <a:r>
              <a:rPr lang="ru-RU" altLang="ru-RU" sz="2300" b="1" dirty="0">
                <a:latin typeface="Century Gothic" panose="020B0502020202020204" pitchFamily="34" charset="0"/>
                <a:cs typeface="Times New Roman" pitchFamily="18" charset="0"/>
              </a:rPr>
              <a:t>Глубина – 15м, диаметр 30м. на дне бьют ключи</a:t>
            </a:r>
            <a:r>
              <a:rPr lang="ru-RU" altLang="ru-RU" sz="2300" b="1" dirty="0" smtClean="0">
                <a:latin typeface="Century Gothic" panose="020B0502020202020204" pitchFamily="34" charset="0"/>
                <a:cs typeface="Times New Roman" pitchFamily="18" charset="0"/>
              </a:rPr>
              <a:t>.</a:t>
            </a:r>
          </a:p>
          <a:p>
            <a:pPr eaLnBrk="1" hangingPunct="1"/>
            <a:r>
              <a:rPr lang="ru-RU" altLang="ru-RU" sz="2300" b="1" dirty="0" smtClean="0">
                <a:latin typeface="Century Gothic" panose="020B0502020202020204" pitchFamily="34" charset="0"/>
                <a:cs typeface="Times New Roman" pitchFamily="18" charset="0"/>
              </a:rPr>
              <a:t> </a:t>
            </a:r>
            <a:r>
              <a:rPr lang="ru-RU" altLang="ru-RU" sz="2300" b="1" dirty="0">
                <a:latin typeface="Century Gothic" panose="020B0502020202020204" pitchFamily="34" charset="0"/>
                <a:cs typeface="Times New Roman" pitchFamily="18" charset="0"/>
              </a:rPr>
              <a:t>Кристально чистая </a:t>
            </a:r>
            <a:r>
              <a:rPr lang="ru-RU" altLang="ru-RU" sz="2300" b="1" dirty="0" smtClean="0">
                <a:latin typeface="Century Gothic" panose="020B0502020202020204" pitchFamily="34" charset="0"/>
                <a:cs typeface="Times New Roman" pitchFamily="18" charset="0"/>
              </a:rPr>
              <a:t>вода </a:t>
            </a:r>
            <a:r>
              <a:rPr lang="ru-RU" altLang="ru-RU" sz="2300" b="1" dirty="0">
                <a:latin typeface="Century Gothic" panose="020B0502020202020204" pitchFamily="34" charset="0"/>
                <a:cs typeface="Times New Roman" pitchFamily="18" charset="0"/>
              </a:rPr>
              <a:t>позволяет насладиться панорамой подводной жизни.</a:t>
            </a:r>
            <a:endParaRPr lang="en-US" altLang="ru-RU" sz="2300" b="1" dirty="0">
              <a:latin typeface="Century Gothic" panose="020B0502020202020204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845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4800" dirty="0">
                <a:latin typeface="Bookman Old Style" pitchFamily="18" charset="0"/>
              </a:rPr>
              <a:t>Голубое озеро</a:t>
            </a:r>
            <a:br>
              <a:rPr lang="ru-RU" altLang="ru-RU" sz="4800" dirty="0">
                <a:latin typeface="Bookman Old Style" pitchFamily="18" charset="0"/>
              </a:rPr>
            </a:br>
            <a:endParaRPr lang="ru-RU" dirty="0"/>
          </a:p>
        </p:txBody>
      </p:sp>
      <p:pic>
        <p:nvPicPr>
          <p:cNvPr id="1026" name="Picture 2" descr="F:\фотографии природных обьектов\Голубое озеро\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634" y="332656"/>
            <a:ext cx="4416491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F:\фотографии природных обьектов\Голубое озеро\Голубые озера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7674" y="332656"/>
            <a:ext cx="4134806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5738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661248"/>
            <a:ext cx="7766248" cy="790024"/>
          </a:xfrm>
        </p:spPr>
        <p:txBody>
          <a:bodyPr/>
          <a:lstStyle/>
          <a:p>
            <a:pPr>
              <a:defRPr/>
            </a:pPr>
            <a:r>
              <a:rPr lang="ru-RU" b="1" dirty="0" smtClean="0">
                <a:solidFill>
                  <a:srgbClr val="FF0000"/>
                </a:solidFill>
              </a:rPr>
              <a:t>Узнай реку по описанию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179388" y="188641"/>
            <a:ext cx="8641083" cy="525658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ru-RU" sz="2400" b="1" dirty="0" smtClean="0">
                <a:latin typeface="+mj-lt"/>
              </a:rPr>
              <a:t>РА, ИТИЛЬ</a:t>
            </a:r>
            <a:r>
              <a:rPr lang="ru-RU" sz="2400" b="1" dirty="0">
                <a:latin typeface="+mj-lt"/>
              </a:rPr>
              <a:t>, ЭТИЛЬ, АТИЛЬ</a:t>
            </a:r>
            <a:r>
              <a:rPr lang="ru-RU" sz="2400" b="1" dirty="0" smtClean="0">
                <a:latin typeface="+mj-lt"/>
              </a:rPr>
              <a:t>...</a:t>
            </a:r>
          </a:p>
          <a:p>
            <a:pPr algn="just">
              <a:defRPr/>
            </a:pPr>
            <a:r>
              <a:rPr lang="ru-RU" sz="2400" b="1" dirty="0">
                <a:latin typeface="+mj-lt"/>
              </a:rPr>
              <a:t>"Каждая страна имеет свою национальную реку, - писал Дюма. - Россия имеет </a:t>
            </a:r>
            <a:r>
              <a:rPr lang="ru-RU" sz="2400" b="1" dirty="0" smtClean="0">
                <a:latin typeface="+mj-lt"/>
              </a:rPr>
              <a:t>…….</a:t>
            </a:r>
            <a:r>
              <a:rPr lang="ru-RU" sz="2400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ru-RU" sz="2400" b="1" dirty="0">
                <a:latin typeface="+mj-lt"/>
              </a:rPr>
              <a:t>самую большую реку в Европе, царицу наших рек, - и я поспешил поклонится ее величеству реке </a:t>
            </a:r>
            <a:r>
              <a:rPr lang="ru-RU" sz="2400" b="1" dirty="0" smtClean="0">
                <a:latin typeface="+mj-lt"/>
              </a:rPr>
              <a:t>……." </a:t>
            </a:r>
          </a:p>
          <a:p>
            <a:pPr algn="just">
              <a:defRPr/>
            </a:pPr>
            <a:r>
              <a:rPr lang="ru-RU" sz="2400" b="1" dirty="0" smtClean="0">
                <a:latin typeface="+mj-lt"/>
              </a:rPr>
              <a:t>Река расположена в Европейской части России. Длина ее составляет 3 531 км, а площадь бассейна – около 1360 тыс. км2. Множество городов расположилось по ее берегам: Орел и Калуга, Рязань и Коломна, Муром и Нижний Новгород и многие другие. Впадает в Каспийское море, здесь расположена ее дельта, которая является главным рыболовным регионом России.</a:t>
            </a:r>
          </a:p>
          <a:p>
            <a:pPr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97264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20" y="188640"/>
            <a:ext cx="8712968" cy="6336704"/>
          </a:xfrm>
        </p:spPr>
        <p:txBody>
          <a:bodyPr>
            <a:normAutofit/>
          </a:bodyPr>
          <a:lstStyle/>
          <a:p>
            <a:pPr marL="502920" lvl="0" indent="-457200">
              <a:buFont typeface="+mj-lt"/>
              <a:buAutoNum type="arabicPeriod"/>
            </a:pPr>
            <a:r>
              <a:rPr lang="ru-RU" sz="3600" b="1" dirty="0" smtClean="0">
                <a:latin typeface="+mj-lt"/>
              </a:rPr>
              <a:t>Здравствуйте, это мы!</a:t>
            </a:r>
          </a:p>
          <a:p>
            <a:pPr marL="502920" lvl="0" indent="-457200">
              <a:buFont typeface="+mj-lt"/>
              <a:buAutoNum type="arabicPeriod"/>
            </a:pPr>
            <a:r>
              <a:rPr lang="ru-RU" sz="3600" b="1" dirty="0" smtClean="0">
                <a:latin typeface="+mj-lt"/>
              </a:rPr>
              <a:t>Разминка </a:t>
            </a:r>
          </a:p>
          <a:p>
            <a:pPr marL="502920" lvl="0" indent="-457200">
              <a:buFont typeface="+mj-lt"/>
              <a:buAutoNum type="arabicPeriod"/>
            </a:pPr>
            <a:r>
              <a:rPr lang="ru-RU" sz="3200" b="1" dirty="0" smtClean="0">
                <a:latin typeface="Century Gothic" panose="020B0502020202020204" pitchFamily="34" charset="0"/>
              </a:rPr>
              <a:t> Проверь себя</a:t>
            </a:r>
          </a:p>
          <a:p>
            <a:pPr marL="502920" lvl="0" indent="-457200">
              <a:buFont typeface="+mj-lt"/>
              <a:buAutoNum type="arabicPeriod"/>
            </a:pPr>
            <a:r>
              <a:rPr lang="ru-RU" sz="3600" b="1" dirty="0" smtClean="0">
                <a:latin typeface="+mj-lt"/>
              </a:rPr>
              <a:t>Решение задач на определение      уклона, падения реки</a:t>
            </a:r>
          </a:p>
          <a:p>
            <a:pPr marL="502920" lvl="0" indent="-457200">
              <a:buFont typeface="+mj-lt"/>
              <a:buAutoNum type="arabicPeriod"/>
            </a:pPr>
            <a:r>
              <a:rPr lang="ru-RU" sz="3600" b="1" dirty="0" smtClean="0">
                <a:latin typeface="+mj-lt"/>
              </a:rPr>
              <a:t>Найдите  соответствие</a:t>
            </a:r>
          </a:p>
          <a:p>
            <a:pPr marL="502920" lvl="0" indent="-457200">
              <a:buFont typeface="+mj-lt"/>
              <a:buAutoNum type="arabicPeriod"/>
            </a:pPr>
            <a:r>
              <a:rPr lang="ru-RU" sz="3600" b="1" dirty="0" smtClean="0">
                <a:latin typeface="+mj-lt"/>
              </a:rPr>
              <a:t>Черный ящик</a:t>
            </a:r>
          </a:p>
          <a:p>
            <a:pPr marL="502920" indent="-457200">
              <a:buFont typeface="+mj-lt"/>
              <a:buAutoNum type="arabicPeriod"/>
            </a:pPr>
            <a:r>
              <a:rPr lang="ru-RU" sz="3600" b="1" dirty="0" smtClean="0"/>
              <a:t>Легенды </a:t>
            </a:r>
            <a:r>
              <a:rPr lang="ru-RU" sz="3600" b="1" dirty="0"/>
              <a:t>о реках</a:t>
            </a:r>
          </a:p>
          <a:p>
            <a:pPr marL="502920" lvl="0" indent="-457200">
              <a:buFont typeface="+mj-lt"/>
              <a:buAutoNum type="arabicPeriod"/>
            </a:pPr>
            <a:r>
              <a:rPr lang="ru-RU" sz="3600" b="1" dirty="0" smtClean="0"/>
              <a:t>Тест </a:t>
            </a:r>
            <a:r>
              <a:rPr lang="ru-RU" sz="3600" b="1" dirty="0"/>
              <a:t>«Попади в 10-ку»</a:t>
            </a:r>
          </a:p>
          <a:p>
            <a:pPr marL="45720" indent="0">
              <a:buNone/>
            </a:pPr>
            <a:endParaRPr lang="ru-RU" sz="3600" b="1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14628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Documents and Settings\Admin\Рабочий стол\География\Волга\Volga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" y="152400"/>
            <a:ext cx="4343400" cy="3429000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724400" y="457200"/>
            <a:ext cx="4264025" cy="84137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12292" name="Picture 3" descr="C:\Documents and Settings\Admin\Рабочий стол\География\Волга\101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581400"/>
            <a:ext cx="4419600" cy="311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4" descr="C:\Documents and Settings\Admin\Рабочий стол\География\Волга\2d92db06e3c7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0" y="152400"/>
            <a:ext cx="4419600" cy="3276600"/>
          </a:xfrm>
          <a:prstGeom prst="rect">
            <a:avLst/>
          </a:prstGeom>
          <a:noFill/>
        </p:spPr>
      </p:pic>
      <p:pic>
        <p:nvPicPr>
          <p:cNvPr id="14341" name="Picture 5" descr="C:\Documents and Settings\Admin\Рабочий стол\География\Волга\V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8200" y="3352800"/>
            <a:ext cx="4343400" cy="33528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</p:pic>
      <p:sp>
        <p:nvSpPr>
          <p:cNvPr id="12" name="Прямоугольник 11"/>
          <p:cNvSpPr/>
          <p:nvPr/>
        </p:nvSpPr>
        <p:spPr>
          <a:xfrm>
            <a:off x="228600" y="2971800"/>
            <a:ext cx="8763000" cy="92333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ru-RU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  <a:t>Матушка - Волга …</a:t>
            </a:r>
          </a:p>
        </p:txBody>
      </p:sp>
    </p:spTree>
    <p:extLst>
      <p:ext uri="{BB962C8B-B14F-4D97-AF65-F5344CB8AC3E}">
        <p14:creationId xmlns:p14="http://schemas.microsoft.com/office/powerpoint/2010/main" val="971934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12968" cy="3240360"/>
          </a:xfrm>
        </p:spPr>
        <p:txBody>
          <a:bodyPr/>
          <a:lstStyle/>
          <a:p>
            <a:pPr marL="0" indent="0" algn="just">
              <a:buNone/>
            </a:pPr>
            <a:r>
              <a:rPr lang="ru-RU" sz="2800" b="0" dirty="0" smtClean="0">
                <a:effectLst/>
                <a:hlinkClick r:id="rId2" tooltip="Эвенкийский язык"/>
              </a:rPr>
              <a:t> с эвенк</a:t>
            </a:r>
            <a:r>
              <a:rPr lang="ru-RU" sz="2800" b="0" dirty="0">
                <a:effectLst/>
                <a:hlinkClick r:id="rId2" tooltip="Эвенкийский язык"/>
              </a:rPr>
              <a:t>.</a:t>
            </a:r>
            <a:r>
              <a:rPr lang="ru-RU" sz="2800" b="0" dirty="0">
                <a:effectLst/>
              </a:rPr>
              <a:t> </a:t>
            </a:r>
            <a:r>
              <a:rPr lang="ru-RU" sz="2800" b="0" i="1" dirty="0" err="1">
                <a:effectLst/>
              </a:rPr>
              <a:t>Ионесcи</a:t>
            </a:r>
            <a:r>
              <a:rPr lang="ru-RU" sz="2800" b="0" dirty="0">
                <a:effectLst/>
              </a:rPr>
              <a:t> «</a:t>
            </a:r>
            <a:r>
              <a:rPr lang="ru-RU" sz="2800" b="0" dirty="0" smtClean="0">
                <a:effectLst/>
              </a:rPr>
              <a:t>большая вода»</a:t>
            </a:r>
            <a:r>
              <a:rPr lang="ru-RU" sz="2800" b="0" dirty="0">
                <a:effectLst/>
              </a:rPr>
              <a:t> </a:t>
            </a:r>
            <a:r>
              <a:rPr lang="ru-RU" sz="2800" b="0" dirty="0" smtClean="0">
                <a:effectLst/>
              </a:rPr>
              <a:t>  </a:t>
            </a:r>
            <a:r>
              <a:rPr lang="ru-RU" sz="2800" b="0" dirty="0" err="1" smtClean="0">
                <a:effectLst/>
                <a:hlinkClick r:id="rId3" tooltip="Хакасский язык"/>
              </a:rPr>
              <a:t>хак</a:t>
            </a:r>
            <a:r>
              <a:rPr lang="ru-RU" sz="2800" b="0" dirty="0">
                <a:effectLst/>
                <a:hlinkClick r:id="rId3" tooltip="Хакасский язык"/>
              </a:rPr>
              <a:t>.</a:t>
            </a:r>
            <a:r>
              <a:rPr lang="ru-RU" sz="2800" b="0" dirty="0">
                <a:effectLst/>
              </a:rPr>
              <a:t> </a:t>
            </a:r>
            <a:r>
              <a:rPr lang="ru-RU" sz="2800" b="0" i="1" dirty="0">
                <a:effectLst/>
              </a:rPr>
              <a:t>Ким</a:t>
            </a:r>
            <a:r>
              <a:rPr lang="ru-RU" sz="2800" b="0" dirty="0">
                <a:effectLst/>
              </a:rPr>
              <a:t>, </a:t>
            </a:r>
            <a:r>
              <a:rPr lang="ru-RU" sz="2800" b="0" dirty="0" err="1">
                <a:effectLst/>
                <a:hlinkClick r:id="rId4" tooltip="Тувинский язык"/>
              </a:rPr>
              <a:t>тув</a:t>
            </a:r>
            <a:r>
              <a:rPr lang="ru-RU" sz="2800" b="0" dirty="0">
                <a:effectLst/>
                <a:hlinkClick r:id="rId4" tooltip="Тувинский язык"/>
              </a:rPr>
              <a:t>.</a:t>
            </a:r>
            <a:r>
              <a:rPr lang="ru-RU" sz="2800" b="0" dirty="0">
                <a:effectLst/>
              </a:rPr>
              <a:t> </a:t>
            </a:r>
            <a:r>
              <a:rPr lang="ru-RU" sz="2800" b="0" i="1" dirty="0" err="1">
                <a:effectLst/>
              </a:rPr>
              <a:t>Улуг-Хем</a:t>
            </a:r>
            <a:r>
              <a:rPr lang="ru-RU" sz="2800" b="0" dirty="0">
                <a:effectLst/>
              </a:rPr>
              <a:t> «великая река»,  — река в </a:t>
            </a:r>
            <a:r>
              <a:rPr lang="ru-RU" sz="2800" b="0" dirty="0">
                <a:effectLst/>
                <a:hlinkClick r:id="rId5" tooltip="Сибирь"/>
              </a:rPr>
              <a:t>Сибири</a:t>
            </a:r>
            <a:r>
              <a:rPr lang="ru-RU" sz="2800" b="0" dirty="0">
                <a:effectLst/>
              </a:rPr>
              <a:t>, одна из величайших рек мира и </a:t>
            </a:r>
            <a:r>
              <a:rPr lang="ru-RU" sz="2800" b="0" dirty="0">
                <a:effectLst/>
                <a:hlinkClick r:id="rId6" tooltip="Россия"/>
              </a:rPr>
              <a:t>России</a:t>
            </a:r>
            <a:r>
              <a:rPr lang="ru-RU" sz="2800" b="0" dirty="0">
                <a:effectLst/>
              </a:rPr>
              <a:t>. Впадает в </a:t>
            </a:r>
            <a:r>
              <a:rPr lang="ru-RU" sz="2800" b="0" dirty="0">
                <a:effectLst/>
                <a:hlinkClick r:id="rId7" tooltip="Карское море"/>
              </a:rPr>
              <a:t>Карское море</a:t>
            </a:r>
            <a:r>
              <a:rPr lang="ru-RU" sz="2800" b="0" dirty="0">
                <a:effectLst/>
              </a:rPr>
              <a:t> </a:t>
            </a:r>
            <a:r>
              <a:rPr lang="ru-RU" sz="2800" b="0" dirty="0">
                <a:effectLst/>
                <a:hlinkClick r:id="rId8" tooltip="Северный Ледовитый океан"/>
              </a:rPr>
              <a:t>Северного Ледовитого океана</a:t>
            </a:r>
            <a:r>
              <a:rPr lang="ru-RU" sz="2800" b="0" dirty="0">
                <a:effectLst/>
              </a:rPr>
              <a:t>. Длина — 3487 км.</a:t>
            </a:r>
            <a:endParaRPr lang="ru-RU" sz="2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03645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2317" y="3501008"/>
            <a:ext cx="4503265" cy="3240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4444813" cy="3384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501008"/>
            <a:ext cx="4444813" cy="3240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2318" y="123558"/>
            <a:ext cx="4503265" cy="3377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819591" y="2276872"/>
            <a:ext cx="37686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Енисей</a:t>
            </a:r>
            <a:r>
              <a:rPr lang="ru-RU" b="1" dirty="0" smtClean="0">
                <a:latin typeface="Century Gothic" panose="020B0502020202020204" pitchFamily="34" charset="0"/>
              </a:rPr>
              <a:t> </a:t>
            </a:r>
            <a:endParaRPr lang="ru-RU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1400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172648"/>
            <a:ext cx="8208912" cy="2423346"/>
          </a:xfrm>
        </p:spPr>
        <p:txBody>
          <a:bodyPr/>
          <a:lstStyle/>
          <a:p>
            <a:pPr marL="0" indent="0">
              <a:buNone/>
            </a:pPr>
            <a:r>
              <a:rPr lang="ru-RU" sz="6000" dirty="0" smtClean="0">
                <a:latin typeface="Century Gothic" panose="020B0502020202020204" pitchFamily="34" charset="0"/>
              </a:rPr>
              <a:t>7.Легенды </a:t>
            </a:r>
            <a:r>
              <a:rPr lang="ru-RU" sz="6000" dirty="0">
                <a:latin typeface="Century Gothic" panose="020B0502020202020204" pitchFamily="34" charset="0"/>
              </a:rPr>
              <a:t>о реках</a:t>
            </a:r>
            <a:br>
              <a:rPr lang="ru-RU" sz="6000" dirty="0">
                <a:latin typeface="Century Gothic" panose="020B0502020202020204" pitchFamily="34" charset="0"/>
              </a:rPr>
            </a:br>
            <a:endParaRPr lang="ru-RU" sz="6000" dirty="0">
              <a:latin typeface="Century Gothic" panose="020B0502020202020204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7111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4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8555360" cy="6336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55776" y="980728"/>
            <a:ext cx="6192688" cy="101566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  <a:latin typeface="Century Gothic" pitchFamily="34" charset="0"/>
              </a:rPr>
              <a:t>8. Попади в 10</a:t>
            </a:r>
            <a:endParaRPr lang="ru-RU" sz="6000" b="1" dirty="0">
              <a:solidFill>
                <a:srgbClr val="FF0000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1091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323528" y="188640"/>
            <a:ext cx="8640960" cy="6669360"/>
          </a:xfrm>
        </p:spPr>
        <p:txBody>
          <a:bodyPr>
            <a:normAutofit fontScale="70000" lnSpcReduction="20000"/>
          </a:bodyPr>
          <a:lstStyle/>
          <a:p>
            <a:pPr marL="45720" indent="0">
              <a:buNone/>
            </a:pPr>
            <a:r>
              <a:rPr lang="ru-RU" dirty="0" smtClean="0"/>
              <a:t>1</a:t>
            </a:r>
            <a:r>
              <a:rPr lang="ru-RU" dirty="0"/>
              <a:t>.	</a:t>
            </a:r>
            <a:r>
              <a:rPr lang="ru-RU" b="1" dirty="0"/>
              <a:t>Большинство рек России имеет питание:</a:t>
            </a:r>
          </a:p>
          <a:p>
            <a:pPr marL="45720" indent="0">
              <a:buNone/>
            </a:pPr>
            <a:r>
              <a:rPr lang="ru-RU" dirty="0" smtClean="0"/>
              <a:t>                                                  а. дождевое; б)ледниковое</a:t>
            </a:r>
            <a:r>
              <a:rPr lang="ru-RU" dirty="0"/>
              <a:t>	</a:t>
            </a:r>
            <a:r>
              <a:rPr lang="ru-RU" dirty="0" smtClean="0"/>
              <a:t>в) снеговое; г)смешанное</a:t>
            </a:r>
            <a:r>
              <a:rPr lang="ru-RU" dirty="0"/>
              <a:t>.</a:t>
            </a:r>
          </a:p>
          <a:p>
            <a:pPr marL="45720" indent="0">
              <a:buNone/>
            </a:pPr>
            <a:r>
              <a:rPr lang="ru-RU" dirty="0"/>
              <a:t>2.	</a:t>
            </a:r>
            <a:r>
              <a:rPr lang="ru-RU" b="1" dirty="0"/>
              <a:t>Размыв горных пород, почв текущей водой называется:</a:t>
            </a:r>
          </a:p>
          <a:p>
            <a:pPr marL="45720" indent="0">
              <a:buNone/>
            </a:pPr>
            <a:r>
              <a:rPr lang="ru-RU" dirty="0" smtClean="0"/>
              <a:t>                                                          а</a:t>
            </a:r>
            <a:r>
              <a:rPr lang="ru-RU" dirty="0"/>
              <a:t>)	</a:t>
            </a:r>
            <a:r>
              <a:rPr lang="ru-RU" dirty="0" smtClean="0"/>
              <a:t>аккумуляция; б) эрозия; в)падение </a:t>
            </a:r>
            <a:r>
              <a:rPr lang="ru-RU" dirty="0"/>
              <a:t>реки.</a:t>
            </a:r>
          </a:p>
          <a:p>
            <a:pPr marL="45720" indent="0">
              <a:buNone/>
            </a:pPr>
            <a:r>
              <a:rPr lang="ru-RU" dirty="0"/>
              <a:t>3.	</a:t>
            </a:r>
            <a:r>
              <a:rPr lang="ru-RU" b="1" dirty="0"/>
              <a:t>Самая полноводная река России</a:t>
            </a:r>
          </a:p>
          <a:p>
            <a:pPr marL="45720" indent="0">
              <a:buNone/>
            </a:pPr>
            <a:r>
              <a:rPr lang="ru-RU" dirty="0" smtClean="0"/>
              <a:t>                                                           а</a:t>
            </a:r>
            <a:r>
              <a:rPr lang="ru-RU" dirty="0"/>
              <a:t>)	</a:t>
            </a:r>
            <a:r>
              <a:rPr lang="ru-RU" dirty="0" smtClean="0"/>
              <a:t>Енисей; б) Лена; в</a:t>
            </a:r>
            <a:r>
              <a:rPr lang="ru-RU" dirty="0"/>
              <a:t>)	</a:t>
            </a:r>
            <a:r>
              <a:rPr lang="ru-RU" dirty="0" smtClean="0"/>
              <a:t>Амур; г</a:t>
            </a:r>
            <a:r>
              <a:rPr lang="ru-RU" dirty="0"/>
              <a:t>)	Волга.</a:t>
            </a:r>
          </a:p>
          <a:p>
            <a:pPr marL="45720" indent="0">
              <a:buNone/>
            </a:pPr>
            <a:r>
              <a:rPr lang="ru-RU" dirty="0"/>
              <a:t>4.	</a:t>
            </a:r>
            <a:r>
              <a:rPr lang="ru-RU" b="1" dirty="0"/>
              <a:t>Пограничными реками являются</a:t>
            </a:r>
          </a:p>
          <a:p>
            <a:pPr marL="45720" indent="0">
              <a:buNone/>
            </a:pPr>
            <a:r>
              <a:rPr lang="ru-RU" dirty="0" smtClean="0"/>
              <a:t>                                                           а</a:t>
            </a:r>
            <a:r>
              <a:rPr lang="ru-RU" dirty="0"/>
              <a:t>)	</a:t>
            </a:r>
            <a:r>
              <a:rPr lang="ru-RU" dirty="0" smtClean="0"/>
              <a:t>Волга; б</a:t>
            </a:r>
            <a:r>
              <a:rPr lang="ru-RU" dirty="0"/>
              <a:t>)	</a:t>
            </a:r>
            <a:r>
              <a:rPr lang="ru-RU" dirty="0" smtClean="0"/>
              <a:t>Амур; в</a:t>
            </a:r>
            <a:r>
              <a:rPr lang="ru-RU" dirty="0"/>
              <a:t>)	</a:t>
            </a:r>
            <a:r>
              <a:rPr lang="ru-RU" dirty="0" smtClean="0"/>
              <a:t>Енисей; г</a:t>
            </a:r>
            <a:r>
              <a:rPr lang="ru-RU" dirty="0"/>
              <a:t>)	Уссури.</a:t>
            </a:r>
          </a:p>
          <a:p>
            <a:pPr marL="45720" indent="0">
              <a:buNone/>
            </a:pPr>
            <a:r>
              <a:rPr lang="ru-RU" dirty="0"/>
              <a:t>5.	</a:t>
            </a:r>
            <a:r>
              <a:rPr lang="ru-RU" b="1" dirty="0"/>
              <a:t>Внезапный подъем уровня воды в реке:</a:t>
            </a:r>
          </a:p>
          <a:p>
            <a:pPr marL="45720" indent="0">
              <a:buNone/>
            </a:pPr>
            <a:r>
              <a:rPr lang="ru-RU" dirty="0" smtClean="0"/>
              <a:t>                                                           а) половодье</a:t>
            </a:r>
            <a:r>
              <a:rPr lang="ru-RU" dirty="0"/>
              <a:t>; </a:t>
            </a:r>
            <a:r>
              <a:rPr lang="ru-RU" dirty="0" smtClean="0"/>
              <a:t>б)</a:t>
            </a:r>
            <a:r>
              <a:rPr lang="ru-RU" dirty="0"/>
              <a:t> </a:t>
            </a:r>
            <a:r>
              <a:rPr lang="ru-RU" dirty="0" smtClean="0"/>
              <a:t>наводнение; в) паводок</a:t>
            </a:r>
            <a:r>
              <a:rPr lang="ru-RU" dirty="0"/>
              <a:t>.</a:t>
            </a:r>
          </a:p>
          <a:p>
            <a:pPr marL="45720" indent="0">
              <a:buNone/>
            </a:pPr>
            <a:r>
              <a:rPr lang="ru-RU" dirty="0"/>
              <a:t>6.	</a:t>
            </a:r>
            <a:r>
              <a:rPr lang="ru-RU" b="1" dirty="0"/>
              <a:t>Воронкообразное устье реки, расширяющееся в сторону моря:</a:t>
            </a:r>
          </a:p>
          <a:p>
            <a:pPr marL="45720" indent="0">
              <a:buNone/>
            </a:pPr>
            <a:r>
              <a:rPr lang="ru-RU" dirty="0" smtClean="0"/>
              <a:t>                                                           а</a:t>
            </a:r>
            <a:r>
              <a:rPr lang="ru-RU" dirty="0"/>
              <a:t>)	эстуарий;		</a:t>
            </a:r>
            <a:r>
              <a:rPr lang="ru-RU" dirty="0" err="1" smtClean="0"/>
              <a:t>б.дельта</a:t>
            </a:r>
            <a:r>
              <a:rPr lang="ru-RU" dirty="0"/>
              <a:t>.</a:t>
            </a:r>
          </a:p>
          <a:p>
            <a:pPr marL="45720" indent="0">
              <a:buNone/>
            </a:pPr>
            <a:r>
              <a:rPr lang="ru-RU" dirty="0" smtClean="0"/>
              <a:t>7.	</a:t>
            </a:r>
            <a:r>
              <a:rPr lang="ru-RU" b="1" dirty="0" smtClean="0"/>
              <a:t>Основные причины распространения болот:</a:t>
            </a:r>
            <a:br>
              <a:rPr lang="ru-RU" b="1" dirty="0" smtClean="0"/>
            </a:br>
            <a:r>
              <a:rPr lang="ru-RU" b="1" dirty="0" smtClean="0"/>
              <a:t>               </a:t>
            </a:r>
            <a:r>
              <a:rPr lang="ru-RU" dirty="0" smtClean="0"/>
              <a:t>а</a:t>
            </a:r>
            <a:r>
              <a:rPr lang="ru-RU" dirty="0"/>
              <a:t>) плоский рельеф; 	б)расчлененный рельеф; </a:t>
            </a:r>
            <a:r>
              <a:rPr lang="ru-RU" dirty="0" smtClean="0"/>
              <a:t> в)коэффициент </a:t>
            </a:r>
            <a:r>
              <a:rPr lang="ru-RU" dirty="0"/>
              <a:t>увлажнения </a:t>
            </a:r>
            <a:r>
              <a:rPr lang="ru-RU" dirty="0" smtClean="0"/>
              <a:t>   больше </a:t>
            </a:r>
            <a:r>
              <a:rPr lang="ru-RU" dirty="0"/>
              <a:t>1;	</a:t>
            </a:r>
            <a:r>
              <a:rPr lang="ru-RU" dirty="0" smtClean="0"/>
              <a:t>г)увлажнение </a:t>
            </a:r>
            <a:r>
              <a:rPr lang="ru-RU" dirty="0"/>
              <a:t>недостаточное; е) многолетняя мерзлота</a:t>
            </a:r>
            <a:r>
              <a:rPr lang="ru-RU" dirty="0" smtClean="0"/>
              <a:t>;</a:t>
            </a:r>
            <a:endParaRPr lang="ru-RU" dirty="0"/>
          </a:p>
          <a:p>
            <a:pPr marL="45720" indent="0">
              <a:buNone/>
            </a:pPr>
            <a:r>
              <a:rPr lang="ru-RU" dirty="0" smtClean="0"/>
              <a:t>                                ж)близкое </a:t>
            </a:r>
            <a:r>
              <a:rPr lang="ru-RU" dirty="0"/>
              <a:t>залегание грунтовых </a:t>
            </a:r>
            <a:r>
              <a:rPr lang="ru-RU" dirty="0" smtClean="0"/>
              <a:t>вод; з)тектонические </a:t>
            </a:r>
            <a:r>
              <a:rPr lang="ru-RU" dirty="0"/>
              <a:t>впадины на </a:t>
            </a:r>
            <a:r>
              <a:rPr lang="ru-RU" dirty="0" smtClean="0"/>
              <a:t>       земной </a:t>
            </a:r>
            <a:r>
              <a:rPr lang="ru-RU" dirty="0"/>
              <a:t>поверхности.</a:t>
            </a:r>
          </a:p>
          <a:p>
            <a:pPr marL="45720" indent="0">
              <a:buNone/>
            </a:pPr>
            <a:r>
              <a:rPr lang="ru-RU" dirty="0"/>
              <a:t>8.	</a:t>
            </a:r>
            <a:r>
              <a:rPr lang="ru-RU" b="1" dirty="0"/>
              <a:t>Реки бассейна Тихого океана</a:t>
            </a:r>
            <a:r>
              <a:rPr lang="ru-RU" b="1" dirty="0" smtClean="0"/>
              <a:t>: </a:t>
            </a:r>
            <a:r>
              <a:rPr lang="ru-RU" dirty="0" smtClean="0"/>
              <a:t>а</a:t>
            </a:r>
            <a:r>
              <a:rPr lang="ru-RU" dirty="0"/>
              <a:t>) </a:t>
            </a:r>
            <a:r>
              <a:rPr lang="ru-RU" dirty="0" smtClean="0"/>
              <a:t>Уссури; б</a:t>
            </a:r>
            <a:r>
              <a:rPr lang="ru-RU" dirty="0"/>
              <a:t>) </a:t>
            </a:r>
            <a:r>
              <a:rPr lang="ru-RU" dirty="0" smtClean="0"/>
              <a:t>Анадырь; в</a:t>
            </a:r>
            <a:r>
              <a:rPr lang="ru-RU" dirty="0"/>
              <a:t>) </a:t>
            </a:r>
            <a:r>
              <a:rPr lang="ru-RU" dirty="0" smtClean="0"/>
              <a:t>Колыма; г</a:t>
            </a:r>
            <a:r>
              <a:rPr lang="ru-RU" dirty="0"/>
              <a:t>) Амур.</a:t>
            </a:r>
          </a:p>
          <a:p>
            <a:pPr marL="45720" indent="0">
              <a:buNone/>
            </a:pPr>
            <a:r>
              <a:rPr lang="ru-RU" dirty="0"/>
              <a:t>9.	</a:t>
            </a:r>
            <a:r>
              <a:rPr lang="ru-RU" b="1" dirty="0"/>
              <a:t>Реки бассейна внутреннего стока:</a:t>
            </a:r>
          </a:p>
          <a:p>
            <a:pPr marL="45720" indent="0">
              <a:buNone/>
            </a:pPr>
            <a:r>
              <a:rPr lang="ru-RU" dirty="0" smtClean="0"/>
              <a:t>                                                  а)Урал; б)Дон; в)Кама; г)Северная </a:t>
            </a:r>
            <a:r>
              <a:rPr lang="ru-RU" dirty="0"/>
              <a:t>Двина</a:t>
            </a:r>
            <a:r>
              <a:rPr lang="ru-RU" dirty="0" smtClean="0"/>
              <a:t>.</a:t>
            </a:r>
          </a:p>
          <a:p>
            <a:pPr marL="45720" indent="0">
              <a:buNone/>
            </a:pPr>
            <a:r>
              <a:rPr lang="ru-RU" dirty="0" smtClean="0"/>
              <a:t>10.</a:t>
            </a:r>
            <a:r>
              <a:rPr lang="ru-RU" dirty="0"/>
              <a:t>	</a:t>
            </a:r>
            <a:r>
              <a:rPr lang="ru-RU" b="1" dirty="0"/>
              <a:t>Наиболее широко в хозяйственных целях используются воды:</a:t>
            </a:r>
          </a:p>
          <a:p>
            <a:pPr marL="45720" indent="0">
              <a:buNone/>
            </a:pPr>
            <a:r>
              <a:rPr lang="ru-RU" dirty="0" smtClean="0"/>
              <a:t>                                                           а)рек; б) озер; в)подземные; г)ледников</a:t>
            </a:r>
            <a:r>
              <a:rPr lang="ru-RU" dirty="0"/>
              <a:t>.</a:t>
            </a:r>
          </a:p>
          <a:p>
            <a:pPr marL="45720" indent="0">
              <a:buNone/>
            </a:pPr>
            <a:endParaRPr lang="ru-RU" dirty="0"/>
          </a:p>
          <a:p>
            <a:pPr marL="4572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12489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793289" y="5157192"/>
            <a:ext cx="6512511" cy="1224136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rgbClr val="FF0000"/>
                </a:solidFill>
              </a:rPr>
              <a:t>Проверь по шаблону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quarter" idx="13"/>
          </p:nvPr>
        </p:nvSpPr>
        <p:spPr>
          <a:xfrm>
            <a:off x="755576" y="332656"/>
            <a:ext cx="2592288" cy="4752528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 fontScale="92500" lnSpcReduction="10000"/>
          </a:bodyPr>
          <a:lstStyle/>
          <a:p>
            <a:pPr marL="45720" indent="0">
              <a:buNone/>
            </a:pPr>
            <a:r>
              <a:rPr lang="ru-RU" sz="2800" b="1" dirty="0">
                <a:solidFill>
                  <a:schemeClr val="tx1"/>
                </a:solidFill>
              </a:rPr>
              <a:t>1 - г; </a:t>
            </a:r>
            <a:endParaRPr lang="ru-RU" sz="2800" b="1" dirty="0" smtClean="0">
              <a:solidFill>
                <a:schemeClr val="tx1"/>
              </a:solidFill>
            </a:endParaRPr>
          </a:p>
          <a:p>
            <a:pPr marL="45720" indent="0">
              <a:buNone/>
            </a:pPr>
            <a:r>
              <a:rPr lang="ru-RU" sz="2800" b="1" dirty="0" smtClean="0">
                <a:solidFill>
                  <a:schemeClr val="tx1"/>
                </a:solidFill>
              </a:rPr>
              <a:t>2 </a:t>
            </a:r>
            <a:r>
              <a:rPr lang="ru-RU" sz="2800" b="1" dirty="0">
                <a:solidFill>
                  <a:schemeClr val="tx1"/>
                </a:solidFill>
              </a:rPr>
              <a:t>- б; </a:t>
            </a:r>
            <a:endParaRPr lang="ru-RU" sz="2800" b="1" dirty="0" smtClean="0">
              <a:solidFill>
                <a:schemeClr val="tx1"/>
              </a:solidFill>
            </a:endParaRPr>
          </a:p>
          <a:p>
            <a:pPr marL="45720" indent="0">
              <a:buNone/>
            </a:pPr>
            <a:r>
              <a:rPr lang="ru-RU" sz="2800" b="1" dirty="0" smtClean="0">
                <a:solidFill>
                  <a:schemeClr val="tx1"/>
                </a:solidFill>
              </a:rPr>
              <a:t>3 </a:t>
            </a:r>
            <a:r>
              <a:rPr lang="ru-RU" sz="2800" b="1" dirty="0">
                <a:solidFill>
                  <a:schemeClr val="tx1"/>
                </a:solidFill>
              </a:rPr>
              <a:t>- а; </a:t>
            </a:r>
            <a:endParaRPr lang="ru-RU" sz="2800" b="1" dirty="0" smtClean="0">
              <a:solidFill>
                <a:schemeClr val="tx1"/>
              </a:solidFill>
            </a:endParaRPr>
          </a:p>
          <a:p>
            <a:pPr marL="45720" indent="0">
              <a:buNone/>
            </a:pPr>
            <a:r>
              <a:rPr lang="ru-RU" sz="2800" b="1" dirty="0" smtClean="0">
                <a:solidFill>
                  <a:schemeClr val="tx1"/>
                </a:solidFill>
              </a:rPr>
              <a:t>4 </a:t>
            </a:r>
            <a:r>
              <a:rPr lang="ru-RU" sz="2800" b="1" dirty="0">
                <a:solidFill>
                  <a:schemeClr val="tx1"/>
                </a:solidFill>
              </a:rPr>
              <a:t>- б, г; </a:t>
            </a:r>
            <a:endParaRPr lang="ru-RU" sz="2800" b="1" dirty="0" smtClean="0">
              <a:solidFill>
                <a:schemeClr val="tx1"/>
              </a:solidFill>
            </a:endParaRPr>
          </a:p>
          <a:p>
            <a:pPr marL="45720" indent="0">
              <a:buNone/>
            </a:pPr>
            <a:r>
              <a:rPr lang="ru-RU" sz="2800" b="1" dirty="0" smtClean="0">
                <a:solidFill>
                  <a:schemeClr val="tx1"/>
                </a:solidFill>
              </a:rPr>
              <a:t>5 </a:t>
            </a:r>
            <a:r>
              <a:rPr lang="ru-RU" sz="2800" b="1" dirty="0">
                <a:solidFill>
                  <a:schemeClr val="tx1"/>
                </a:solidFill>
              </a:rPr>
              <a:t>- в; </a:t>
            </a:r>
            <a:endParaRPr lang="ru-RU" sz="2800" b="1" dirty="0" smtClean="0">
              <a:solidFill>
                <a:schemeClr val="tx1"/>
              </a:solidFill>
            </a:endParaRPr>
          </a:p>
          <a:p>
            <a:pPr marL="45720" indent="0">
              <a:buNone/>
            </a:pPr>
            <a:r>
              <a:rPr lang="ru-RU" sz="2800" b="1" dirty="0" smtClean="0">
                <a:solidFill>
                  <a:schemeClr val="tx1"/>
                </a:solidFill>
              </a:rPr>
              <a:t>6 </a:t>
            </a:r>
            <a:r>
              <a:rPr lang="ru-RU" sz="2800" b="1" dirty="0">
                <a:solidFill>
                  <a:schemeClr val="tx1"/>
                </a:solidFill>
              </a:rPr>
              <a:t>- а; </a:t>
            </a:r>
            <a:endParaRPr lang="ru-RU" sz="2800" b="1" dirty="0" smtClean="0">
              <a:solidFill>
                <a:schemeClr val="tx1"/>
              </a:solidFill>
            </a:endParaRPr>
          </a:p>
          <a:p>
            <a:pPr marL="45720" indent="0">
              <a:buNone/>
            </a:pPr>
            <a:r>
              <a:rPr lang="ru-RU" sz="2800" b="1" dirty="0" smtClean="0">
                <a:solidFill>
                  <a:schemeClr val="tx1"/>
                </a:solidFill>
              </a:rPr>
              <a:t>7 </a:t>
            </a:r>
            <a:r>
              <a:rPr lang="ru-RU" sz="2800" b="1" dirty="0">
                <a:solidFill>
                  <a:schemeClr val="tx1"/>
                </a:solidFill>
              </a:rPr>
              <a:t>- а, в, е, ж</a:t>
            </a:r>
            <a:r>
              <a:rPr lang="ru-RU" sz="2800" b="1" dirty="0" smtClean="0">
                <a:solidFill>
                  <a:schemeClr val="tx1"/>
                </a:solidFill>
              </a:rPr>
              <a:t>;</a:t>
            </a:r>
          </a:p>
          <a:p>
            <a:pPr marL="45720" indent="0">
              <a:buNone/>
            </a:pPr>
            <a:r>
              <a:rPr lang="ru-RU" sz="2800" b="1" dirty="0" smtClean="0">
                <a:solidFill>
                  <a:schemeClr val="tx1"/>
                </a:solidFill>
              </a:rPr>
              <a:t>8-а,б,г </a:t>
            </a:r>
          </a:p>
          <a:p>
            <a:pPr marL="45720" indent="0">
              <a:buNone/>
            </a:pPr>
            <a:r>
              <a:rPr lang="ru-RU" sz="2800" b="1" dirty="0" smtClean="0">
                <a:solidFill>
                  <a:schemeClr val="tx1"/>
                </a:solidFill>
              </a:rPr>
              <a:t>9 </a:t>
            </a:r>
            <a:r>
              <a:rPr lang="ru-RU" sz="2800" b="1" dirty="0">
                <a:solidFill>
                  <a:schemeClr val="tx1"/>
                </a:solidFill>
              </a:rPr>
              <a:t>- а, </a:t>
            </a:r>
            <a:r>
              <a:rPr lang="ru-RU" sz="2800" b="1" dirty="0" smtClean="0">
                <a:solidFill>
                  <a:schemeClr val="tx1"/>
                </a:solidFill>
              </a:rPr>
              <a:t>в;</a:t>
            </a:r>
          </a:p>
          <a:p>
            <a:pPr marL="45720" indent="0">
              <a:buNone/>
            </a:pPr>
            <a:r>
              <a:rPr lang="ru-RU" sz="2800" b="1" dirty="0" smtClean="0">
                <a:solidFill>
                  <a:schemeClr val="tx1"/>
                </a:solidFill>
              </a:rPr>
              <a:t>10-а.</a:t>
            </a:r>
            <a:endParaRPr lang="ru-RU" sz="2800" b="1" dirty="0">
              <a:solidFill>
                <a:schemeClr val="tx1"/>
              </a:solidFill>
            </a:endParaRPr>
          </a:p>
          <a:p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3923928" y="454580"/>
            <a:ext cx="4508170" cy="246221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dirty="0" smtClean="0"/>
              <a:t>16-14  правильных ответов –  </a:t>
            </a:r>
            <a:r>
              <a:rPr lang="ru-RU" sz="2000" dirty="0" smtClean="0">
                <a:solidFill>
                  <a:srgbClr val="FF0000"/>
                </a:solidFill>
              </a:rPr>
              <a:t>«5»</a:t>
            </a:r>
          </a:p>
          <a:p>
            <a:r>
              <a:rPr lang="ru-RU" sz="2000" dirty="0" smtClean="0"/>
              <a:t>13-10  </a:t>
            </a:r>
            <a:r>
              <a:rPr lang="ru-RU" sz="2000" dirty="0"/>
              <a:t>правильных ответов –  </a:t>
            </a:r>
            <a:r>
              <a:rPr lang="ru-RU" sz="2000" dirty="0" smtClean="0">
                <a:solidFill>
                  <a:srgbClr val="FF0000"/>
                </a:solidFill>
              </a:rPr>
              <a:t>«4»</a:t>
            </a:r>
          </a:p>
          <a:p>
            <a:r>
              <a:rPr lang="ru-RU" sz="2000" dirty="0"/>
              <a:t> </a:t>
            </a:r>
            <a:r>
              <a:rPr lang="ru-RU" sz="2000" dirty="0" smtClean="0"/>
              <a:t>9-8     правильных </a:t>
            </a:r>
            <a:r>
              <a:rPr lang="ru-RU" sz="2000" dirty="0"/>
              <a:t>ответов – </a:t>
            </a:r>
            <a:r>
              <a:rPr lang="ru-RU" sz="2000" dirty="0" smtClean="0">
                <a:solidFill>
                  <a:srgbClr val="FF0000"/>
                </a:solidFill>
              </a:rPr>
              <a:t>«3»</a:t>
            </a:r>
          </a:p>
          <a:p>
            <a:r>
              <a:rPr lang="ru-RU" sz="2000" dirty="0" smtClean="0"/>
              <a:t> Менее </a:t>
            </a:r>
          </a:p>
          <a:p>
            <a:r>
              <a:rPr lang="ru-RU" sz="2000" dirty="0" smtClean="0"/>
              <a:t> 8ответов </a:t>
            </a:r>
            <a:r>
              <a:rPr lang="ru-RU" sz="2000" dirty="0"/>
              <a:t>–  </a:t>
            </a:r>
            <a:r>
              <a:rPr lang="ru-RU" sz="2000" dirty="0" smtClean="0"/>
              <a:t>                           «2»</a:t>
            </a:r>
            <a:endParaRPr lang="ru-RU" sz="2000" dirty="0"/>
          </a:p>
          <a:p>
            <a:endParaRPr lang="ru-RU" dirty="0">
              <a:solidFill>
                <a:srgbClr val="FF0000"/>
              </a:solidFill>
            </a:endParaRPr>
          </a:p>
          <a:p>
            <a:endParaRPr lang="ru-RU" dirty="0">
              <a:solidFill>
                <a:srgbClr val="FF0000"/>
              </a:solidFill>
            </a:endParaRPr>
          </a:p>
          <a:p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1684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0186" y="188640"/>
            <a:ext cx="3076575" cy="378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95536" y="4149080"/>
            <a:ext cx="8481225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002060"/>
                </a:solidFill>
              </a:rPr>
              <a:t>Всем спасибо</a:t>
            </a:r>
          </a:p>
          <a:p>
            <a:pPr algn="ctr"/>
            <a:r>
              <a:rPr lang="ru-RU" sz="6000" b="1" dirty="0" smtClean="0">
                <a:solidFill>
                  <a:srgbClr val="002060"/>
                </a:solidFill>
              </a:rPr>
              <a:t> за участие в уроке!</a:t>
            </a:r>
          </a:p>
          <a:p>
            <a:endParaRPr lang="ru-RU" b="1" dirty="0"/>
          </a:p>
          <a:p>
            <a:endParaRPr lang="ru-RU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95536" y="764704"/>
            <a:ext cx="6079621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002060"/>
                </a:solidFill>
              </a:rPr>
              <a:t>Подведем итоги.</a:t>
            </a:r>
          </a:p>
          <a:p>
            <a:endParaRPr lang="en-US" sz="2800" dirty="0" smtClean="0">
              <a:solidFill>
                <a:srgbClr val="002060"/>
              </a:solidFill>
            </a:endParaRPr>
          </a:p>
          <a:p>
            <a:endParaRPr lang="en-US" sz="2800" dirty="0">
              <a:solidFill>
                <a:srgbClr val="002060"/>
              </a:solidFill>
            </a:endParaRPr>
          </a:p>
          <a:p>
            <a:endParaRPr lang="ru-RU" sz="2800" dirty="0">
              <a:solidFill>
                <a:srgbClr val="002060"/>
              </a:solidFill>
            </a:endParaRPr>
          </a:p>
          <a:p>
            <a:r>
              <a:rPr lang="ru-RU" sz="2800" b="1" dirty="0" smtClean="0">
                <a:solidFill>
                  <a:srgbClr val="002060"/>
                </a:solidFill>
              </a:rPr>
              <a:t>д/з. Ответить на вопросы теста </a:t>
            </a:r>
            <a:endParaRPr lang="en-US" sz="2800" b="1" dirty="0" smtClean="0">
              <a:solidFill>
                <a:srgbClr val="002060"/>
              </a:solidFill>
            </a:endParaRPr>
          </a:p>
          <a:p>
            <a:r>
              <a:rPr lang="ru-RU" sz="2800" b="1" dirty="0" smtClean="0">
                <a:solidFill>
                  <a:srgbClr val="002060"/>
                </a:solidFill>
              </a:rPr>
              <a:t>(</a:t>
            </a:r>
            <a:r>
              <a:rPr lang="en-US" sz="2800" b="1" dirty="0" smtClean="0">
                <a:solidFill>
                  <a:srgbClr val="002060"/>
                </a:solidFill>
              </a:rPr>
              <a:t>www.moeobrazobanie.ru)</a:t>
            </a:r>
            <a:endParaRPr lang="ru-RU" sz="2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7153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5661248"/>
            <a:ext cx="8280920" cy="998984"/>
          </a:xfrm>
        </p:spPr>
        <p:txBody>
          <a:bodyPr/>
          <a:lstStyle/>
          <a:p>
            <a:pPr marL="0" lvl="0" indent="0" algn="ctr">
              <a:buNone/>
            </a:pPr>
            <a:r>
              <a:rPr lang="ru-RU" dirty="0">
                <a:solidFill>
                  <a:srgbClr val="FF0000"/>
                </a:solidFill>
              </a:rPr>
              <a:t>Здравствуйте, это мы!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1026" name="Picture 2" descr="C:\Users\Schola\Desktop\Мои документы\фотографии\фото\14 Хореография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9512" y="764704"/>
            <a:ext cx="4282554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1520" y="4797152"/>
            <a:ext cx="4176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B050"/>
                </a:solidFill>
                <a:latin typeface="Century Gothic" panose="020B0502020202020204" pitchFamily="34" charset="0"/>
              </a:rPr>
              <a:t>Поволжские девчата</a:t>
            </a:r>
            <a:endParaRPr lang="ru-RU" sz="2400" b="1" dirty="0">
              <a:solidFill>
                <a:srgbClr val="00B050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44008" y="4797152"/>
            <a:ext cx="40324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Волна</a:t>
            </a:r>
            <a:endParaRPr lang="ru-RU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6" name="Picture 2" descr="C:\Users\Schola\Desktop\Мои документы\Конференция по одаренности\Для буклетов\Материал для фильма о школе\5 День рождения СМС 026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025" y="764704"/>
            <a:ext cx="4031430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8576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1473794" y="4653135"/>
            <a:ext cx="6914629" cy="1281529"/>
          </a:xfrm>
        </p:spPr>
        <p:txBody>
          <a:bodyPr>
            <a:noAutofit/>
          </a:bodyPr>
          <a:lstStyle/>
          <a:p>
            <a:pPr algn="r"/>
            <a:r>
              <a:rPr lang="ru-RU" sz="8000" b="1" dirty="0" smtClean="0">
                <a:solidFill>
                  <a:srgbClr val="FF0000"/>
                </a:solidFill>
              </a:rPr>
              <a:t>2.Разминка</a:t>
            </a:r>
            <a:endParaRPr lang="ru-RU" sz="8000" b="1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620689"/>
            <a:ext cx="8712967" cy="3024336"/>
          </a:xfrm>
        </p:spPr>
        <p:txBody>
          <a:bodyPr/>
          <a:lstStyle/>
          <a:p>
            <a:pPr marL="182880" indent="0" algn="r">
              <a:buNone/>
            </a:pPr>
            <a:r>
              <a:rPr lang="ru-RU" sz="4800" dirty="0">
                <a:hlinkClick r:id="rId2" action="ppaction://hlinkfile"/>
              </a:rPr>
              <a:t>Попади в рифму </a:t>
            </a:r>
            <a:r>
              <a:rPr lang="ru-RU" sz="4800" dirty="0" err="1" smtClean="0">
                <a:hlinkClick r:id="rId3" action="ppaction://hlinkfile"/>
              </a:rPr>
              <a:t>Метаграммы</a:t>
            </a:r>
            <a:r>
              <a:rPr lang="ru-RU" sz="4800" dirty="0" smtClean="0">
                <a:hlinkClick r:id="rId3" action="ppaction://hlinkfile"/>
              </a:rPr>
              <a:t> </a:t>
            </a:r>
            <a:r>
              <a:rPr lang="ru-RU" sz="6000" dirty="0"/>
              <a:t/>
            </a:r>
            <a:br>
              <a:rPr lang="ru-RU" sz="6000" dirty="0"/>
            </a:br>
            <a:r>
              <a:rPr lang="ru-RU" sz="4800" dirty="0">
                <a:solidFill>
                  <a:srgbClr val="FF0000"/>
                </a:solidFill>
                <a:latin typeface="Century Gothic" panose="020B0502020202020204" pitchFamily="34" charset="0"/>
              </a:rPr>
              <a:t>Самое…Самое…Самое</a:t>
            </a:r>
            <a:r>
              <a:rPr lang="ru-RU" sz="48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…</a:t>
            </a:r>
            <a:br>
              <a:rPr lang="ru-RU" sz="48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</a:br>
            <a:r>
              <a:rPr lang="ru-RU" sz="4800" dirty="0" err="1" smtClean="0">
                <a:solidFill>
                  <a:srgbClr val="FF0000"/>
                </a:solidFill>
                <a:latin typeface="Century Gothic" panose="020B0502020202020204" pitchFamily="34" charset="0"/>
              </a:rPr>
              <a:t>д.з</a:t>
            </a:r>
            <a:r>
              <a:rPr lang="ru-RU" sz="48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. Загадки для команды</a:t>
            </a:r>
            <a:r>
              <a:rPr lang="ru-RU" sz="4800" dirty="0">
                <a:solidFill>
                  <a:srgbClr val="FF0000"/>
                </a:solidFill>
                <a:latin typeface="Century Gothic" panose="020B0502020202020204" pitchFamily="34" charset="0"/>
              </a:rPr>
              <a:t/>
            </a:r>
            <a:br>
              <a:rPr lang="ru-RU" sz="4800" dirty="0">
                <a:solidFill>
                  <a:srgbClr val="FF0000"/>
                </a:solidFill>
                <a:latin typeface="Century Gothic" panose="020B0502020202020204" pitchFamily="34" charset="0"/>
              </a:rPr>
            </a:b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1462696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547664" y="5157192"/>
            <a:ext cx="6512511" cy="1143000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>
                <a:latin typeface="Century Gothic" panose="020B0502020202020204" pitchFamily="34" charset="0"/>
              </a:rPr>
              <a:t>3.Проверь </a:t>
            </a:r>
            <a:r>
              <a:rPr lang="ru-RU" b="1" dirty="0">
                <a:latin typeface="Century Gothic" panose="020B0502020202020204" pitchFamily="34" charset="0"/>
              </a:rPr>
              <a:t>себя</a:t>
            </a:r>
            <a:endParaRPr lang="ru-RU" dirty="0"/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268760"/>
            <a:ext cx="4388296" cy="3716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268761"/>
            <a:ext cx="4388296" cy="37109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4584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Century Gothic" pitchFamily="34" charset="0"/>
              </a:rPr>
              <a:t>Ключ ответов</a:t>
            </a:r>
            <a:endParaRPr lang="ru-RU" sz="3200" b="1" dirty="0">
              <a:solidFill>
                <a:srgbClr val="FF0000"/>
              </a:solidFill>
              <a:latin typeface="Century Gothic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57200" y="908720"/>
            <a:ext cx="4038600" cy="5217443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ru-RU" b="1" dirty="0"/>
              <a:t>1</a:t>
            </a:r>
            <a:r>
              <a:rPr lang="ru-RU" dirty="0"/>
              <a:t>. </a:t>
            </a:r>
            <a:r>
              <a:rPr lang="ru-RU" b="1" dirty="0"/>
              <a:t>Река Алдан</a:t>
            </a:r>
          </a:p>
          <a:p>
            <a:pPr marL="68580" indent="0">
              <a:buNone/>
            </a:pPr>
            <a:r>
              <a:rPr lang="ru-RU" b="1" dirty="0"/>
              <a:t>2. Река Печора</a:t>
            </a:r>
          </a:p>
          <a:p>
            <a:pPr marL="68580" indent="0">
              <a:buNone/>
            </a:pPr>
            <a:r>
              <a:rPr lang="ru-RU" b="1" dirty="0"/>
              <a:t>3. Река Таз</a:t>
            </a:r>
          </a:p>
          <a:p>
            <a:pPr marL="68580" indent="0">
              <a:buNone/>
            </a:pPr>
            <a:r>
              <a:rPr lang="ru-RU" b="1" dirty="0"/>
              <a:t>4. Река Северная Двина</a:t>
            </a:r>
          </a:p>
          <a:p>
            <a:pPr marL="68580" indent="0">
              <a:buNone/>
            </a:pPr>
            <a:r>
              <a:rPr lang="ru-RU" b="1" dirty="0"/>
              <a:t>5. </a:t>
            </a:r>
            <a:r>
              <a:rPr lang="ru-RU" b="1" dirty="0" smtClean="0"/>
              <a:t>Подкаменная </a:t>
            </a:r>
            <a:r>
              <a:rPr lang="ru-RU" b="1" dirty="0"/>
              <a:t>Тунгуска</a:t>
            </a:r>
          </a:p>
          <a:p>
            <a:pPr marL="68580" indent="0">
              <a:buNone/>
            </a:pPr>
            <a:r>
              <a:rPr lang="ru-RU" b="1" dirty="0"/>
              <a:t>6. Река Кама</a:t>
            </a:r>
          </a:p>
          <a:p>
            <a:pPr marL="68580" indent="0">
              <a:buNone/>
            </a:pPr>
            <a:r>
              <a:rPr lang="ru-RU" b="1" dirty="0"/>
              <a:t>7. Река Урал</a:t>
            </a:r>
          </a:p>
          <a:p>
            <a:pPr marL="68580" indent="0">
              <a:buNone/>
            </a:pPr>
            <a:r>
              <a:rPr lang="ru-RU" b="1" dirty="0"/>
              <a:t>8. </a:t>
            </a:r>
            <a:r>
              <a:rPr lang="ru-RU" b="1" dirty="0" smtClean="0"/>
              <a:t>Нижняя </a:t>
            </a:r>
            <a:r>
              <a:rPr lang="ru-RU" b="1" dirty="0"/>
              <a:t>Тунгуска</a:t>
            </a:r>
          </a:p>
          <a:p>
            <a:pPr marL="68580" indent="0">
              <a:buNone/>
            </a:pPr>
            <a:r>
              <a:rPr lang="ru-RU" b="1" dirty="0"/>
              <a:t>9. Река Ангара</a:t>
            </a:r>
          </a:p>
          <a:p>
            <a:pPr marL="68580" indent="0">
              <a:buNone/>
            </a:pPr>
            <a:r>
              <a:rPr lang="ru-RU" b="1" dirty="0"/>
              <a:t>10. Река Обь</a:t>
            </a:r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4648200" y="980728"/>
            <a:ext cx="4038600" cy="5145435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ru-RU" b="1" dirty="0" smtClean="0"/>
              <a:t>1. Лена</a:t>
            </a:r>
          </a:p>
          <a:p>
            <a:pPr marL="68580" indent="0">
              <a:buNone/>
            </a:pPr>
            <a:r>
              <a:rPr lang="ru-RU" b="1" dirty="0" smtClean="0"/>
              <a:t>2. Обь</a:t>
            </a:r>
            <a:endParaRPr lang="ru-RU" b="1" dirty="0"/>
          </a:p>
          <a:p>
            <a:pPr marL="68580" indent="0">
              <a:buNone/>
            </a:pPr>
            <a:r>
              <a:rPr lang="ru-RU" b="1" dirty="0"/>
              <a:t>3. Амур</a:t>
            </a:r>
          </a:p>
          <a:p>
            <a:pPr marL="68580" indent="0">
              <a:buNone/>
            </a:pPr>
            <a:r>
              <a:rPr lang="ru-RU" b="1" dirty="0"/>
              <a:t>4. Индигирка</a:t>
            </a:r>
          </a:p>
          <a:p>
            <a:pPr marL="68580" indent="0">
              <a:buNone/>
            </a:pPr>
            <a:r>
              <a:rPr lang="ru-RU" b="1" dirty="0"/>
              <a:t>5</a:t>
            </a:r>
            <a:r>
              <a:rPr lang="ru-RU" b="1" dirty="0" smtClean="0"/>
              <a:t>. Иртыш</a:t>
            </a:r>
            <a:endParaRPr lang="ru-RU" b="1" dirty="0"/>
          </a:p>
          <a:p>
            <a:pPr marL="68580" indent="0">
              <a:buNone/>
            </a:pPr>
            <a:r>
              <a:rPr lang="ru-RU" b="1" dirty="0"/>
              <a:t>6. Яна</a:t>
            </a:r>
          </a:p>
          <a:p>
            <a:pPr marL="68580" indent="0">
              <a:buNone/>
            </a:pPr>
            <a:r>
              <a:rPr lang="ru-RU" b="1" dirty="0"/>
              <a:t>7. Колыма</a:t>
            </a:r>
          </a:p>
          <a:p>
            <a:pPr marL="68580" indent="0">
              <a:buNone/>
            </a:pPr>
            <a:r>
              <a:rPr lang="ru-RU" b="1" dirty="0"/>
              <a:t>8. Енисей</a:t>
            </a:r>
          </a:p>
          <a:p>
            <a:pPr marL="68580" indent="0">
              <a:buNone/>
            </a:pPr>
            <a:r>
              <a:rPr lang="ru-RU" b="1" dirty="0"/>
              <a:t>9. Волга</a:t>
            </a:r>
          </a:p>
          <a:p>
            <a:pPr marL="68580" indent="0">
              <a:buNone/>
            </a:pPr>
            <a:r>
              <a:rPr lang="ru-RU" b="1" dirty="0"/>
              <a:t>10. Анадырь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92647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8000" dirty="0" smtClean="0">
                <a:solidFill>
                  <a:srgbClr val="FF0000"/>
                </a:solidFill>
              </a:rPr>
              <a:t>Оценка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42998" y="731519"/>
            <a:ext cx="7461450" cy="3474720"/>
          </a:xfrm>
        </p:spPr>
        <p:txBody>
          <a:bodyPr/>
          <a:lstStyle/>
          <a:p>
            <a:r>
              <a:rPr lang="ru-RU" sz="2800" b="1" dirty="0" smtClean="0">
                <a:latin typeface="Century Gothic" panose="020B0502020202020204" pitchFamily="34" charset="0"/>
              </a:rPr>
              <a:t>10-9 правильных ответов </a:t>
            </a:r>
            <a:r>
              <a:rPr lang="ru-RU" sz="28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-</a:t>
            </a:r>
            <a:r>
              <a:rPr lang="ru-RU" sz="28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             «5»</a:t>
            </a:r>
          </a:p>
          <a:p>
            <a:r>
              <a:rPr lang="ru-RU" sz="2800" b="1" dirty="0" smtClean="0">
                <a:latin typeface="Century Gothic" panose="020B0502020202020204" pitchFamily="34" charset="0"/>
              </a:rPr>
              <a:t>8-7   правильных </a:t>
            </a:r>
            <a:r>
              <a:rPr lang="ru-RU" sz="2800" b="1" dirty="0">
                <a:latin typeface="Century Gothic" panose="020B0502020202020204" pitchFamily="34" charset="0"/>
              </a:rPr>
              <a:t>ответов - </a:t>
            </a:r>
            <a:r>
              <a:rPr lang="ru-RU" sz="2800" b="1" dirty="0" smtClean="0">
                <a:latin typeface="Century Gothic" panose="020B0502020202020204" pitchFamily="34" charset="0"/>
              </a:rPr>
              <a:t>            </a:t>
            </a:r>
            <a:r>
              <a:rPr lang="ru-RU" sz="28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«4»</a:t>
            </a:r>
          </a:p>
          <a:p>
            <a:r>
              <a:rPr lang="ru-RU" sz="2800" b="1" dirty="0" smtClean="0">
                <a:latin typeface="Century Gothic" panose="020B0502020202020204" pitchFamily="34" charset="0"/>
              </a:rPr>
              <a:t>6-5   </a:t>
            </a:r>
            <a:r>
              <a:rPr lang="ru-RU" sz="2800" b="1" dirty="0">
                <a:latin typeface="Century Gothic" panose="020B0502020202020204" pitchFamily="34" charset="0"/>
              </a:rPr>
              <a:t>правильных ответов - </a:t>
            </a:r>
            <a:r>
              <a:rPr lang="ru-RU" sz="2800" b="1" dirty="0" smtClean="0">
                <a:latin typeface="Century Gothic" panose="020B0502020202020204" pitchFamily="34" charset="0"/>
              </a:rPr>
              <a:t>            </a:t>
            </a:r>
            <a:r>
              <a:rPr lang="ru-RU" sz="28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«3»</a:t>
            </a:r>
            <a:endParaRPr lang="ru-RU" sz="28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r>
              <a:rPr lang="ru-RU" sz="2800" b="1" dirty="0" smtClean="0">
                <a:latin typeface="Century Gothic" panose="020B0502020202020204" pitchFamily="34" charset="0"/>
              </a:rPr>
              <a:t>Менее  5  правильных </a:t>
            </a:r>
            <a:r>
              <a:rPr lang="ru-RU" sz="2800" b="1" dirty="0">
                <a:latin typeface="Century Gothic" panose="020B0502020202020204" pitchFamily="34" charset="0"/>
              </a:rPr>
              <a:t>ответов - </a:t>
            </a:r>
            <a:r>
              <a:rPr lang="ru-RU" sz="2800" b="1" dirty="0" smtClean="0">
                <a:latin typeface="Century Gothic" panose="020B0502020202020204" pitchFamily="34" charset="0"/>
              </a:rPr>
              <a:t>  «2»</a:t>
            </a:r>
            <a:endParaRPr lang="ru-RU" sz="2800" b="1" dirty="0">
              <a:latin typeface="Century Gothic" panose="020B0502020202020204" pitchFamily="34" charset="0"/>
            </a:endParaRPr>
          </a:p>
          <a:p>
            <a:endParaRPr lang="ru-RU" b="1" dirty="0">
              <a:latin typeface="Century Gothic" panose="020B0502020202020204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78095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4392488"/>
          </a:xfrm>
        </p:spPr>
        <p:txBody>
          <a:bodyPr/>
          <a:lstStyle/>
          <a:p>
            <a:pPr marL="0" indent="0" algn="ctr">
              <a:buNone/>
              <a:defRPr/>
            </a:pPr>
            <a:r>
              <a:rPr lang="ru-RU" sz="4000" dirty="0" smtClean="0">
                <a:solidFill>
                  <a:schemeClr val="bg2">
                    <a:lumMod val="50000"/>
                  </a:schemeClr>
                </a:solidFill>
              </a:rPr>
              <a:t>4. Решение задач</a:t>
            </a:r>
            <a:r>
              <a:rPr lang="ru-RU" sz="4000" dirty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ru-RU" sz="4000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sz="3200" dirty="0" smtClean="0">
                <a:solidFill>
                  <a:schemeClr val="bg2">
                    <a:lumMod val="50000"/>
                  </a:schemeClr>
                </a:solidFill>
              </a:rPr>
              <a:t>Рассчитайте падение и уклон рек </a:t>
            </a:r>
            <a:endParaRPr lang="ru-RU" sz="32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13"/>
          </p:nvPr>
        </p:nvSpPr>
        <p:spPr>
          <a:xfrm>
            <a:off x="357188" y="1643648"/>
            <a:ext cx="3346704" cy="2577439"/>
          </a:xfrm>
        </p:spPr>
        <p:txBody>
          <a:bodyPr/>
          <a:lstStyle/>
          <a:p>
            <a:pPr marL="457200" indent="-457200">
              <a:buFont typeface="+mj-lt"/>
              <a:buAutoNum type="arabicPeriod"/>
              <a:defRPr/>
            </a:pPr>
            <a:r>
              <a:rPr lang="ru-RU" sz="2800" b="1" dirty="0" smtClean="0"/>
              <a:t>Урал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ru-RU" sz="2800" b="1" dirty="0" smtClean="0">
                <a:solidFill>
                  <a:srgbClr val="FF0000"/>
                </a:solidFill>
              </a:rPr>
              <a:t>Дон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ru-RU" sz="2800" b="1" dirty="0" smtClean="0"/>
              <a:t>Колыма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ru-RU" sz="2800" b="1" dirty="0" smtClean="0">
                <a:solidFill>
                  <a:srgbClr val="FF0000"/>
                </a:solidFill>
              </a:rPr>
              <a:t>Енисей</a:t>
            </a:r>
          </a:p>
          <a:p>
            <a:pPr marL="457200" indent="-457200">
              <a:buFontTx/>
              <a:buNone/>
              <a:defRPr/>
            </a:pPr>
            <a:endParaRPr lang="ru-RU" dirty="0" smtClean="0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4"/>
          </p:nvPr>
        </p:nvSpPr>
        <p:spPr>
          <a:xfrm>
            <a:off x="4645151" y="1700808"/>
            <a:ext cx="4030537" cy="2505432"/>
          </a:xfrm>
        </p:spPr>
        <p:txBody>
          <a:bodyPr>
            <a:normAutofit/>
          </a:bodyPr>
          <a:lstStyle/>
          <a:p>
            <a:pPr marL="457200" indent="-457200" algn="r">
              <a:buFont typeface="+mj-lt"/>
              <a:buAutoNum type="arabicPeriod"/>
              <a:defRPr/>
            </a:pPr>
            <a:r>
              <a:rPr lang="ru-RU" sz="2800" b="1" dirty="0" smtClean="0"/>
              <a:t>Индигирка</a:t>
            </a:r>
          </a:p>
          <a:p>
            <a:pPr marL="457200" indent="-457200" algn="r">
              <a:buFont typeface="+mj-lt"/>
              <a:buAutoNum type="arabicPeriod"/>
              <a:defRPr/>
            </a:pPr>
            <a:r>
              <a:rPr lang="ru-RU" sz="2800" b="1" dirty="0" smtClean="0">
                <a:solidFill>
                  <a:srgbClr val="FF0000"/>
                </a:solidFill>
              </a:rPr>
              <a:t>Лена</a:t>
            </a:r>
          </a:p>
          <a:p>
            <a:pPr marL="457200" indent="-457200" algn="r">
              <a:buFont typeface="+mj-lt"/>
              <a:buAutoNum type="arabicPeriod"/>
              <a:defRPr/>
            </a:pPr>
            <a:r>
              <a:rPr lang="ru-RU" sz="2800" b="1" dirty="0" smtClean="0">
                <a:solidFill>
                  <a:srgbClr val="FF0000"/>
                </a:solidFill>
              </a:rPr>
              <a:t>Обь</a:t>
            </a:r>
          </a:p>
          <a:p>
            <a:pPr marL="457200" indent="-457200" algn="r">
              <a:buFont typeface="+mj-lt"/>
              <a:buAutoNum type="arabicPeriod"/>
              <a:defRPr/>
            </a:pPr>
            <a:r>
              <a:rPr lang="ru-RU" sz="2800" b="1" dirty="0" smtClean="0">
                <a:solidFill>
                  <a:schemeClr val="tx1"/>
                </a:solidFill>
              </a:rPr>
              <a:t>Амур</a:t>
            </a:r>
            <a:endParaRPr lang="ru-RU" sz="2800" b="1" dirty="0">
              <a:solidFill>
                <a:schemeClr val="tx1"/>
              </a:solidFill>
            </a:endParaRPr>
          </a:p>
        </p:txBody>
      </p:sp>
      <p:pic>
        <p:nvPicPr>
          <p:cNvPr id="11271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3933057"/>
            <a:ext cx="3998788" cy="2710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2" name="Picture 9"/>
          <p:cNvPicPr>
            <a:picLocks noChangeAspect="1" noChangeArrowheads="1"/>
          </p:cNvPicPr>
          <p:nvPr/>
        </p:nvPicPr>
        <p:blipFill>
          <a:blip r:embed="rId3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933057"/>
            <a:ext cx="4392487" cy="2710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0285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63236"/>
            <a:ext cx="8229600" cy="1143000"/>
          </a:xfrm>
        </p:spPr>
        <p:txBody>
          <a:bodyPr/>
          <a:lstStyle/>
          <a:p>
            <a:pPr marL="0" lvl="0" indent="0">
              <a:buNone/>
              <a:defRPr/>
            </a:pPr>
            <a:r>
              <a:rPr lang="ru-RU" sz="3200" dirty="0" smtClean="0">
                <a:latin typeface="Century Gothic" pitchFamily="34" charset="0"/>
              </a:rPr>
              <a:t>5. Найдите </a:t>
            </a:r>
            <a:r>
              <a:rPr lang="ru-RU" sz="3200" dirty="0"/>
              <a:t>соответствие</a:t>
            </a:r>
            <a:r>
              <a:rPr lang="ru-RU" sz="2400" dirty="0"/>
              <a:t/>
            </a:r>
            <a:br>
              <a:rPr lang="ru-RU" sz="2400" dirty="0"/>
            </a:br>
            <a:endParaRPr lang="ru-RU" sz="2400" i="1" u="sng" dirty="0">
              <a:latin typeface="Century Gothic" pitchFamily="34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13"/>
          </p:nvPr>
        </p:nvSpPr>
        <p:spPr>
          <a:xfrm>
            <a:off x="323529" y="1124743"/>
            <a:ext cx="3672408" cy="4464497"/>
          </a:xfrm>
        </p:spPr>
        <p:txBody>
          <a:bodyPr>
            <a:normAutofit/>
          </a:bodyPr>
          <a:lstStyle/>
          <a:p>
            <a:pPr marL="45720" indent="0">
              <a:buNone/>
              <a:defRPr/>
            </a:pPr>
            <a:r>
              <a:rPr lang="ru-RU" sz="2800" b="1" dirty="0" smtClean="0">
                <a:solidFill>
                  <a:srgbClr val="FF0000"/>
                </a:solidFill>
              </a:rPr>
              <a:t>1. Водораздел </a:t>
            </a:r>
          </a:p>
          <a:p>
            <a:pPr marL="45720" indent="0">
              <a:buNone/>
              <a:defRPr/>
            </a:pPr>
            <a:r>
              <a:rPr lang="ru-RU" sz="2800" b="1" dirty="0" smtClean="0">
                <a:solidFill>
                  <a:srgbClr val="FF0000"/>
                </a:solidFill>
              </a:rPr>
              <a:t>2. Паводок </a:t>
            </a:r>
          </a:p>
          <a:p>
            <a:pPr marL="45720" indent="0">
              <a:buNone/>
              <a:defRPr/>
            </a:pPr>
            <a:r>
              <a:rPr lang="ru-RU" sz="2800" b="1" dirty="0" smtClean="0">
                <a:solidFill>
                  <a:srgbClr val="FF0000"/>
                </a:solidFill>
              </a:rPr>
              <a:t>3. Подземные воды </a:t>
            </a:r>
          </a:p>
          <a:p>
            <a:pPr marL="45720" indent="0">
              <a:buNone/>
              <a:defRPr/>
            </a:pPr>
            <a:r>
              <a:rPr lang="ru-RU" sz="2800" b="1" dirty="0" smtClean="0">
                <a:solidFill>
                  <a:srgbClr val="FF0000"/>
                </a:solidFill>
              </a:rPr>
              <a:t>4. Ледник</a:t>
            </a:r>
          </a:p>
          <a:p>
            <a:pPr marL="45720" indent="0">
              <a:buNone/>
              <a:defRPr/>
            </a:pPr>
            <a:r>
              <a:rPr lang="ru-RU" sz="2800" b="1" dirty="0" smtClean="0">
                <a:solidFill>
                  <a:srgbClr val="FF0000"/>
                </a:solidFill>
              </a:rPr>
              <a:t>5. Речная система </a:t>
            </a:r>
          </a:p>
          <a:p>
            <a:pPr marL="45720" indent="0">
              <a:buNone/>
              <a:defRPr/>
            </a:pPr>
            <a:r>
              <a:rPr lang="ru-RU" sz="2800" b="1" dirty="0" smtClean="0">
                <a:solidFill>
                  <a:srgbClr val="FF0000"/>
                </a:solidFill>
              </a:rPr>
              <a:t>6. Озеро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quarter" idx="14"/>
          </p:nvPr>
        </p:nvSpPr>
        <p:spPr>
          <a:xfrm>
            <a:off x="4067944" y="1052736"/>
            <a:ext cx="4896544" cy="4896544"/>
          </a:xfrm>
        </p:spPr>
        <p:txBody>
          <a:bodyPr>
            <a:normAutofit fontScale="62500" lnSpcReduction="20000"/>
          </a:bodyPr>
          <a:lstStyle/>
          <a:p>
            <a:pPr marL="45720" indent="0">
              <a:buNone/>
              <a:defRPr/>
            </a:pPr>
            <a:r>
              <a:rPr lang="ru-RU" sz="3400" b="1" dirty="0" smtClean="0">
                <a:solidFill>
                  <a:srgbClr val="00B050"/>
                </a:solidFill>
                <a:latin typeface="Century Gothic" pitchFamily="34" charset="0"/>
              </a:rPr>
              <a:t>А. Вода в природном углублении на суше</a:t>
            </a:r>
          </a:p>
          <a:p>
            <a:pPr marL="45720" indent="0">
              <a:buNone/>
              <a:defRPr/>
            </a:pPr>
            <a:r>
              <a:rPr lang="ru-RU" sz="3400" b="1" dirty="0" smtClean="0">
                <a:solidFill>
                  <a:srgbClr val="00B050"/>
                </a:solidFill>
                <a:latin typeface="Century Gothic" pitchFamily="34" charset="0"/>
              </a:rPr>
              <a:t>Б. Главная река со всеми притоками</a:t>
            </a:r>
          </a:p>
          <a:p>
            <a:pPr marL="45720" indent="0">
              <a:buNone/>
              <a:defRPr/>
            </a:pPr>
            <a:r>
              <a:rPr lang="ru-RU" sz="3400" b="1" dirty="0" smtClean="0">
                <a:solidFill>
                  <a:srgbClr val="00B050"/>
                </a:solidFill>
                <a:latin typeface="Century Gothic" pitchFamily="34" charset="0"/>
              </a:rPr>
              <a:t>В. Граница, разделяющая соседние речные бассейны</a:t>
            </a:r>
          </a:p>
          <a:p>
            <a:pPr marL="45720" indent="0">
              <a:buNone/>
              <a:defRPr/>
            </a:pPr>
            <a:r>
              <a:rPr lang="ru-RU" sz="3400" b="1" dirty="0" smtClean="0">
                <a:solidFill>
                  <a:srgbClr val="00B050"/>
                </a:solidFill>
                <a:latin typeface="Century Gothic" pitchFamily="34" charset="0"/>
              </a:rPr>
              <a:t>Г. Кратковременный подъем уровня воды</a:t>
            </a:r>
          </a:p>
          <a:p>
            <a:pPr marL="45720" indent="0">
              <a:buNone/>
              <a:defRPr/>
            </a:pPr>
            <a:r>
              <a:rPr lang="ru-RU" sz="3400" b="1" dirty="0" smtClean="0">
                <a:solidFill>
                  <a:srgbClr val="00B050"/>
                </a:solidFill>
                <a:latin typeface="Century Gothic" pitchFamily="34" charset="0"/>
              </a:rPr>
              <a:t>Д. Скопление пресного льда на суше</a:t>
            </a:r>
          </a:p>
          <a:p>
            <a:pPr marL="45720" indent="0">
              <a:buNone/>
              <a:defRPr/>
            </a:pPr>
            <a:r>
              <a:rPr lang="ru-RU" sz="3400" b="1" dirty="0" smtClean="0">
                <a:solidFill>
                  <a:srgbClr val="00B050"/>
                </a:solidFill>
                <a:latin typeface="Century Gothic" pitchFamily="34" charset="0"/>
              </a:rPr>
              <a:t>Е. Вода, находящая в земной коре</a:t>
            </a:r>
          </a:p>
          <a:p>
            <a:pPr>
              <a:defRPr/>
            </a:pPr>
            <a:endParaRPr lang="ru-RU" sz="3400" b="1" dirty="0" smtClean="0">
              <a:solidFill>
                <a:srgbClr val="00B050"/>
              </a:solidFill>
              <a:latin typeface="Century Gothic" pitchFamily="34" charset="0"/>
            </a:endParaRPr>
          </a:p>
          <a:p>
            <a:pPr>
              <a:buFontTx/>
              <a:buNone/>
              <a:defRPr/>
            </a:pPr>
            <a:r>
              <a:rPr lang="ru-RU" sz="3400" b="1" dirty="0" smtClean="0">
                <a:solidFill>
                  <a:srgbClr val="00B050"/>
                </a:solidFill>
                <a:latin typeface="Century Gothic" pitchFamily="34" charset="0"/>
              </a:rPr>
              <a:t> </a:t>
            </a:r>
          </a:p>
          <a:p>
            <a:pPr>
              <a:defRPr/>
            </a:pPr>
            <a:endParaRPr lang="ru-RU" dirty="0" smtClean="0"/>
          </a:p>
          <a:p>
            <a:pPr>
              <a:defRPr/>
            </a:pPr>
            <a:endParaRPr lang="ru-RU" dirty="0" smtClean="0"/>
          </a:p>
          <a:p>
            <a:pPr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10992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1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2" grpId="0"/>
    </p:bld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846</TotalTime>
  <Words>785</Words>
  <Application>Microsoft Office PowerPoint</Application>
  <PresentationFormat>Экран (4:3)</PresentationFormat>
  <Paragraphs>170</Paragraphs>
  <Slides>27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Воздушный поток</vt:lpstr>
      <vt:lpstr>Географическое Ассорти</vt:lpstr>
      <vt:lpstr>Презентация PowerPoint</vt:lpstr>
      <vt:lpstr>Здравствуйте, это мы! </vt:lpstr>
      <vt:lpstr>Попади в рифму Метаграммы  Самое…Самое…Самое… д.з. Загадки для команды </vt:lpstr>
      <vt:lpstr>3.Проверь себя</vt:lpstr>
      <vt:lpstr>Ключ ответов</vt:lpstr>
      <vt:lpstr>Оценка </vt:lpstr>
      <vt:lpstr>4. Решение задач Рассчитайте падение и уклон рек </vt:lpstr>
      <vt:lpstr>5. Найдите соответствие </vt:lpstr>
      <vt:lpstr>Ключ ответов</vt:lpstr>
      <vt:lpstr>Ключ ответов</vt:lpstr>
      <vt:lpstr>6.Черный ящик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Голубое озеро </vt:lpstr>
      <vt:lpstr>Узнай реку по описанию</vt:lpstr>
      <vt:lpstr>Презентация PowerPoint</vt:lpstr>
      <vt:lpstr> с эвенк. Ионесcи «большая вода»   хак. Ким, тув. Улуг-Хем «великая река»,  — река в Сибири, одна из величайших рек мира и России. Впадает в Карское море Северного Ледовитого океана. Длина — 3487 км.</vt:lpstr>
      <vt:lpstr>Презентация PowerPoint</vt:lpstr>
      <vt:lpstr>7.Легенды о реках </vt:lpstr>
      <vt:lpstr>Презентация PowerPoint</vt:lpstr>
      <vt:lpstr>Презентация PowerPoint</vt:lpstr>
      <vt:lpstr>Проверь по шаблону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Проверь себя</dc:title>
  <dc:creator>Schola</dc:creator>
  <cp:lastModifiedBy>Ольга</cp:lastModifiedBy>
  <cp:revision>44</cp:revision>
  <cp:lastPrinted>2013-12-04T10:28:34Z</cp:lastPrinted>
  <dcterms:created xsi:type="dcterms:W3CDTF">2013-12-02T04:36:04Z</dcterms:created>
  <dcterms:modified xsi:type="dcterms:W3CDTF">2013-12-11T06:50:00Z</dcterms:modified>
</cp:coreProperties>
</file>