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6" r:id="rId4"/>
    <p:sldId id="267" r:id="rId5"/>
    <p:sldId id="268" r:id="rId6"/>
    <p:sldId id="274" r:id="rId7"/>
    <p:sldId id="259" r:id="rId8"/>
    <p:sldId id="283" r:id="rId9"/>
    <p:sldId id="258" r:id="rId10"/>
    <p:sldId id="260" r:id="rId11"/>
    <p:sldId id="261" r:id="rId12"/>
    <p:sldId id="269" r:id="rId13"/>
    <p:sldId id="262" r:id="rId14"/>
    <p:sldId id="263" r:id="rId15"/>
    <p:sldId id="270" r:id="rId16"/>
    <p:sldId id="264" r:id="rId17"/>
    <p:sldId id="265" r:id="rId18"/>
    <p:sldId id="271" r:id="rId19"/>
    <p:sldId id="275" r:id="rId20"/>
    <p:sldId id="273" r:id="rId21"/>
    <p:sldId id="276" r:id="rId22"/>
    <p:sldId id="277" r:id="rId23"/>
    <p:sldId id="284" r:id="rId24"/>
    <p:sldId id="279" r:id="rId25"/>
    <p:sldId id="280" r:id="rId26"/>
    <p:sldId id="278" r:id="rId27"/>
    <p:sldId id="285" r:id="rId28"/>
    <p:sldId id="281" r:id="rId29"/>
    <p:sldId id="286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B01E9-126B-45B9-A1D9-C038CB38B511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16704-1FAA-47C1-B95D-A5E099A367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94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16704-1FAA-47C1-B95D-A5E099A367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16704-1FAA-47C1-B95D-A5E099A367C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BD01-C918-4AC9-A08B-D9A93FF54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totut.net/uploads/posts/2010-01/1264341444_1264156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nedoma.ru/showphoto.php/photo/767/size/big/sort/1/cat/55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208;&#152;&#208;&#183;&#208;&#190;&#208;&#177;&#209;&#128;&#208;&#176;&#208;&#182;&#208;&#181;&#208;&#189;&#208;&#184;&#208;&#181;:Elbrus_0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podkat.ru/uploads/posts/2010-04/1270561719_breathtaking_volcano_1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2;&#1059;&#1051;&#1050;&#1040;&#1053;&#1067;/&#1057;&#1090;&#1088;&#1086;&#1077;&#1085;&#1080;&#1077;%20&#1074;&#1091;&#1083;&#1082;&#1072;&#1085;&#1072;.files/shem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9351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77000" y="4114800"/>
            <a:ext cx="1981200" cy="761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381001"/>
            <a:ext cx="2590800" cy="1295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http://znayuvse.ru/sites/default/files/images/wp/Vulkan-Montan-Pe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33825" cy="3733800"/>
          </a:xfrm>
          <a:prstGeom prst="rect">
            <a:avLst/>
          </a:prstGeom>
          <a:noFill/>
        </p:spPr>
      </p:pic>
      <p:pic>
        <p:nvPicPr>
          <p:cNvPr id="10242" name="Picture 2" descr="https://encrypted-tbn3.gstatic.com/images?q=tbn:ANd9GcTyhgx_sf8H-8fezf9DeDKegZq-pCfhD_jyw7Szk1Z0gGeA1zOJg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04800"/>
            <a:ext cx="4352142" cy="2896154"/>
          </a:xfrm>
          <a:prstGeom prst="rect">
            <a:avLst/>
          </a:prstGeom>
          <a:noFill/>
        </p:spPr>
      </p:pic>
      <p:pic>
        <p:nvPicPr>
          <p:cNvPr id="10244" name="Picture 4" descr="http://smotret-mir.ru/wp-content/uploads/2012/03/%D0%98%D1%81%D0%BB%D0%B0%D0%BD%D0%B4%D0%B8%D1%8F-%D0%B4%D0%BE%D0%BB%D0%B8%D0%BD%D0%B0-%D0%B3%D0%B5%D0%B9%D0%B7%D0%B5%D1%80%D0%BE%D0%B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3158066"/>
            <a:ext cx="2895600" cy="36999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90600"/>
          </a:xfrm>
        </p:spPr>
        <p:txBody>
          <a:bodyPr>
            <a:normAutofit/>
          </a:bodyPr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Классификация вулканов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371601"/>
            <a:ext cx="75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b="1" i="1" dirty="0" smtClean="0"/>
              <a:t> </a:t>
            </a:r>
            <a:r>
              <a:rPr lang="ru-RU" sz="2400" b="1" dirty="0" smtClean="0"/>
              <a:t>Вулканы</a:t>
            </a:r>
            <a:endParaRPr lang="ru-RU" sz="2400" b="1" i="1" dirty="0" smtClean="0"/>
          </a:p>
          <a:p>
            <a:pPr>
              <a:buFontTx/>
              <a:buNone/>
            </a:pPr>
            <a:endParaRPr lang="ru-RU" sz="2400" b="1" i="1" dirty="0" smtClean="0"/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действующие           </a:t>
            </a:r>
            <a:r>
              <a:rPr lang="ru-RU" b="1" i="1" dirty="0" smtClean="0">
                <a:solidFill>
                  <a:srgbClr val="336600"/>
                </a:solidFill>
              </a:rPr>
              <a:t>               спящие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b="1" i="1" dirty="0" smtClean="0">
                <a:solidFill>
                  <a:srgbClr val="0000FF"/>
                </a:solidFill>
              </a:rPr>
              <a:t>потухшие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514601"/>
            <a:ext cx="266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вулканы, которые извергаются в наши дни или на памяти человечества.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(На Камчатке их </a:t>
            </a:r>
            <a:r>
              <a:rPr lang="ru-RU" b="1" smtClean="0">
                <a:solidFill>
                  <a:srgbClr val="000000"/>
                </a:solidFill>
              </a:rPr>
              <a:t>насчитывается 29)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ctr"/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2438400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не извергавшиеся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на памяти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человечества, но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иногда они начинают действовать.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22860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бездействуют много тысяч лет, разрушены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(Крым, Забайкалье)</a:t>
            </a:r>
          </a:p>
        </p:txBody>
      </p:sp>
      <p:pic>
        <p:nvPicPr>
          <p:cNvPr id="8" name="Picture 11" descr="Когда сердится вулкан - фото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" y="4648200"/>
            <a:ext cx="2854824" cy="19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Кара-Даг, хребет Лобовой и камни Кузьмичевые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73" y="4661670"/>
            <a:ext cx="2725427" cy="18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Жизнь на вулкане (8 фото)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01" y="4615476"/>
            <a:ext cx="2573020" cy="193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2133600" y="1752600"/>
            <a:ext cx="2362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305300" y="1943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95800" y="1752600"/>
            <a:ext cx="2514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543800" cy="2209800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Действующие вулканы</a:t>
            </a:r>
            <a:br>
              <a:rPr lang="ru-RU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700" b="1" dirty="0" smtClean="0">
                <a:solidFill>
                  <a:srgbClr val="000000"/>
                </a:solidFill>
              </a:rPr>
              <a:t>вулканы, которые извергаются в наши дни или на памяти человечества (на Камчатке)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0" y="4038600"/>
            <a:ext cx="2590800" cy="2087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znayuvse.ru/sites/default/files/images/wp/Vulkan-Montan-Pe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0200"/>
            <a:ext cx="4648200" cy="3124200"/>
          </a:xfrm>
          <a:prstGeom prst="round2DiagRect">
            <a:avLst>
              <a:gd name="adj1" fmla="val 16667"/>
              <a:gd name="adj2" fmla="val 2848"/>
            </a:avLst>
          </a:prstGeom>
          <a:noFill/>
          <a:ln>
            <a:solidFill>
              <a:schemeClr val="bg1"/>
            </a:solidFill>
          </a:ln>
        </p:spPr>
      </p:pic>
      <p:pic>
        <p:nvPicPr>
          <p:cNvPr id="17412" name="Picture 4" descr="http://turizmik.ru/public/uploads/news/6144/big/IMG_4f9fdd2f1d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4864" y="3819524"/>
            <a:ext cx="4569136" cy="3038476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Уснувшие вулканы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990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</a:rPr>
              <a:t>е извергавшиеся на памяти человечества </a:t>
            </a:r>
          </a:p>
        </p:txBody>
      </p:sp>
      <p:pic>
        <p:nvPicPr>
          <p:cNvPr id="5" name="Picture 11" descr="карадаг кры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" y="2057400"/>
            <a:ext cx="4234220" cy="281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11 - Потухшие вулканы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971800"/>
            <a:ext cx="4368800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609600"/>
            <a:ext cx="5334000" cy="1524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</a:rPr>
              <a:t>Килиманджаро</a:t>
            </a:r>
            <a:r>
              <a:rPr lang="ru-RU" sz="3200" dirty="0" smtClean="0">
                <a:solidFill>
                  <a:srgbClr val="000000"/>
                </a:solidFill>
              </a:rPr>
              <a:t> —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вулкан на северо-востоке Танзании, 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       высочайший пик Африки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800601"/>
            <a:ext cx="3276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Потухшие вулканы</a:t>
            </a:r>
            <a:endParaRPr lang="ru-RU" sz="4800" dirty="0"/>
          </a:p>
        </p:txBody>
      </p:sp>
      <p:pic>
        <p:nvPicPr>
          <p:cNvPr id="4" name="Picture 2" descr="350px-Kibo_summit_of_Mt_Kilimanjaro_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620688"/>
            <a:ext cx="3024188" cy="2273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80px-Elbrus_01">
            <a:hlinkClick r:id="rId3" tooltip="Elbrus 01.jpg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309937" cy="2303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6000" y="2590801"/>
            <a:ext cx="2438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0000"/>
                </a:solidFill>
              </a:rPr>
              <a:t>Эльбрус </a:t>
            </a:r>
            <a:r>
              <a:rPr lang="ru-RU" sz="3200" dirty="0" smtClean="0">
                <a:solidFill>
                  <a:srgbClr val="000000"/>
                </a:solidFill>
              </a:rPr>
              <a:t>– 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высочайшая 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вершина </a:t>
            </a:r>
          </a:p>
          <a:p>
            <a:pPr eaLnBrk="1" hangingPunct="1"/>
            <a:r>
              <a:rPr lang="ru-RU" sz="2400" dirty="0" smtClean="0">
                <a:solidFill>
                  <a:srgbClr val="000000"/>
                </a:solidFill>
              </a:rPr>
              <a:t>Кавказских гор</a:t>
            </a:r>
          </a:p>
        </p:txBody>
      </p:sp>
      <p:pic>
        <p:nvPicPr>
          <p:cNvPr id="7" name="Picture 5" descr="казбек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3168650" cy="2246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3581400" y="5562600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0000"/>
                </a:solidFill>
              </a:rPr>
              <a:t>Казбек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953000" y="5867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3276600" y="4648200"/>
            <a:ext cx="1752600" cy="533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4114800" y="4038600"/>
            <a:ext cx="22098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Рисунок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132856"/>
            <a:ext cx="8343901" cy="374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3276600" y="4648200"/>
            <a:ext cx="1752600" cy="533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4114800" y="4038600"/>
            <a:ext cx="22098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Рисунок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132856"/>
            <a:ext cx="8343901" cy="374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 useBgFill="1">
        <p:nvSpPr>
          <p:cNvPr id="5" name="Прямоугольник 4"/>
          <p:cNvSpPr/>
          <p:nvPr/>
        </p:nvSpPr>
        <p:spPr>
          <a:xfrm>
            <a:off x="685800" y="3810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Вулканы могут находиться на дне океанов, а могут и на суше.</a:t>
            </a:r>
            <a:endParaRPr lang="ru-RU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4572000"/>
            <a:ext cx="2057400" cy="1905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685800"/>
            <a:ext cx="1600200" cy="129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0"/>
            <a:ext cx="403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3333CC"/>
                </a:solidFill>
              </a:rPr>
              <a:t>Извержения подводных вулканов у Канарских островов</a:t>
            </a:r>
            <a:endParaRPr lang="ru-RU" sz="4000" dirty="0">
              <a:solidFill>
                <a:srgbClr val="3333CC"/>
              </a:solidFill>
            </a:endParaRPr>
          </a:p>
        </p:txBody>
      </p:sp>
      <p:pic>
        <p:nvPicPr>
          <p:cNvPr id="15362" name="Picture 2" descr="http://tourdream.net/wp-content/uploads/2011/12/2011-12-08_03_Underwater-Volcan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67100" cy="2577056"/>
          </a:xfrm>
          <a:prstGeom prst="round2DiagRect">
            <a:avLst/>
          </a:prstGeom>
          <a:noFill/>
        </p:spPr>
      </p:pic>
      <p:pic>
        <p:nvPicPr>
          <p:cNvPr id="15364" name="Picture 4" descr="http://www.tourblogger.ru/sites/default/files/tournews/anons/vulk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2590800"/>
            <a:ext cx="3733800" cy="2802101"/>
          </a:xfrm>
          <a:prstGeom prst="round2DiagRect">
            <a:avLst/>
          </a:prstGeom>
          <a:noFill/>
        </p:spPr>
      </p:pic>
      <p:pic>
        <p:nvPicPr>
          <p:cNvPr id="15366" name="Picture 6" descr="http://www.talks.su/images/vulkan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174093"/>
            <a:ext cx="3886200" cy="2683907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5562600" y="2362200"/>
            <a:ext cx="914400" cy="1676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0" y="1600201"/>
            <a:ext cx="1828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5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62130"/>
            <a:ext cx="9144000" cy="6295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0" y="0"/>
            <a:ext cx="777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Границы </a:t>
            </a:r>
            <a:r>
              <a:rPr lang="ru-RU" sz="3200" b="1" dirty="0" err="1" smtClean="0">
                <a:solidFill>
                  <a:srgbClr val="FF0000"/>
                </a:solidFill>
              </a:rPr>
              <a:t>литосферных</a:t>
            </a:r>
            <a:r>
              <a:rPr lang="ru-RU" sz="3200" b="1" dirty="0" smtClean="0">
                <a:solidFill>
                  <a:srgbClr val="FF0000"/>
                </a:solidFill>
              </a:rPr>
              <a:t> плит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Тихоокеанское огненное кольцо</a:t>
            </a:r>
            <a:r>
              <a:rPr lang="en-US" sz="1100" b="1" dirty="0" smtClean="0">
                <a:solidFill>
                  <a:srgbClr val="FFFF00"/>
                </a:solidFill>
              </a:rPr>
              <a:t/>
            </a:r>
            <a:br>
              <a:rPr lang="en-US" sz="1100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0" y="1600201"/>
            <a:ext cx="33528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50825" y="2133600"/>
            <a:ext cx="1955800" cy="4535488"/>
          </a:xfrm>
          <a:custGeom>
            <a:avLst/>
            <a:gdLst>
              <a:gd name="T0" fmla="*/ 0 w 1232"/>
              <a:gd name="T1" fmla="*/ 0 h 2857"/>
              <a:gd name="T2" fmla="*/ 2147483647 w 1232"/>
              <a:gd name="T3" fmla="*/ 2147483647 h 2857"/>
              <a:gd name="T4" fmla="*/ 2147483647 w 1232"/>
              <a:gd name="T5" fmla="*/ 2147483647 h 2857"/>
              <a:gd name="T6" fmla="*/ 2147483647 w 1232"/>
              <a:gd name="T7" fmla="*/ 2147483647 h 2857"/>
              <a:gd name="T8" fmla="*/ 2147483647 w 1232"/>
              <a:gd name="T9" fmla="*/ 2147483647 h 2857"/>
              <a:gd name="T10" fmla="*/ 2147483647 w 1232"/>
              <a:gd name="T11" fmla="*/ 2147483647 h 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2"/>
              <a:gd name="T19" fmla="*/ 0 h 2857"/>
              <a:gd name="T20" fmla="*/ 1232 w 1232"/>
              <a:gd name="T21" fmla="*/ 2857 h 28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2" h="2857">
                <a:moveTo>
                  <a:pt x="0" y="0"/>
                </a:moveTo>
                <a:cubicBezTo>
                  <a:pt x="174" y="256"/>
                  <a:pt x="348" y="513"/>
                  <a:pt x="499" y="725"/>
                </a:cubicBezTo>
                <a:cubicBezTo>
                  <a:pt x="650" y="937"/>
                  <a:pt x="810" y="1104"/>
                  <a:pt x="908" y="1270"/>
                </a:cubicBezTo>
                <a:cubicBezTo>
                  <a:pt x="1006" y="1436"/>
                  <a:pt x="1036" y="1580"/>
                  <a:pt x="1089" y="1723"/>
                </a:cubicBezTo>
                <a:cubicBezTo>
                  <a:pt x="1142" y="1866"/>
                  <a:pt x="1232" y="1942"/>
                  <a:pt x="1225" y="2131"/>
                </a:cubicBezTo>
                <a:cubicBezTo>
                  <a:pt x="1218" y="2320"/>
                  <a:pt x="1131" y="2588"/>
                  <a:pt x="1044" y="2857"/>
                </a:cubicBezTo>
              </a:path>
            </a:pathLst>
          </a:custGeom>
          <a:noFill/>
          <a:ln w="572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816725" y="2057400"/>
            <a:ext cx="2327275" cy="4344988"/>
          </a:xfrm>
          <a:custGeom>
            <a:avLst/>
            <a:gdLst>
              <a:gd name="T0" fmla="*/ 2147483647 w 1466"/>
              <a:gd name="T1" fmla="*/ 2147483647 h 2737"/>
              <a:gd name="T2" fmla="*/ 2147483647 w 1466"/>
              <a:gd name="T3" fmla="*/ 2147483647 h 2737"/>
              <a:gd name="T4" fmla="*/ 2147483647 w 1466"/>
              <a:gd name="T5" fmla="*/ 2147483647 h 2737"/>
              <a:gd name="T6" fmla="*/ 2147483647 w 1466"/>
              <a:gd name="T7" fmla="*/ 2147483647 h 2737"/>
              <a:gd name="T8" fmla="*/ 2147483647 w 1466"/>
              <a:gd name="T9" fmla="*/ 2147483647 h 2737"/>
              <a:gd name="T10" fmla="*/ 2147483647 w 1466"/>
              <a:gd name="T11" fmla="*/ 2147483647 h 27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6"/>
              <a:gd name="T19" fmla="*/ 0 h 2737"/>
              <a:gd name="T20" fmla="*/ 1466 w 1466"/>
              <a:gd name="T21" fmla="*/ 2737 h 27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6" h="2737">
                <a:moveTo>
                  <a:pt x="1330" y="144"/>
                </a:moveTo>
                <a:cubicBezTo>
                  <a:pt x="1141" y="72"/>
                  <a:pt x="952" y="0"/>
                  <a:pt x="740" y="144"/>
                </a:cubicBezTo>
                <a:cubicBezTo>
                  <a:pt x="528" y="288"/>
                  <a:pt x="0" y="719"/>
                  <a:pt x="60" y="1006"/>
                </a:cubicBezTo>
                <a:cubicBezTo>
                  <a:pt x="120" y="1293"/>
                  <a:pt x="959" y="1602"/>
                  <a:pt x="1103" y="1867"/>
                </a:cubicBezTo>
                <a:cubicBezTo>
                  <a:pt x="1247" y="2132"/>
                  <a:pt x="861" y="2449"/>
                  <a:pt x="922" y="2593"/>
                </a:cubicBezTo>
                <a:cubicBezTo>
                  <a:pt x="983" y="2737"/>
                  <a:pt x="1375" y="2706"/>
                  <a:pt x="1466" y="2729"/>
                </a:cubicBezTo>
              </a:path>
            </a:pathLst>
          </a:custGeom>
          <a:noFill/>
          <a:ln w="572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Извержения вулканов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914400" y="5943600"/>
            <a:ext cx="4038600" cy="48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Ключевская Сопка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57800" y="4267200"/>
            <a:ext cx="3657600" cy="1858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 Извержение подводного вулкана у архипелага Тонга</a:t>
            </a:r>
            <a:endParaRPr lang="ru-RU" dirty="0"/>
          </a:p>
        </p:txBody>
      </p:sp>
      <p:pic>
        <p:nvPicPr>
          <p:cNvPr id="12290" name="Picture 2" descr="http://earth-chronicles.ru/Publications_4/11/b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124200"/>
            <a:ext cx="4419600" cy="2942314"/>
          </a:xfrm>
          <a:prstGeom prst="flowChartAlternateProcess">
            <a:avLst/>
          </a:prstGeom>
          <a:noFill/>
        </p:spPr>
      </p:pic>
      <p:pic>
        <p:nvPicPr>
          <p:cNvPr id="12292" name="Picture 4" descr="http://bigpicture.ru/wp-content/uploads/2009/04/t08_183484411-800x5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1066800"/>
            <a:ext cx="4419600" cy="3049524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1143000"/>
            <a:ext cx="1828800" cy="129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962401"/>
            <a:ext cx="3200400" cy="1524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Вулканы</a:t>
            </a:r>
            <a:endParaRPr lang="ru-RU" dirty="0"/>
          </a:p>
        </p:txBody>
      </p:sp>
      <p:pic>
        <p:nvPicPr>
          <p:cNvPr id="5" name="Picture 2" descr="http://znayuvse.ru/sites/default/files/images/wp/Vulkan-Montan-Pe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33825" cy="3733800"/>
          </a:xfrm>
          <a:prstGeom prst="rect">
            <a:avLst/>
          </a:prstGeom>
          <a:noFill/>
        </p:spPr>
      </p:pic>
      <p:pic>
        <p:nvPicPr>
          <p:cNvPr id="6" name="Picture 2" descr="https://encrypted-tbn3.gstatic.com/images?q=tbn:ANd9GcTyhgx_sf8H-8fezf9DeDKegZq-pCfhD_jyw7Szk1Z0gGeA1zOJg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04800"/>
            <a:ext cx="4352142" cy="2896154"/>
          </a:xfrm>
          <a:prstGeom prst="rect">
            <a:avLst/>
          </a:prstGeom>
          <a:noFill/>
        </p:spPr>
      </p:pic>
      <p:pic>
        <p:nvPicPr>
          <p:cNvPr id="7" name="Picture 4" descr="http://smotret-mir.ru/wp-content/uploads/2012/03/%D0%98%D1%81%D0%BB%D0%B0%D0%BD%D0%B4%D0%B8%D1%8F-%D0%B4%D0%BE%D0%BB%D0%B8%D0%BD%D0%B0-%D0%B3%D0%B5%D0%B9%D0%B7%D0%B5%D1%80%D0%BE%D0%B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3158066"/>
            <a:ext cx="2895600" cy="36999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62600" y="1600201"/>
            <a:ext cx="3124200" cy="1905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o-planete.ru/wp-content/uploads/2013/01/%D0%B2%D1%83%D0%BB%D0%BA%D0%B0%D0%BD%D0%B8%D1%87%D0%B5%D1%81%D0%BA%D0%B8%D0%B5-%D0%BE%D0%B7%D0%B5%D1%80%D0%B0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400" y="0"/>
            <a:ext cx="4673600" cy="3505200"/>
          </a:xfrm>
          <a:prstGeom prst="rect">
            <a:avLst/>
          </a:prstGeom>
          <a:noFill/>
        </p:spPr>
      </p:pic>
      <p:pic>
        <p:nvPicPr>
          <p:cNvPr id="1028" name="Picture 4" descr="http://s59.radikal.ru/i166/1108/2a/314563fb3f9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24250"/>
            <a:ext cx="4762500" cy="3333750"/>
          </a:xfrm>
          <a:prstGeom prst="rect">
            <a:avLst/>
          </a:prstGeom>
          <a:noFill/>
        </p:spPr>
      </p:pic>
      <p:pic>
        <p:nvPicPr>
          <p:cNvPr id="1030" name="Picture 6" descr="http://www.kamchatkaonline.ru/images/msem.jp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505199"/>
            <a:ext cx="5410200" cy="3423645"/>
          </a:xfrm>
          <a:prstGeom prst="rect">
            <a:avLst/>
          </a:prstGeom>
          <a:noFill/>
        </p:spPr>
      </p:pic>
      <p:pic>
        <p:nvPicPr>
          <p:cNvPr id="1032" name="Picture 8" descr="http://relaxic.net/wp-content/uploads/2013/01/crater-lake-00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199" y="0"/>
            <a:ext cx="5410199" cy="3601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2895600" cy="1524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3124200"/>
            <a:ext cx="4343400" cy="3001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6" name="AutoShape 2" descr="data:image/jpeg;base64,/9j/4AAQSkZJRgABAQAAAQABAAD/2wCEAAkGBxMTEhUUExQVFhUXGBcYFxcXGBobHRsXGBwXGBwYFx0cHyggGBolHRwXITEhJSkrLi4uGB8zODMsNygtLi0BCgoKDg0OGxAQGywkHyQsLCwsLCwsLCwsLCwsLCwsLCwsLCwsLCwsLCwsLCwsLCwsLCwsLCwsLCwsLCwsLCwsLP/AABEIALcBEwMBIgACEQEDEQH/xAAbAAADAAMBAQAAAAAAAAAAAAADBAUAAgYBB//EADkQAAECBAQEBAQGAgICAwAAAAECEQADITEEEkFRBSJhcROBkfAGMqGxQlLB0eHxFGIzkhUjcoKi/8QAGQEAAwEBAQAAAAAAAAAAAAAAAQIDAAQF/8QALREAAgIBBAAFAgUFAAAAAAAAAAECESEDEjFBBBMiUfBhoRQyQnGBBXKRscH/2gAMAwEAAhEDEQA/AHUKCRe3evWNF4pTXvR9K2hTxiVpSbOPfveH8WoBmqoA0JbTaoMM7eRFgF4q0MVO3SKOCnpXUG19Nv4iJMmgsk0s+kZiZeQjITatda19Ik2GzrZSmv8AX3eGUThRr3c77RyeF4moUI6P0EWJGOB+UOfMRNoJalzL/pGGa5r9oTw+KSrof1ghWn3rpGSCUZChGyplYRw08doN4nWCEcQveGpLNaJiJwBrXtDKJijSCEfpHlO0Kyl3eDsDChGUqjxRgCNo3VMh0BhAowRC4S/yBBkrhhQ5XHijC3iRilwbANZo8UqEhPgniQUAYK48UqAmZCq8VDUYJOndYCmfWAKUDApbwOxih4rR74lbwuneBT5rAtDpCseOMYsYXmYkA3cXiUrHNdvOBTZivwsx0iGp6Xg3J0UtRZzA1YkNWIMniJykOx6lo2l4lVnve0JvHRelLcQwhwImYVwA/rD6J4IjOQ6QYzoyEzm0MZC7hqPlBkEcxf8Abz3vG6iqiiQxpQfi3Pf9I3RiAvQpI7EaVvpdusVMMpJlK8Q5QLuCdmIA+/7PFt1nMSlSnDi/TasYmeollObtTS+l9YDiSClxSna1H6aQirGGjGqdQbdPOJZYayXsNig96tyhnHY/v0iqFps6SaFxTaON8cvmc9+rRVwmPKgkUBAId/mZyHBo+nWNKLSM7Onw6GFnf3SN5MxqvrT7RLwuJcAP5ftDC6gAaHt5QU/cJWVN7Pq294wTrfWJgWXZ6adnhjNbt/TbxhkOpnNG8nHF61hIKpGwIdxBMU5WLDNB/EIMSEKEUpSFBOZqeUagjgm0gS53WElz6EiBf5bgJaMYemTRBf8AJex2iWrE5qCBKxIA0219TtBsWyyMQ0bpWWJiNhsYAxJpFaRjUqsB5QreTG7x6smCSwkxk6V6RVSFApNIUWaw2qkI4hxFIgZ4ASY0Ki7QHxzGgxNMvWA+RkU5c1wekT8TOv3gmcARDXMJvZzBszDCWVF2taPJ5IIpXW9q/wAR5hJ+U9DHi8QDMLMzVcxGeeQ9CWJmKQdn9KN78oe4dPCvmUPKr61avn3idxKYlJcincse0ecMnAVSCE5rqCmr2s1bAxDa+ArB0mLxSkAba/vGYXGjs5v7rA8SoFKUZgQXLqSUk2pXSv2idMwykCl9DcAda/WNJpYseJ1svFUFfpGRygxgF1Kf/VLjyjInbHOMxU5iCVJBUwIamxMN4DEAnJnNaX9Cxo1oTXOWrmyEAUNDQhmCtW/eJfjkkuABmqRWxLsBQAGkUXByHR4mQQhdCMpA3NksdrfeFcXw9BCVSs+Y1W45euVhfXVxBuF4sKWE5iRloDuC1H6E/SGwDLnHxAoy2dKUHU5SCa2d4dT6DbG+EcMlsEkBRYDMLOaM7EFvZiVxLhxlzHlvlIf7OIr4HBGYCSjICXAc825cVoekRuO+KiYPErlsU0BBLNY65Y6OY5RuwmBxTEdA3l13isMW9/f7Rz+BUkrbc++28VkJFw5HeJ0MOrm8qW1/r9YPKnWrYfzEuYvZ26mxpXv+8eS8Q1IWgplnx+sFTPAERfHjc4iwftGDZXViA4b6w8MaVBiosNNI5zPDcjEg1NIyYSgqfUiPDMZi7QimZW47wZU4RmA2mTW5g5FR519IWnc1QXSGBIprbvGmLxBUdKUcbQtMWaAMB9+8Moijgmvyvyue7Db1+sU8CLBJNYiO1Yaw+NYtrDqIG6Onkku20PypwIZ3jm5XFSkM9Sb9P1jMNNqHPWFcGBF7FTGDiJ3+US4VDSlhSWJ84XXJqNYeNGJmIRt5QOQGvWG8RIqRWkBmYY7n0g2uzAp2L0hJc9LMzbnrWNcTLIBOYU01ibMx35anZnfqTqIVy9hrKQmJb27+sIyy62Tc1yiBqzGpAD6Cl6enWJqsepCilPzEX1A2EK7oJTxCSDzBKmqEv0NFEWixgsYGYpSkswAz1B9R9I52TWubLuY9k41UpYYvrUD9vbwNqYcnYpwxWkZkqKaGrEg6dR3baNjKLOp02Ae9Ohv5QiOLeInMCGD0NK6MXpTpvFLhfFywBDjdxc9IR6EW+WZYyBSf9j/1P7x7D0yZKJcpqf8AWPYX8LH5Qdx8jxJWE8gbMH3BTQAi5B6wFQSUjK/K1Wu9a/7aNBsLOPMAl9OYOHNzuLXb9Y8KVBKkhLp1Y0c79PIRNV/JM18Qy1y1IVVmcsdRbYa/3FHD44IUfHzKSXY1v+JqsCxHl6QpPl5wl0ttkDAu9LAjVr1+hRxRSUeHNHivorQMlqgBlAuO56QzeTVgd4ZxRKCkBSvDaiiwY1o4Jo2XsTFjjHEUEIdIWWJUHFDRlH0ZrxzGPkLSBLILJ5ikAWUxcMAVM5BrSu0aSJqklRNTQpdm1/FZKm+0OtVuODSWDZBCTU5aUGnkTXaKsvFBgHFzaJUtCVrJflIBqwDlgUjqAaMdt43lICKOS3tz17wylfJisZ2auw+28Bmkiu8JycQat94IZj94cwWdMUEvoX+kDkYkwJS+sAUvm5bdYFDF4Tf6eNTMLvoO30iWmYWgyJ7hrwEglZE6kbTZgIiemawgU3Eh7w9ClDxKRqpTwLELSPlLgszdqjuIEibaCzDrkB9rxtJU5eFJayAdoJJnVoI10ahjEFW/ftvFPCzSGD++n0iaqrbNbrBpU1hGuzcHSJmuPdoWXiT6ROwnEXvGqcQ1NYyeTNDszFqUx5vqYTxa5ilZUmoYtb0e56RunFNYwE41IU5Z9z+msUpCiOLRor5h7eNsNLemVydh76RtjwkkKSXOrPZvvQwWSk6FutoxhfFEBxR7V0tUNe0QlYbKoqNFGjG4/Y/aLfEgAOrN73iFPWpNEjoaX7vCSTfAydAJc0pNa6/s+8GSVPmcN232gUxw5G2gbUwohRd3oIQYv8IcqUHDM5em+1IrheQFDOlmd/q/oKxz/C1kuoA1Fbe/SKaZhFXv6dvd4ASimcogEq0GrRkLSuIyQAMsz/sI9jAOZwqSBXKK1I/hn12hyVLA+RYQHrmFW32G39NEhGICQVAhR3a2zdIH/wCUCQypSVZ9VAGjvy92raOGOm2yeS7jw4dCmU1S9WZy4GvqbRPxkrwyEJUlQKQSc5DOA4S1iLsaVtEmRiApQooM4FaatTeGv8nxHQFDloo1cDyFnprDU1gZN8BlYhakghYUUCqVA63y/moA93hMcQWyUBKDU5eUOCWNwxVYM767xtgcASHC3UC9GZgd9PsxtFOZwx5aV5QeZJUxZwH1BoKDa5h90OjMDg3UsZkpSXLpqn8Vmc1ettb7VELQXyukEhwUkvm1HStDW+sR8CmX4jLzhSVaXy1L2LFhYaRfxfEHSlPhAJakwhbrA1mZiSTs1a9xGUsitZNZeDYguADodLt2H3eB4rCNqCej+gjxE9QAQoJNXYm4D1ppahgy8SG5g4ajaDfqIqpsGSTOQtN0mzv0hMzuh77w9iVlyHIDuATW132LxPmq7++kVTsKsZMwFq01jJ0wJWySWhSWWgai5v79/eGoYvJUCkOrpC84sYe+GZEubKmBZSCku7sQGqeqbehpGvEeGqSgrAJS/wA4ZtqjQvDUYXlEtQx6FH6wihZBYQyjEbiu4gMw/Jn5b9oawzZh184lqxNKa3aG8FiSGev7QtWaypPmhKsvm8BWst0gU9YBBuTGk3EJDGttG/eAzBPFYB/7iuhLgGvSIfjAtU6FP8wwOJEM1QDRr7drdIlmxug+On5bDrCuFSJhgGMxIIJIroRvS/lBcNJUGASQpQFwQw1NY6oPBNosCUhKOUat6Mf1EbGcwtoB9/SBcXxaAiWiWoKCQeZnOYnTSJGI4kVOTfeHw8Ayg2KxdSzbP+sTjUkmPJc0KfU6QvNfKbQG0jciOJxTk5d40kIKnoYBlZ3uevn77Q3gqqGgffoYgVRVwgyJZN9SIYlYoAXDkVFx17QqtYFA6bsQC+zPCK5xCnIKRqYA5TUg9fIn94yExxRGlRu38RkAxElrz/IQ1HvfYiB4dClqKZhAYEgEUUBdjWtSdvpAxhlIXQ5dLhq61oLCsNTUZ1JSoqSHIUpszUcFv537RzLmkR/Y2nFAUyFfKmpUAAVNmYH21Ik4wFHMFcynzWsdm8mIOkGmYVQS6FUCgWBIajEnR/LftGn+IooYpy68wZ32Le/u6aXYUilgJykSylSmUpIUgoUFfMHCVkPlSdqEEaXitwuYQBmUCTcukXokvVjmYP23iVwWUVMiWAVLcegJ6NR/Q7R9j4X8NSf8f/iQ6khwp1Vb8KlEkPcVa3eGjp28DcHyuThUZgFFlv8AMpIAykOCNQT9H6GGpU9PhEKueS4WxPTU7avBuM4dUnFeCpSTly5gR+BeVQABfMQGD7gRFxeIMlSSlnBWpKkHK3MoAK3Zgpm1Iibh6qYjyx+VjUBiQ/V8pKgDUC4Br5ntG6pjErQ5SQ4KlEt1qKjcGIbLWtTKRYOcwZNhTzIEUOGY8BKkTEIo4cX6+XaC01lDbUe4qcpV26ZdtugvbeBqWkgFw9ve8Gx+NlrSALgFmb+9rwhImDsTf3pF9N4A0FQitIxUqtdffl5w7w3CZ1PmDCr37AjY7w9OwEv8ROtossgomz8OuSvlNQAXBf8ArtG6uKryFCvkIFAdiCKWvXzO8PKw6CLGnT7wsuUNA3vSG2gEJJj2biSIZmS2NRTpf6wHIlQq42pAcWEHLxBHc7wxKxDV+kDTggbLD+lP36R4vDqSaiAaiqcQ+UGNcWkmw89ISws0Zq3/AGhoTHo46B/vtE3yY28ZPKdMrN1/d43k4hjW2sT8espUA2vtoNK5TWvSDdhHZuIBtbuTTo/eMkLVUocA7Fr0heTh1KADEhiaDa59KxvxNMyWQG5WFW8odNI1Nl2XwglKSpRDixjz/wASgagvEzB8ZVQLU4AAFaRRXjxl/mDz2NhdEnGS0yyyTrCEwA0guMxOdTjTSF1ThrBStCtZBTsGGL9NfbQZOHAQ7Hq2417wSTi8gykO+8OyVij0Bsdr69nhGMkTBPNnKg9/0OxjdcyoBBY3b9evWM4rw4mqR5Es/Xv07Qhhpxy1/CWrc0er1sRCDG8zCTHosAaRkESt60/7AfR4yFsbaTeFL8RAz2LlJAe5KWUXBAcEA1q7awzj8KUuEqzJDKDDdzpa4I2iDhMQpLS3eWCTRiQ/5XLMWBI7xWweKymhBLG7kVrSnLqGEc84uLwRQFU7KC6iCwehFKMaitPoBCqcYU8hUacrGoa9NqknzMGxiGQS4oWLU5Ts/XppA8QkZwVFIPJlDnMxq7mjVuTpYw8VYSrwtaxk8GsxzlZndme1QziuhLx9mkfEssSx4rIEtAKlE0SUir6HWPhyQMr/ACvRn216aQtLnqSBLzMEklLlwbUH4Xo1ItH6GZ0PHuPIxWJm4haTlXyodwyUgBOfVyBm6esQcYq5KnD0awB2rrWFlYhWYgnMCczWq19/6h0Sc6UJCag1bV9uwgVm2ZGkhSaOHGseLCTmUCRbl0+kMTeEzUlgCDS9LkCm948PDABVSsx6MB+8NQTMHh1TFZUkChLqdqCzga2jp+HYKQlL50zVMCXSQ1HISz2OtLiIeC4ccrZm7AnrpF3CyBlCRd3Js5sKdvuYyTbNhIJLQksxYOff9waXJEeplw2iukdMVRGUgYSIFMli7Q34caKlRRIk5EyeiFDLiyuRC6sPtGcTbiemVGi0RSThzC06WYVxGUhNLZybAB7UrvDKQauAdi9PNoQmIPiABLlqHqKtG2KxZCCa5tLt1rqY45/mouuBniUxgFEMSQPQOTtt6wzw+XKmh8+X6/Vk/rHN4Rapi0gvlDm71LWtpoNo6nAYVQcqCCihSr5VJoDZ3DecBcjIq8Rwp8FWSoymt2peOVRPmKSUrJLUBeOsw+NKWzZjfmDkHulyx8m9YLM4VLXzIIS/Sn8GKxkuwtPo4NWYaN2jY4hbMC8dZieDFnIpuK+sIr4OdGPT3fy3i3lpq0T3tOmRcIc1Df3eMnpFSDW1I+mcA+ClrltMHhlndnLnZjCPxD8E4iRKVMCkTEpBKgxcAailaV3hNzXQaT7PnknEBXKpiXbSOswOHBlpBSFGhdLMDSx3F/WOVxS1ky0miSUsHLM+UdqvFbCYRb3QSKgPQ7sL+xEnngpxyV1JSaG2nt/tHO8UwJC3TlLu4JYnsCbwSW6FLBClBTAJJICietg28G4nNTLbMCKFiamnU/vpC5GpM5pU1QLOzaN/MZFIcVH5U/b6RkY2CVxxCUTGShncBk0JBNdie39T8RJUmqkKSaEcp/WOqxav/X4qUoVLKmU9dTdgWPzA1jfheIQUsvIWfkLpG9xYi1rGIw1L5JqmczhJKj82YJZ+YEA1NQ9wGq20XjhKFQIUkgJRykqPhlyFcpTQOaO1CX0oYvgsuaQvDrCFqISZS1Epr+QkEfa3rKwCSVKk55aMpZZDLyuVAgKJCUqd3bq+0UWeA1XIGaQFMpI5nAKkMAFBy1aEU2bQBoEnAqVLM1gahKAXBYAklmYpIAALv5PFfE4dCWQFibloVcuXUjK34qkqLOTQuwMbyJaXpUl3BDj/AOQoGJF7Pq8Mk7yB0UMAiUiQUZZbqQkOQlRKyAS7hw79WbpRfhWCly1KBdVwkhwe7g0/uDYHhEpIfKH90HSKuGlFNkj013iu2wXQhicMks5V0uf6MYcJKygKCi28PrwpId/tC8zDNQj1/VoooiOQr/ihuWnYFv2EElSSk1Pn+wjdIU9D5Q9h8PQ6n1htoNxotDm1ILKlwaTKbWDCT7YezFEiEpAkS+h7R6ZfT39oYQltPpGzdvRoYRsTMod/esCXLce/3iipIZ6ecBmy30HqDBATJspvf26wpNQ/fYxWmSPLyaFJkswtBTIOLkgcztlrRwfJon+AZyyLC7roz+r+UdDiZRNPvCc7BZObPzAFIQkFQLlKnJtRmbrHJrpR/c6dKVo94Zwg5hlXQM2xJ8xXyNhF3D4NYOWYQsaEJKDvpQjz+8B4NwidkClsn/UusKSa1BLB60ILbvFCTw0D8BBJcBK5qP8A8gkbWEQs6YoXmJQQUBmFGeoPn93jMHmBKVKDhtWcaPTtQQ7NwCD/AKk97+dDvvGmIkqSnlSCr0cAO7ix8vWGuw1QQTFAEkDsbZrB/wAr7w7gMYgDPkdSA+UNfcNc9o5rD/FAlzCmcClI1KSD56+Yi5Ix6JjKSXo7igIOpD9NYeMnDKFcVLB13CeNpmuEn5aqBoU0BYv1P0hPjvx3hpMzwCSssRMUk0QWcA/mLPazRx/FuKS5WZKyiWFAgk5Rmf5g3mDmbWOMxWGUiY7iYF8zO1qZgRq71paKS1FLhE46TXJ1XHeEpmkBLkJNMiRyg1cAk7CgpSPEYMJyqAJr+JBfoRSlW/iEsNxBSEo8RaES2KclSqjVcdSDUwOTxn/ZJDMcvmDRvpWJ5bsphBuIYFBIWEqC9xTob7bQgpKAkkqUrQg1YjQaAw4vjGdwVAhIf5iFP0bpW8K4xRMt3ZZDumgu7EUuHq0AJHXikEk+AtdTzctfppbyjIkYxs5ok9XG3YxkAXJVTLUyshTLUSFskZgtVcoS6gl7XrR7Wm4iaZaquFp+ZJIAIPQ+dtzSKshcs1BCC2UJIBBejkmgDHUE9RCGMw5Aeiqsym1uGJynWOXSlmmLRf4bJlqBUteQhOZJCVKCi1ATZO7lv28TwuVMUXQUGvPkZKkigNWCqg2I82gGB42laDLmSzLIBBCGFNXqwNzbQC0b4THyipvDZIBBJYqPVRAAIpYW84slTQ92jedwso+Uct8wtl/SHsBwuzkJevNyk9TsPN4bTikqASkAAAMAAHVo/wCYMGtDE3CuKAh+tP49I6VEm2byMOxopJezH7QwMOxd6+7QvhQUUo3UXhhWIUSwYRRRJuQcEs36QFcsGwgaUbk16n2YclzQKXh6oS7FpeEe7/b6QxLw4FL9BBZaySwD9AYOFparPsw+8HIoNEoAP+8YEwxKlZh2jxUks+nvzhhGaAGPW7GCGWL0rGjNYGMKDI1ECWjZv5hgrGkCVVx6xgCk0PU+loVmJaxHvrDs1I8unu0S8XiGISkBSiRQNbs8CUlFWwxi26QhjcQAS6ZlNQkkG1QWNRbpHvD0GapAlyxzEpCll6bDc37X7vY7Ff4+GUtbiaaJQctCegJoKwp8I41YSvELLlToQCLJHMohqXDd01jha3z3M7YraqO94fwoJSEqUoUAdQzAMAG6U1c94rjhMuh/9agHZRNerUO0cd/5GaXBWXcFkgnJ8ruQSKAjRoY4HxNdXKw5YunLajtlpZqb3tCz1YQdMfJ0WOwyAycl9nZtXc2tCSsPhg/iKWk2FXHSwb12h/BFKyBVX5WrS7nW0OIxMoIzJAA7Na4Zn3idpvdY6s5Xinw9JmyzLzoWFAFKVAJOViXSXcENsGcdo4eZ8I43DurDzaCyVBnFwHDioPSPsGHUFOT4ZNCKVCSBQ3c3rEmUpEuYEgkqrmajuQXy2IqH2jS1NqT6ZmfOcbhJxS86QFLytmdLIVzJJKWdQDuLAAl3sJUzhEgIqlaFIHzLSU5Sl+V2yFBqRMBI/NluftcjBS5iXWxLkCgBuaOCSR5wljPh5KnyKrqlWx9npFMtGTSPkeLnZv8AkKqFs7ABLjRQOVra1G0HEqSoAjMAEkEVU7uAoAAnML7a0rHRY7gQRnHyqIIJdT5bkPQVBLAWelmhGZwlcuq1KL/ISHdt1Bvrf6QHNodKLOaVgJWbMhRB/PmVbV0iz269IoKlJCQM1nCkgM1AUqBfKoKdn0IIsHhuVhXUvMWq9ASACzKzBgCCNYLNwgShKQohS2y0DKKS5JZJAoTVqvDrUTF2EBUhRqFqHSh+seRRncHxmY5FyMujhT+doyG8yIu1nHz5c5K+cKzEA8wblYZaaBo2VjVsSBUdKUuHa9DSOsx2EM3nTlVNFCSm4owIA5nvzFqaWiLxFE+YuWVyglKWqAlgRUAnKQAbVs0cMNWM+BFYnhsShVWJzBiAflPsFriLHw8lIKkmrlJZIFhZJ820F73jkcXKUV5mSHdkoslvyipYUqejw9w/jPgzApYBygMAWJvRQsbx01lNDJ+59Mw8tD8tG6AQ8ghqAeY/qIOB+LJE5IzKSgNcAmuzEP6ExQk8aw6iQmYKUbmA+ojrUl7kmmMLlDUD0aN5UvrA0Y2SXaYj/sH86QeUoKDpII6F4opIlKLNm6DyjUI2/iNxBB2hkxGeIl7n3vB0IMaIvpBEtt9YzYB6WQQwYffzgqQ9iW1hJC939IIqZs48oFmo3nipYezA1Iu9NYWxOPQgOpQHR3PkIhYz4hmCaUhCMgDlycxG9BlHmf2iU9aEOWPDRnPhHQlUBmKGpHnHO4jj6yC2RPapHqdokDEpmElIzqF6VBrqT9nNYjLxkf0qyq8K/wBTo6Li/FUoSQgpWvQPtQ22iFM4oVplkYYS1M83ETCMxZ6S2Vypu7izUo8azMQtTJlmWCCCpJHMx3ymmorCw4YZgcIzoZRUQWDijDNylixISXYM4hJaspZZSOnGPAn8Q4jxpiJf/ISpISZZJBP/ANmcuw2jv+BcP/xZKUqZahch2BUScqS2Zq3Ac9BGvw38KmUmXNPhCdl51pCTkDGksF2pQkkEs5rFhOCRZfMC5NFKS27PbsL11eNF9BJyZ+hQUipcJByu4JcE0qKDeraEny5pWEqJCHYEJslJpyKCW0Dgl2JDFoo4AS5UwIyvpnyFi5ykalIoHbaKOI4tKJAWkkDZ2Cmdu48ojLSjJepZT5YFklpxSBlAT8igRNBUlWZhdJqklyGqPtDWJ4pIFFKKVMzu5UVbtq+tN49l8SC1nw1BYYpalK6Zbm8K4nAJ8UTDJuzmrdmIBQXL2Ys94nNpRbWV7FG2lwOScUimYumlQSa2AUN7anygs+TJzBKsxUCCk10vU6s9C7xKwqGnJHyCvKGIKWActY0YHpe73P8AILnkcDW7BgRS++mkLo1KN19gqpI8nSiQVJWopYBqDKXuXq/RjBsahRQAFkKLFKkg6VYtVtGLPE3iUtCgKGWqrFI/MxP18731QSuYsFyT4YsAczMWtStw20M9VxltSAVZmGXODrpMS7XYh1ULd4LglplkhSWU71UVfNe9g+30hJGOzoSX5matyGoS19K/1GnBsRLmrIWCDVIZiwceTdOopFIS9VIDNPiLgMtSJk2Wnw5mUmjgFrghJDEh+nnHEYPj0tPJMkpB0oSHd3c1BfQU66R9Sx2EKUDNVKS4Ym1mNG2+sfKp3CgqXMzGoLFnNswL0cC3c+cUlOOnlgbxZZl8fw4DKlzQdQlQA8hVo9iKjh6mqlz+Z0jN/tre/nHsR/FR9vuhPMBIxqhVSScrFeUPRn0DbD9YhYrH+MChATlBqGHYKa7a3ftFjGLWEsQxzUyhVMwKQeVwrQvbeJkvhn/GZiVJBCiqYhQSqooa9akXobxx6XlrJoyS5B4SSmSCsCWuZspOZDAkgEAgqLvcs+hiYueufOUtaEJKlCiEFCam4Z33NTFXEcVEr5VBYObMFOAa0di6yBu/SojSRi5qyUolskpGYITmYENVO1Tqd7iO2MsWPaZY+D/hfD4vOjET0yEoqnw8oBUWKic6SwDoqTY6MYpfEfAOHyJKVYfFGerNkyhSSzhRKzkAdst6u/nHEp4EoqotIzufmIA2KgwIFf4Nob4XwyahYCk0XLIJXLz8nzAocUmAuQ7XruKqmjHiptCCMxahIctfWu3pBsJiZiD84ANSU1UACUsRoKg1qaaGvQYWQgy8qMGmYF5nnTJtRRwUpSAZadGDXFbmF8VwFRmDwpOUFIPzUSQGVUrzBjVyaOBUiJWt1Wr+5S0CHFl28SY2blHSwD1IP0re0PTcTPQAtcqelNOZiBU0d2A82doscI4FJw0vxFz5XjkgIBQpSUEty/MCVMfmADXZnBzikzEYuViZS5IkCUMy1khSFGWSopQoBJKaO7OGqPwxZbqtsR1fBHl/FCyvw5UszKskKACiwvQ5R6lqVjRfxJic6klEtCkEhSVaEVY1YnSm8IcFw8tUxxNCZZARnJEtyQlwoh8su4BArnTVkxZx/DUYecvPJ5FBKkDMtQVfMEqACjXKa5ak3BeBvl7mUV7CuO+LJkwodIQUhlKRyhZFHyFNK2L6F3cNOxHGFqoCtW+lyaKJAGqahxW70B8fJSLymBcISVyySlyATkA582pB/WNcQlSUjKl5ecrStEpTuzOSlKlKTqQ7Ol9Hicm5PljppLFCM0zZjoQQp8zZS/y0fclgTu3eA4CWUOJk0E0S6hlYMo2szN3cWYxqJ788pJKRzHlcgHUpILpNKkX2h7gvDJmKSRIlJKUOV5lJGYm2VIpm89U2cQrSjHPArnm2ecNmlOczM0yUUshILJzOCDuR3fS0a4VeIxGICJCZUkKchKVMoM5YKNdH7Gj1YXFMOpKygqVmzJRygNmIcAKsk3duri8Vvh7h8lMxAmTMxBKhkS/MSGL6AkB6aGB5ijG/pgEpYHeGcDzTiZoKmaZNYDMczXAAD5WBatRFGZgkS5oACTLCSEoALPRio/lqVdz5m7xDBrQEKd9F6efp118o3TwxExYWzJAokhwSfzG5Iszx578bT3TeKf8Akjvd2KcKwxPOFBSVcySlXLzEOCkUBDK9SC5EUjPVLSZYWCkKAS1CM1KljQGoLaDvAJWH8NJRLASDMKrUJUXVQeo7VgfEZwbOAilN+YWCb7qGhtEPDeN1HqWuPr8/6ZzYdc4hh4hScxqmWQKGnNlUCRSpOjsIHjpySM05Sc6RRZSDyh/mDOwBZwxBgEmeDKStd6hw4VWhCgwJFU6Pe71FNmgKOZJDg5QWFGAGZwNI97zItclTxGIlOEy8hmsHahzH5shJo9WDvFBeNcFlEEEBruCQ9tohyzMKcyigpUDVJcln3JYh7Xu9SSaMtJlL+dyHUQr8pBIIe4DAX9LR5PitTbGou/f4iU58IpYiQhQqKGqShWQgXctfT6wfBcNEojIZlBQFeYEb7uO8RRiwJgLqAJ5nSWclnS9i+2x2gqZqyWQu34VHbUC5Ah/Da22Ny/gfTkqyPYmaoqc1IcDu1j7ekayMQPkUo1BAIAKQ2jt1tEkz1IWyhmzaZmFTdiethv6PIU+UpBAZT0D1ZjqKV9YhHXitRz9ycdT1WOplS1KYLDMSlil6FlODzG96/WEsTwmYFBSSCSKWSTa3+1T1teCzsDLmKQrKlK0qOUkMp3D2qxYP084vyMPmSULZ3cFqODQsdqV6R6WnKOqridCdq0c3wrj06QfBxCFM/IpdBlOhUQyu4JhLGYIqV40opQ68pcEhyfIv1NGMdiCrIZc0pAsKUYvpZu+wvEfCYQCacgUgJJ5TY0ABQLZfoG0i06mkmKcfNwigWSWToAogAGoYNHkdsvhyXLZ0uSWCUsHrRxGQvl0Gj5Ph8YE5s4OZI0LsRrVtH121jZWFAWCslRKVKDkkJBIHKzF9fPyjIyPP/LC12SrAxieFyfElrZlAFTFykoS1GuCH+usZM4alCM6BkzE1cqzEBRBINxR2I03aMjITfJtK/liJthcDw+aCpWZKVZmJI58xfM2UFHV3foLwQSylOVMxTFRepcZQEsSS5Dsru9hGRkUnrzjqbVxRVunQReLmJlCoIIBBIY/iClC7MQb+TwJU5RUuUplHK6hVg5S4cirZhvp1AyMiCglK19QNYslcSxcwJyKUqYFEOoUYMAEl7mh/Qx0C/iUTpMkc8qenI60LVkXlbmIFlEOTQh/zVjIyPT05vyt3dFOjmuPYmeJq1KmGjIl82YPysVAhxylNiA7UvFDE/Ey8Rg0YbEJc+IE5iUlRbN/7HCeU5uVhcA7vHsZDwk5wthApnHD4hJSkeKpDkskJVL+V1FirMwR3KYu4vj82Y6cPMnFSFBDBWTMWd0soc2Ui5At1jIyEhNqq+ZC0rJp+HpiZyps5pMtbLTLBFCCWSUIzJqAosFMMzaB+o4chMpzhwyJgCiorXmExjzF/mBs1LCMjI4P6hJ71Hprj7kpE9HwghUwzlrUSSqpL1fm6gWAv5xbwWBly8oABQ/LRmLEEqZnL7dIyMjtik4JPpFNqSA4lSU8qgzl0i4UzAA36HTvFLhyycrKPPd3ahJoOgcVGlzGRkeDLTUVSOXijTjz5a8oQeYpLE1dh0NjESdhUSpCEZFFBVdWWgWrMG5iS4o5rvGRkV8HBUv7v9DdmnE+DlJFhNKmTlJGZSSQLuEliK967xELaWJhzpYPlKioB1BDqGfKS5uBq+8ZGR6vh9aU0r7KxdqxhMieZKp2eWS5BK0nlQhLuGfMKmhD6vtVWs+FJmlcoLCQCMhKRYFQYAl2BuD2qIyMhZeuTT96JVcv5IyePTlLQXQuUVZSgBswd+VxyrY36wz/5GbLSFLEtYIDPmcMAPm3qdB3jIyJa8IppUNqJJKh3hq/ESUusFKUOnOQClTmWujjNYW/D1jfP4SQVTFlSVZUhTqCnAcX5QxjIyOSSSmor5g5+XRawq8pAYAmopsCR9Az9IpYDELBWJpdLJKCHcuC4vSx9L1jIyOn+n4SLabdjsySZvdJUkE32elPmERMXMWKKfcgEVDEelTGRkd/iPTDeuS90HlTlBI5lWDWtpcR5GRkBSZVR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MTEhUUExQVFhUXGBcYFxcXGBobHRsXGBwXGBwYFx0cHyggGBolHRwXITEhJSkrLi4uGB8zODMsNygtLi0BCgoKDg0OGxAQGywkHyQsLCwsLCwsLCwsLCwsLCwsLCwsLCwsLCwsLCwsLCwsLCwsLCwsLCwsLCwsLCwsLCwsLP/AABEIALcBEwMBIgACEQEDEQH/xAAbAAADAAMBAQAAAAAAAAAAAAADBAUAAgYBB//EADkQAAECBAQEBAQGAgICAwAAAAECEQADITEEEkFRBSJhcROBkfAGMqGxQlLB0eHxFGIzkhUjcoKi/8QAGQEAAwEBAQAAAAAAAAAAAAAAAQIDAAQF/8QALREAAgIBBAAFAgUFAAAAAAAAAAECESEDEjFBBBMiUfBhoRQyQnGBBXKRscH/2gAMAwEAAhEDEQA/AHUKCRe3evWNF4pTXvR9K2hTxiVpSbOPfveH8WoBmqoA0JbTaoMM7eRFgF4q0MVO3SKOCnpXUG19Nv4iJMmgsk0s+kZiZeQjITatda19Ik2GzrZSmv8AX3eGUThRr3c77RyeF4moUI6P0EWJGOB+UOfMRNoJalzL/pGGa5r9oTw+KSrof1ghWn3rpGSCUZChGyplYRw08doN4nWCEcQveGpLNaJiJwBrXtDKJijSCEfpHlO0Kyl3eDsDChGUqjxRgCNo3VMh0BhAowRC4S/yBBkrhhQ5XHijC3iRilwbANZo8UqEhPgniQUAYK48UqAmZCq8VDUYJOndYCmfWAKUDApbwOxih4rR74lbwuneBT5rAtDpCseOMYsYXmYkA3cXiUrHNdvOBTZivwsx0iGp6Xg3J0UtRZzA1YkNWIMniJykOx6lo2l4lVnve0JvHRelLcQwhwImYVwA/rD6J4IjOQ6QYzoyEzm0MZC7hqPlBkEcxf8Abz3vG6iqiiQxpQfi3Pf9I3RiAvQpI7EaVvpdusVMMpJlK8Q5QLuCdmIA+/7PFt1nMSlSnDi/TasYmeollObtTS+l9YDiSClxSna1H6aQirGGjGqdQbdPOJZYayXsNig96tyhnHY/v0iqFps6SaFxTaON8cvmc9+rRVwmPKgkUBAId/mZyHBo+nWNKLSM7Onw6GFnf3SN5MxqvrT7RLwuJcAP5ftDC6gAaHt5QU/cJWVN7Pq294wTrfWJgWXZ6adnhjNbt/TbxhkOpnNG8nHF61hIKpGwIdxBMU5WLDNB/EIMSEKEUpSFBOZqeUagjgm0gS53WElz6EiBf5bgJaMYemTRBf8AJex2iWrE5qCBKxIA0219TtBsWyyMQ0bpWWJiNhsYAxJpFaRjUqsB5QreTG7x6smCSwkxk6V6RVSFApNIUWaw2qkI4hxFIgZ4ASY0Ki7QHxzGgxNMvWA+RkU5c1wekT8TOv3gmcARDXMJvZzBszDCWVF2taPJ5IIpXW9q/wAR5hJ+U9DHi8QDMLMzVcxGeeQ9CWJmKQdn9KN78oe4dPCvmUPKr61avn3idxKYlJcincse0ecMnAVSCE5rqCmr2s1bAxDa+ArB0mLxSkAba/vGYXGjs5v7rA8SoFKUZgQXLqSUk2pXSv2idMwykCl9DcAda/WNJpYseJ1svFUFfpGRygxgF1Kf/VLjyjInbHOMxU5iCVJBUwIamxMN4DEAnJnNaX9Cxo1oTXOWrmyEAUNDQhmCtW/eJfjkkuABmqRWxLsBQAGkUXByHR4mQQhdCMpA3NksdrfeFcXw9BCVSs+Y1W45euVhfXVxBuF4sKWE5iRloDuC1H6E/SGwDLnHxAoy2dKUHU5SCa2d4dT6DbG+EcMlsEkBRYDMLOaM7EFvZiVxLhxlzHlvlIf7OIr4HBGYCSjICXAc825cVoekRuO+KiYPErlsU0BBLNY65Y6OY5RuwmBxTEdA3l13isMW9/f7Rz+BUkrbc++28VkJFw5HeJ0MOrm8qW1/r9YPKnWrYfzEuYvZ26mxpXv+8eS8Q1IWgplnx+sFTPAERfHjc4iwftGDZXViA4b6w8MaVBiosNNI5zPDcjEg1NIyYSgqfUiPDMZi7QimZW47wZU4RmA2mTW5g5FR519IWnc1QXSGBIprbvGmLxBUdKUcbQtMWaAMB9+8Moijgmvyvyue7Db1+sU8CLBJNYiO1Yaw+NYtrDqIG6Onkku20PypwIZ3jm5XFSkM9Sb9P1jMNNqHPWFcGBF7FTGDiJ3+US4VDSlhSWJ84XXJqNYeNGJmIRt5QOQGvWG8RIqRWkBmYY7n0g2uzAp2L0hJc9LMzbnrWNcTLIBOYU01ibMx35anZnfqTqIVy9hrKQmJb27+sIyy62Tc1yiBqzGpAD6Cl6enWJqsepCilPzEX1A2EK7oJTxCSDzBKmqEv0NFEWixgsYGYpSkswAz1B9R9I52TWubLuY9k41UpYYvrUD9vbwNqYcnYpwxWkZkqKaGrEg6dR3baNjKLOp02Ae9Ohv5QiOLeInMCGD0NK6MXpTpvFLhfFywBDjdxc9IR6EW+WZYyBSf9j/1P7x7D0yZKJcpqf8AWPYX8LH5Qdx8jxJWE8gbMH3BTQAi5B6wFQSUjK/K1Wu9a/7aNBsLOPMAl9OYOHNzuLXb9Y8KVBKkhLp1Y0c79PIRNV/JM18Qy1y1IVVmcsdRbYa/3FHD44IUfHzKSXY1v+JqsCxHl6QpPl5wl0ttkDAu9LAjVr1+hRxRSUeHNHivorQMlqgBlAuO56QzeTVgd4ZxRKCkBSvDaiiwY1o4Jo2XsTFjjHEUEIdIWWJUHFDRlH0ZrxzGPkLSBLILJ5ikAWUxcMAVM5BrSu0aSJqklRNTQpdm1/FZKm+0OtVuODSWDZBCTU5aUGnkTXaKsvFBgHFzaJUtCVrJflIBqwDlgUjqAaMdt43lICKOS3tz17wylfJisZ2auw+28Bmkiu8JycQat94IZj94cwWdMUEvoX+kDkYkwJS+sAUvm5bdYFDF4Tf6eNTMLvoO30iWmYWgyJ7hrwEglZE6kbTZgIiemawgU3Eh7w9ClDxKRqpTwLELSPlLgszdqjuIEibaCzDrkB9rxtJU5eFJayAdoJJnVoI10ahjEFW/ftvFPCzSGD++n0iaqrbNbrBpU1hGuzcHSJmuPdoWXiT6ROwnEXvGqcQ1NYyeTNDszFqUx5vqYTxa5ilZUmoYtb0e56RunFNYwE41IU5Z9z+msUpCiOLRor5h7eNsNLemVydh76RtjwkkKSXOrPZvvQwWSk6FutoxhfFEBxR7V0tUNe0QlYbKoqNFGjG4/Y/aLfEgAOrN73iFPWpNEjoaX7vCSTfAydAJc0pNa6/s+8GSVPmcN232gUxw5G2gbUwohRd3oIQYv8IcqUHDM5em+1IrheQFDOlmd/q/oKxz/C1kuoA1Fbe/SKaZhFXv6dvd4ASimcogEq0GrRkLSuIyQAMsz/sI9jAOZwqSBXKK1I/hn12hyVLA+RYQHrmFW32G39NEhGICQVAhR3a2zdIH/wCUCQypSVZ9VAGjvy92raOGOm2yeS7jw4dCmU1S9WZy4GvqbRPxkrwyEJUlQKQSc5DOA4S1iLsaVtEmRiApQooM4FaatTeGv8nxHQFDloo1cDyFnprDU1gZN8BlYhakghYUUCqVA63y/moA93hMcQWyUBKDU5eUOCWNwxVYM767xtgcASHC3UC9GZgd9PsxtFOZwx5aV5QeZJUxZwH1BoKDa5h90OjMDg3UsZkpSXLpqn8Vmc1ettb7VELQXyukEhwUkvm1HStDW+sR8CmX4jLzhSVaXy1L2LFhYaRfxfEHSlPhAJakwhbrA1mZiSTs1a9xGUsitZNZeDYguADodLt2H3eB4rCNqCej+gjxE9QAQoJNXYm4D1ppahgy8SG5g4ajaDfqIqpsGSTOQtN0mzv0hMzuh77w9iVlyHIDuATW132LxPmq7++kVTsKsZMwFq01jJ0wJWySWhSWWgai5v79/eGoYvJUCkOrpC84sYe+GZEubKmBZSCku7sQGqeqbehpGvEeGqSgrAJS/wA4ZtqjQvDUYXlEtQx6FH6wihZBYQyjEbiu4gMw/Jn5b9oawzZh184lqxNKa3aG8FiSGev7QtWaypPmhKsvm8BWst0gU9YBBuTGk3EJDGttG/eAzBPFYB/7iuhLgGvSIfjAtU6FP8wwOJEM1QDRr7drdIlmxug+On5bDrCuFSJhgGMxIIJIroRvS/lBcNJUGASQpQFwQw1NY6oPBNosCUhKOUat6Mf1EbGcwtoB9/SBcXxaAiWiWoKCQeZnOYnTSJGI4kVOTfeHw8Ayg2KxdSzbP+sTjUkmPJc0KfU6QvNfKbQG0jciOJxTk5d40kIKnoYBlZ3uevn77Q3gqqGgffoYgVRVwgyJZN9SIYlYoAXDkVFx17QqtYFA6bsQC+zPCK5xCnIKRqYA5TUg9fIn94yExxRGlRu38RkAxElrz/IQ1HvfYiB4dClqKZhAYEgEUUBdjWtSdvpAxhlIXQ5dLhq61oLCsNTUZ1JSoqSHIUpszUcFv537RzLmkR/Y2nFAUyFfKmpUAAVNmYH21Ik4wFHMFcynzWsdm8mIOkGmYVQS6FUCgWBIajEnR/LftGn+IooYpy68wZ32Le/u6aXYUilgJykSylSmUpIUgoUFfMHCVkPlSdqEEaXitwuYQBmUCTcukXokvVjmYP23iVwWUVMiWAVLcegJ6NR/Q7R9j4X8NSf8f/iQ6khwp1Vb8KlEkPcVa3eGjp28DcHyuThUZgFFlv8AMpIAykOCNQT9H6GGpU9PhEKueS4WxPTU7avBuM4dUnFeCpSTly5gR+BeVQABfMQGD7gRFxeIMlSSlnBWpKkHK3MoAK3Zgpm1Iibh6qYjyx+VjUBiQ/V8pKgDUC4Br5ntG6pjErQ5SQ4KlEt1qKjcGIbLWtTKRYOcwZNhTzIEUOGY8BKkTEIo4cX6+XaC01lDbUe4qcpV26ZdtugvbeBqWkgFw9ve8Gx+NlrSALgFmb+9rwhImDsTf3pF9N4A0FQitIxUqtdffl5w7w3CZ1PmDCr37AjY7w9OwEv8ROtossgomz8OuSvlNQAXBf8ArtG6uKryFCvkIFAdiCKWvXzO8PKw6CLGnT7wsuUNA3vSG2gEJJj2biSIZmS2NRTpf6wHIlQq42pAcWEHLxBHc7wxKxDV+kDTggbLD+lP36R4vDqSaiAaiqcQ+UGNcWkmw89ISws0Zq3/AGhoTHo46B/vtE3yY28ZPKdMrN1/d43k4hjW2sT8espUA2vtoNK5TWvSDdhHZuIBtbuTTo/eMkLVUocA7Fr0heTh1KADEhiaDa59KxvxNMyWQG5WFW8odNI1Nl2XwglKSpRDixjz/wASgagvEzB8ZVQLU4AAFaRRXjxl/mDz2NhdEnGS0yyyTrCEwA0guMxOdTjTSF1ThrBStCtZBTsGGL9NfbQZOHAQ7Hq2417wSTi8gykO+8OyVij0Bsdr69nhGMkTBPNnKg9/0OxjdcyoBBY3b9evWM4rw4mqR5Es/Xv07Qhhpxy1/CWrc0er1sRCDG8zCTHosAaRkESt60/7AfR4yFsbaTeFL8RAz2LlJAe5KWUXBAcEA1q7awzj8KUuEqzJDKDDdzpa4I2iDhMQpLS3eWCTRiQ/5XLMWBI7xWweKymhBLG7kVrSnLqGEc84uLwRQFU7KC6iCwehFKMaitPoBCqcYU8hUacrGoa9NqknzMGxiGQS4oWLU5Ts/XppA8QkZwVFIPJlDnMxq7mjVuTpYw8VYSrwtaxk8GsxzlZndme1QziuhLx9mkfEssSx4rIEtAKlE0SUir6HWPhyQMr/ACvRn216aQtLnqSBLzMEklLlwbUH4Xo1ItH6GZ0PHuPIxWJm4haTlXyodwyUgBOfVyBm6esQcYq5KnD0awB2rrWFlYhWYgnMCczWq19/6h0Sc6UJCag1bV9uwgVm2ZGkhSaOHGseLCTmUCRbl0+kMTeEzUlgCDS9LkCm948PDABVSsx6MB+8NQTMHh1TFZUkChLqdqCzga2jp+HYKQlL50zVMCXSQ1HISz2OtLiIeC4ccrZm7AnrpF3CyBlCRd3Js5sKdvuYyTbNhIJLQksxYOff9waXJEeplw2iukdMVRGUgYSIFMli7Q34caKlRRIk5EyeiFDLiyuRC6sPtGcTbiemVGi0RSThzC06WYVxGUhNLZybAB7UrvDKQauAdi9PNoQmIPiABLlqHqKtG2KxZCCa5tLt1rqY45/mouuBniUxgFEMSQPQOTtt6wzw+XKmh8+X6/Vk/rHN4Rapi0gvlDm71LWtpoNo6nAYVQcqCCihSr5VJoDZ3DecBcjIq8Rwp8FWSoymt2peOVRPmKSUrJLUBeOsw+NKWzZjfmDkHulyx8m9YLM4VLXzIIS/Sn8GKxkuwtPo4NWYaN2jY4hbMC8dZieDFnIpuK+sIr4OdGPT3fy3i3lpq0T3tOmRcIc1Df3eMnpFSDW1I+mcA+ClrltMHhlndnLnZjCPxD8E4iRKVMCkTEpBKgxcAailaV3hNzXQaT7PnknEBXKpiXbSOswOHBlpBSFGhdLMDSx3F/WOVxS1ky0miSUsHLM+UdqvFbCYRb3QSKgPQ7sL+xEnngpxyV1JSaG2nt/tHO8UwJC3TlLu4JYnsCbwSW6FLBClBTAJJICietg28G4nNTLbMCKFiamnU/vpC5GpM5pU1QLOzaN/MZFIcVH5U/b6RkY2CVxxCUTGShncBk0JBNdie39T8RJUmqkKSaEcp/WOqxav/X4qUoVLKmU9dTdgWPzA1jfheIQUsvIWfkLpG9xYi1rGIw1L5JqmczhJKj82YJZ+YEA1NQ9wGq20XjhKFQIUkgJRykqPhlyFcpTQOaO1CX0oYvgsuaQvDrCFqISZS1Epr+QkEfa3rKwCSVKk55aMpZZDLyuVAgKJCUqd3bq+0UWeA1XIGaQFMpI5nAKkMAFBy1aEU2bQBoEnAqVLM1gahKAXBYAklmYpIAALv5PFfE4dCWQFibloVcuXUjK34qkqLOTQuwMbyJaXpUl3BDj/AOQoGJF7Pq8Mk7yB0UMAiUiQUZZbqQkOQlRKyAS7hw79WbpRfhWCly1KBdVwkhwe7g0/uDYHhEpIfKH90HSKuGlFNkj013iu2wXQhicMks5V0uf6MYcJKygKCi28PrwpId/tC8zDNQj1/VoooiOQr/ihuWnYFv2EElSSk1Pn+wjdIU9D5Q9h8PQ6n1htoNxotDm1ILKlwaTKbWDCT7YezFEiEpAkS+h7R6ZfT39oYQltPpGzdvRoYRsTMod/esCXLce/3iipIZ6ecBmy30HqDBATJspvf26wpNQ/fYxWmSPLyaFJkswtBTIOLkgcztlrRwfJon+AZyyLC7roz+r+UdDiZRNPvCc7BZObPzAFIQkFQLlKnJtRmbrHJrpR/c6dKVo94Zwg5hlXQM2xJ8xXyNhF3D4NYOWYQsaEJKDvpQjz+8B4NwidkClsn/UusKSa1BLB60ILbvFCTw0D8BBJcBK5qP8A8gkbWEQs6YoXmJQQUBmFGeoPn93jMHmBKVKDhtWcaPTtQQ7NwCD/AKk97+dDvvGmIkqSnlSCr0cAO7ix8vWGuw1QQTFAEkDsbZrB/wAr7w7gMYgDPkdSA+UNfcNc9o5rD/FAlzCmcClI1KSD56+Yi5Ix6JjKSXo7igIOpD9NYeMnDKFcVLB13CeNpmuEn5aqBoU0BYv1P0hPjvx3hpMzwCSssRMUk0QWcA/mLPazRx/FuKS5WZKyiWFAgk5Rmf5g3mDmbWOMxWGUiY7iYF8zO1qZgRq71paKS1FLhE46TXJ1XHeEpmkBLkJNMiRyg1cAk7CgpSPEYMJyqAJr+JBfoRSlW/iEsNxBSEo8RaES2KclSqjVcdSDUwOTxn/ZJDMcvmDRvpWJ5bsphBuIYFBIWEqC9xTob7bQgpKAkkqUrQg1YjQaAw4vjGdwVAhIf5iFP0bpW8K4xRMt3ZZDumgu7EUuHq0AJHXikEk+AtdTzctfppbyjIkYxs5ok9XG3YxkAXJVTLUyshTLUSFskZgtVcoS6gl7XrR7Wm4iaZaquFp+ZJIAIPQ+dtzSKshcs1BCC2UJIBBejkmgDHUE9RCGMw5Aeiqsym1uGJynWOXSlmmLRf4bJlqBUteQhOZJCVKCi1ATZO7lv28TwuVMUXQUGvPkZKkigNWCqg2I82gGB42laDLmSzLIBBCGFNXqwNzbQC0b4THyipvDZIBBJYqPVRAAIpYW84slTQ92jedwso+Uct8wtl/SHsBwuzkJevNyk9TsPN4bTikqASkAAAMAAHVo/wCYMGtDE3CuKAh+tP49I6VEm2byMOxopJezH7QwMOxd6+7QvhQUUo3UXhhWIUSwYRRRJuQcEs36QFcsGwgaUbk16n2YclzQKXh6oS7FpeEe7/b6QxLw4FL9BBZaySwD9AYOFparPsw+8HIoNEoAP+8YEwxKlZh2jxUks+nvzhhGaAGPW7GCGWL0rGjNYGMKDI1ECWjZv5hgrGkCVVx6xgCk0PU+loVmJaxHvrDs1I8unu0S8XiGISkBSiRQNbs8CUlFWwxi26QhjcQAS6ZlNQkkG1QWNRbpHvD0GapAlyxzEpCll6bDc37X7vY7Ff4+GUtbiaaJQctCegJoKwp8I41YSvELLlToQCLJHMohqXDd01jha3z3M7YraqO94fwoJSEqUoUAdQzAMAG6U1c94rjhMuh/9agHZRNerUO0cd/5GaXBWXcFkgnJ8ruQSKAjRoY4HxNdXKw5YunLajtlpZqb3tCz1YQdMfJ0WOwyAycl9nZtXc2tCSsPhg/iKWk2FXHSwb12h/BFKyBVX5WrS7nW0OIxMoIzJAA7Na4Zn3idpvdY6s5Xinw9JmyzLzoWFAFKVAJOViXSXcENsGcdo4eZ8I43DurDzaCyVBnFwHDioPSPsGHUFOT4ZNCKVCSBQ3c3rEmUpEuYEgkqrmajuQXy2IqH2jS1NqT6ZmfOcbhJxS86QFLytmdLIVzJJKWdQDuLAAl3sJUzhEgIqlaFIHzLSU5Sl+V2yFBqRMBI/NluftcjBS5iXWxLkCgBuaOCSR5wljPh5KnyKrqlWx9npFMtGTSPkeLnZv8AkKqFs7ABLjRQOVra1G0HEqSoAjMAEkEVU7uAoAAnML7a0rHRY7gQRnHyqIIJdT5bkPQVBLAWelmhGZwlcuq1KL/ISHdt1Bvrf6QHNodKLOaVgJWbMhRB/PmVbV0iz269IoKlJCQM1nCkgM1AUqBfKoKdn0IIsHhuVhXUvMWq9ASACzKzBgCCNYLNwgShKQohS2y0DKKS5JZJAoTVqvDrUTF2EBUhRqFqHSh+seRRncHxmY5FyMujhT+doyG8yIu1nHz5c5K+cKzEA8wblYZaaBo2VjVsSBUdKUuHa9DSOsx2EM3nTlVNFCSm4owIA5nvzFqaWiLxFE+YuWVyglKWqAlgRUAnKQAbVs0cMNWM+BFYnhsShVWJzBiAflPsFriLHw8lIKkmrlJZIFhZJ820F73jkcXKUV5mSHdkoslvyipYUqejw9w/jPgzApYBygMAWJvRQsbx01lNDJ+59Mw8tD8tG6AQ8ghqAeY/qIOB+LJE5IzKSgNcAmuzEP6ExQk8aw6iQmYKUbmA+ojrUl7kmmMLlDUD0aN5UvrA0Y2SXaYj/sH86QeUoKDpII6F4opIlKLNm6DyjUI2/iNxBB2hkxGeIl7n3vB0IMaIvpBEtt9YzYB6WQQwYffzgqQ9iW1hJC939IIqZs48oFmo3nipYezA1Iu9NYWxOPQgOpQHR3PkIhYz4hmCaUhCMgDlycxG9BlHmf2iU9aEOWPDRnPhHQlUBmKGpHnHO4jj6yC2RPapHqdokDEpmElIzqF6VBrqT9nNYjLxkf0qyq8K/wBTo6Li/FUoSQgpWvQPtQ22iFM4oVplkYYS1M83ETCMxZ6S2Vypu7izUo8azMQtTJlmWCCCpJHMx3ymmorCw4YZgcIzoZRUQWDijDNylixISXYM4hJaspZZSOnGPAn8Q4jxpiJf/ISpISZZJBP/ANmcuw2jv+BcP/xZKUqZahch2BUScqS2Zq3Ac9BGvw38KmUmXNPhCdl51pCTkDGksF2pQkkEs5rFhOCRZfMC5NFKS27PbsL11eNF9BJyZ+hQUipcJByu4JcE0qKDeraEny5pWEqJCHYEJslJpyKCW0Dgl2JDFoo4AS5UwIyvpnyFi5ykalIoHbaKOI4tKJAWkkDZ2Cmdu48ojLSjJepZT5YFklpxSBlAT8igRNBUlWZhdJqklyGqPtDWJ4pIFFKKVMzu5UVbtq+tN49l8SC1nw1BYYpalK6Zbm8K4nAJ8UTDJuzmrdmIBQXL2Ys94nNpRbWV7FG2lwOScUimYumlQSa2AUN7anygs+TJzBKsxUCCk10vU6s9C7xKwqGnJHyCvKGIKWActY0YHpe73P8AILnkcDW7BgRS++mkLo1KN19gqpI8nSiQVJWopYBqDKXuXq/RjBsahRQAFkKLFKkg6VYtVtGLPE3iUtCgKGWqrFI/MxP18731QSuYsFyT4YsAczMWtStw20M9VxltSAVZmGXODrpMS7XYh1ULd4LglplkhSWU71UVfNe9g+30hJGOzoSX5matyGoS19K/1GnBsRLmrIWCDVIZiwceTdOopFIS9VIDNPiLgMtSJk2Wnw5mUmjgFrghJDEh+nnHEYPj0tPJMkpB0oSHd3c1BfQU66R9Sx2EKUDNVKS4Ym1mNG2+sfKp3CgqXMzGoLFnNswL0cC3c+cUlOOnlgbxZZl8fw4DKlzQdQlQA8hVo9iKjh6mqlz+Z0jN/tre/nHsR/FR9vuhPMBIxqhVSScrFeUPRn0DbD9YhYrH+MChATlBqGHYKa7a3ftFjGLWEsQxzUyhVMwKQeVwrQvbeJkvhn/GZiVJBCiqYhQSqooa9akXobxx6XlrJoyS5B4SSmSCsCWuZspOZDAkgEAgqLvcs+hiYueufOUtaEJKlCiEFCam4Z33NTFXEcVEr5VBYObMFOAa0di6yBu/SojSRi5qyUolskpGYITmYENVO1Tqd7iO2MsWPaZY+D/hfD4vOjET0yEoqnw8oBUWKic6SwDoqTY6MYpfEfAOHyJKVYfFGerNkyhSSzhRKzkAdst6u/nHEp4EoqotIzufmIA2KgwIFf4Nob4XwyahYCk0XLIJXLz8nzAocUmAuQ7XruKqmjHiptCCMxahIctfWu3pBsJiZiD84ANSU1UACUsRoKg1qaaGvQYWQgy8qMGmYF5nnTJtRRwUpSAZadGDXFbmF8VwFRmDwpOUFIPzUSQGVUrzBjVyaOBUiJWt1Wr+5S0CHFl28SY2blHSwD1IP0re0PTcTPQAtcqelNOZiBU0d2A82doscI4FJw0vxFz5XjkgIBQpSUEty/MCVMfmADXZnBzikzEYuViZS5IkCUMy1khSFGWSopQoBJKaO7OGqPwxZbqtsR1fBHl/FCyvw5UszKskKACiwvQ5R6lqVjRfxJic6klEtCkEhSVaEVY1YnSm8IcFw8tUxxNCZZARnJEtyQlwoh8su4BArnTVkxZx/DUYecvPJ5FBKkDMtQVfMEqACjXKa5ak3BeBvl7mUV7CuO+LJkwodIQUhlKRyhZFHyFNK2L6F3cNOxHGFqoCtW+lyaKJAGqahxW70B8fJSLymBcISVyySlyATkA582pB/WNcQlSUjKl5ecrStEpTuzOSlKlKTqQ7Ol9Hicm5PljppLFCM0zZjoQQp8zZS/y0fclgTu3eA4CWUOJk0E0S6hlYMo2szN3cWYxqJ788pJKRzHlcgHUpILpNKkX2h7gvDJmKSRIlJKUOV5lJGYm2VIpm89U2cQrSjHPArnm2ecNmlOczM0yUUshILJzOCDuR3fS0a4VeIxGICJCZUkKchKVMoM5YKNdH7Gj1YXFMOpKygqVmzJRygNmIcAKsk3duri8Vvh7h8lMxAmTMxBKhkS/MSGL6AkB6aGB5ijG/pgEpYHeGcDzTiZoKmaZNYDMczXAAD5WBatRFGZgkS5oACTLCSEoALPRio/lqVdz5m7xDBrQEKd9F6efp118o3TwxExYWzJAokhwSfzG5Iszx578bT3TeKf8Akjvd2KcKwxPOFBSVcySlXLzEOCkUBDK9SC5EUjPVLSZYWCkKAS1CM1KljQGoLaDvAJWH8NJRLASDMKrUJUXVQeo7VgfEZwbOAilN+YWCb7qGhtEPDeN1HqWuPr8/6ZzYdc4hh4hScxqmWQKGnNlUCRSpOjsIHjpySM05Sc6RRZSDyh/mDOwBZwxBgEmeDKStd6hw4VWhCgwJFU6Pe71FNmgKOZJDg5QWFGAGZwNI97zItclTxGIlOEy8hmsHahzH5shJo9WDvFBeNcFlEEEBruCQ9tohyzMKcyigpUDVJcln3JYh7Xu9SSaMtJlL+dyHUQr8pBIIe4DAX9LR5PitTbGou/f4iU58IpYiQhQqKGqShWQgXctfT6wfBcNEojIZlBQFeYEb7uO8RRiwJgLqAJ5nSWclnS9i+2x2gqZqyWQu34VHbUC5Ah/Da22Ny/gfTkqyPYmaoqc1IcDu1j7ekayMQPkUo1BAIAKQ2jt1tEkz1IWyhmzaZmFTdiethv6PIU+UpBAZT0D1ZjqKV9YhHXitRz9ycdT1WOplS1KYLDMSlil6FlODzG96/WEsTwmYFBSSCSKWSTa3+1T1teCzsDLmKQrKlK0qOUkMp3D2qxYP084vyMPmSULZ3cFqODQsdqV6R6WnKOqridCdq0c3wrj06QfBxCFM/IpdBlOhUQyu4JhLGYIqV40opQ68pcEhyfIv1NGMdiCrIZc0pAsKUYvpZu+wvEfCYQCacgUgJJ5TY0ABQLZfoG0i06mkmKcfNwigWSWToAogAGoYNHkdsvhyXLZ0uSWCUsHrRxGQvl0Gj5Ph8YE5s4OZI0LsRrVtH121jZWFAWCslRKVKDkkJBIHKzF9fPyjIyPP/LC12SrAxieFyfElrZlAFTFykoS1GuCH+usZM4alCM6BkzE1cqzEBRBINxR2I03aMjITfJtK/liJthcDw+aCpWZKVZmJI58xfM2UFHV3foLwQSylOVMxTFRepcZQEsSS5Dsru9hGRkUnrzjqbVxRVunQReLmJlCoIIBBIY/iClC7MQb+TwJU5RUuUplHK6hVg5S4cirZhvp1AyMiCglK19QNYslcSxcwJyKUqYFEOoUYMAEl7mh/Qx0C/iUTpMkc8qenI60LVkXlbmIFlEOTQh/zVjIyPT05vyt3dFOjmuPYmeJq1KmGjIl82YPysVAhxylNiA7UvFDE/Ey8Rg0YbEJc+IE5iUlRbN/7HCeU5uVhcA7vHsZDwk5wthApnHD4hJSkeKpDkskJVL+V1FirMwR3KYu4vj82Y6cPMnFSFBDBWTMWd0soc2Ui5At1jIyEhNqq+ZC0rJp+HpiZyps5pMtbLTLBFCCWSUIzJqAosFMMzaB+o4chMpzhwyJgCiorXmExjzF/mBs1LCMjI4P6hJ71Hprj7kpE9HwghUwzlrUSSqpL1fm6gWAv5xbwWBly8oABQ/LRmLEEqZnL7dIyMjtik4JPpFNqSA4lSU8qgzl0i4UzAA36HTvFLhyycrKPPd3ahJoOgcVGlzGRkeDLTUVSOXijTjz5a8oQeYpLE1dh0NjESdhUSpCEZFFBVdWWgWrMG5iS4o5rvGRkV8HBUv7v9DdmnE+DlJFhNKmTlJGZSSQLuEliK967xELaWJhzpYPlKioB1BDqGfKS5uBq+8ZGR6vh9aU0r7KxdqxhMieZKp2eWS5BK0nlQhLuGfMKmhD6vtVWs+FJmlcoLCQCMhKRYFQYAl2BuD2qIyMhZeuTT96JVcv5IyePTlLQXQuUVZSgBswd+VxyrY36wz/5GbLSFLEtYIDPmcMAPm3qdB3jIyJa8IppUNqJJKh3hq/ESUusFKUOnOQClTmWujjNYW/D1jfP4SQVTFlSVZUhTqCnAcX5QxjIyOSSSmor5g5+XRawq8pAYAmopsCR9Az9IpYDELBWJpdLJKCHcuC4vSx9L1jIyOn+n4SLabdjsySZvdJUkE32elPmERMXMWKKfcgEVDEelTGRkd/iPTDeuS90HlTlBI5lWDWtpcR5GRkBSZVR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golodranec.ru/gallery/album/archive/7351/IMG_1920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35930" cy="3556398"/>
          </a:xfrm>
          <a:prstGeom prst="rect">
            <a:avLst/>
          </a:prstGeom>
          <a:noFill/>
        </p:spPr>
      </p:pic>
      <p:pic>
        <p:nvPicPr>
          <p:cNvPr id="1032" name="Picture 8" descr="https://encrypted-tbn2.gstatic.com/images?q=tbn:ANd9GcSITLB88q83_n7Skkk6fvRQcCJdrnqathGqKtB_yAdfF1fDXWGru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2905" y="3057524"/>
            <a:ext cx="5711095" cy="3800476"/>
          </a:xfrm>
          <a:prstGeom prst="rect">
            <a:avLst/>
          </a:prstGeom>
          <a:noFill/>
        </p:spPr>
      </p:pic>
      <p:pic>
        <p:nvPicPr>
          <p:cNvPr id="1036" name="Picture 12" descr="https://encrypted-tbn0.gstatic.com/images?q=tbn:ANd9GcRJ8yWCv_wT7MUcWEpaEdDBi9TGTIDXvd58g-2mdIRM5pF7IgnmK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381000"/>
            <a:ext cx="3484284" cy="2609851"/>
          </a:xfrm>
          <a:prstGeom prst="rect">
            <a:avLst/>
          </a:prstGeom>
          <a:noFill/>
        </p:spPr>
      </p:pic>
      <p:pic>
        <p:nvPicPr>
          <p:cNvPr id="1038" name="Picture 14" descr="http://pics.livejournal.com/kottours/pic/0008525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629025"/>
            <a:ext cx="43053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05000" y="2057400"/>
            <a:ext cx="3276600" cy="76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3810001"/>
            <a:ext cx="2590800" cy="167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3794" name="AutoShape 2" descr="data:image/jpeg;base64,/9j/4AAQSkZJRgABAQAAAQABAAD/2wCEAAkGBxQTEhUUExQVFRUXFxcXFxQXFxgYFRgYFBgXFhoXFRcYHCggGBwlHBUXITEhJSkrLi4uFx8zODMsNygtLisBCgoKDg0OGhAQGiwkHyQsLCwsLCwsLCwsLCwsLCwsLCwsLCwsLCwsLCwsLCwsLCwsLCwsLCwsLCwsLCwsLCwsLP/AABEIAMIBAwMBIgACEQEDEQH/xAAcAAABBQEBAQAAAAAAAAAAAAAEAAIDBQYBBwj/xABCEAABAwIEAwYDBgUCAwkAAAABAAIRAyEEEjFBBVFhBiJxgZGhscHwEzJS0eHxBxQVQnJikiMzQzREU1RjgqKy0v/EABkBAAMBAQEAAAAAAAAAAAAAAAABAgMEBf/EACwRAAICAQMEAQMCBwAAAAAAAAABAhEDEiExBBNBURQyYaEVQgUiUnGRsfD/2gAMAwEAAhEDEQA/AK5qkaAomhSNC6jAkapIUQTwkA9oTmhMClagDuVdDU4BdhAxBi6GpwXQ1ACDV3KnTCaSgDhCc1q4E4FADsqUJBdQBe9muBjES4mA1wBGxBE/Ee6K7V8AbSDX0gQ3RwkmNwb+nki+wNTu1G8yD7FabHUA9jmnQiFjKTUjRLY8mhKETjsMaby06gocrUzGwmkJ64UARkLhCeVwoAjITYTyFyEDGZU0hSFNTAjyppCkcU0hIREQmEKUlMJQBFCScuJgRsCkBUTSntKAJQnhRKRqQiVoXSmhdCYDwU8OUYKc1AyVpTpUYTkALMnApLuRAHE8JpEJBADpXQuIrh2BdVe1rQYc7LmgwNzfwulYFv2Qr5asTrA91u3FZLs5ww06z2PF2kOB6X0WthYS3ZrHgzHHODGtWaG2zauiQIGvssji6BY9zHatJB8l6iLELE9tcLlrh8WeAfMW/JVB+BSXkzxXCp8HQ+0qMZIGZwbJ0Eq6p9npwr6hkVGSMo3yOdmnyj/atHJIhIza4V0hchMDkrhf0XZTSgBhcmlydK4SmBGSmEqQphSsRG4ppKkeVGSgBiSSSYyanTaf0Kl/l28yPRULOO0dnHzHwkorD8Tpu0eOkrLV9xln/LHmPrxTxhT+0H5oL+ZYbBzZ5B11O0uH5/qmnfDJ2CRhj19F37A8j6KEYgjUkJ4xAOp9R+Se4bDxSdySDYSFUfij1Ujan+oev5p2x7HEmlSGoT+E+k+y7A3afZGoBgXQugtHMeMp4ynQ+4RYEcLqe6BqfryTA8c/j+SaYhwWo7DV4qPb+IAjxbPyJWWzjmr3scJxA8D8FMuBx5PQHUhmzbxE9EguhIlYmpFWNwmYjCsqZHPAOQyJ6iL/AFsliFx77QgDP0ezYo4im9riaYN5iQ68baaDxWj+wEO5Ov66p1IWjZPQ3YHlGNo5KjmnYkIZyv8AtfhC2uXRZ4keVlQOatovYyYzMuFy7lTXBUAwlcToTXBAhpKY4pxCaQkIYQmuTy1Nc1MZESkuFwFi4eoSRaA8/Nxr6fkmtp3UQreHoutqdQPZRQUWNAkf36aQZj8kb/Uajf8AquHUH5KlDo0N/NPDuYUuK9D3NDhuNnes4+LJHv8AJH0OO0xM5ieUW+KyNNxn9vyUzXnqp0JjNe3jLCILHDrAB8b2TGcVaP75HVrZ9WuWUzE66qVgQoNfuY9vRrHcdpDZx6D9YT6fHmbMf7D4lZVkboim2dPirtryLY0g7Rt3ZU8g3/8ASJpcaYdnA9QPkSs7Rou6DzE+mqUgEiZ8wPQk6qdb8BsaU8SpH+71zW8gLKdmLpR94DydCzH2zALC/WD7hM/qLmxEeNp9SLI1SYbGppYtjvulp6aG3Q3Wi7G1QMSBzaQvMhxSp+NwW0/hbVL8USXElrSYP+qRPw9UNyoaSPXJXJTF2VJZDXKiY667iHodjrp0BZ0nKWEFScjgkBlO3OH/AOG1+4MR0P7LDGp5Lb9va5FNrQY3NpNrfMry5nEC4kNqTzlrhB8rJdzT4JasuCeRXWjrCp24+oItm6iAT0IgFEN4lOx63Adb/S7VV3l6JcQ8t6ppCrcTj3RfMBeIbkO41BifNC/aU3AF9Opew+0qPg+/yUPqUv2sNP3LHEYymzUmejXH3Aj3QNbi/wCGm8+IICmbiKY2DfB8eV2/NTUqbD92qG9CR6SJnRc0uua5iUsaKWpxurtTDfEOKCr8VrPlun+Ij31WmxDXiTmaRE3gjxbce4XM7mgFz6YE3M+MaTyP5pfPVcfkfbMYOH1PwH0KS3gwzjfM09QDCSj9Sj6H2zyhqka1WDOGOOjTHW3xRdPgb/8AT7mfQL03OK5ZFFQxpUlvFXrOBtH3nuPRrY9zr6J5wVJotTJJ/FPyCxeaPgellICFLSplxgAnwE/BXdBtjkpNtu1oP6kpA1NgWjzmdNFn3/SDSV4wLwJLY/yLR13KkoU2iZh0baD1kFR4mk+e9b/I5Z63Spubu4DqCT8AVvHdbv8AwJhbKlMaskcsxHopqmIplsNYW+B18eaDa6mP+oR4td7KZrqX/if/AAcR8Qk3G73/ACLciyDYb8lzL08ES37OYNVvjkqe9lM2kyJ+1p+eYR6tR3I/8mKgEi3P2UElXLcHnsKlH/ePmpXcBqCD3CDoQ5vtKl54J7saiyhkr2P+GFFtTC0ng9+iajD/AIvIeAed5PmV507s5V5s/wB36L07+GHC30KT8xaQ4g2m2vMc7eW6O7CeyZaTRsnlQ1HruLt5oNz1QxV33UTSo3PTmFUINoFWLNFXUyrCkbJMZl+2tFsBztwQeVt/crxfimLa2rlAhu8WJ5TuvdO2+HzYZzt2/Oy+du0BIqFZ6bYMIr8UIzAHw6c1YYbG0suYktMd4ybxc6eCyTnprqx525JvCqIs1tPi4J7gA1vfed5toPRMr4wukzm3abNuZGulgsl9sea7UxLoibJPAvA7NLQqTIqQW7GNd7HX9lyliTvcaRIAEE9eXJZpld8ReLR8vgUwYpzSZvoCD0UvCBocZxfMYLu7teZHmgavEy4wTAkRbWOp21VM6sXGfr61UTn31T7EUFmp/qx2rOA2GUGPM6riyrQTuuqexAds9Iq03T/zIEkgGInWDG1lK3Ob/aA/6RAaeRm5HxVD/PA/dc0HaIJ8YsQfCQpKPEh/c7N4syn4+K5ZY35RexdNxsCCWtI/E9l+Tp/NMp5qrd2x93K8iSBzaYPpKAdxJh1I1uJFut4upm4xpIi+kEQba9VCxpcKhUIcOccw742Di9zjNvugTI8Qk3gUOvmfzdLev9up8ESMZAguI00BPtFt/VSNxBmc1oiDI848Qr1T8MNKBB2cvZ3sZ8xKZW4A8H+0jnefhHui6nFIuS09ZMx45bqSjxhpHdLdBYk7dDHqrU83v8C0opW4SCROmu2nOR0T6WEzGBbmf2V3QxocZOUX+9muZ0nLt0Q+JLz3WuZfQd0fO14utO5K90ToKzE4EsO5GxO6h+wdy6Rurg0awAzNY4C4aT3rDWxvzTKmPqNBzNl23d0/XVaKTHpQFWwD2AEjx6G9jHr5ruGwLqm1hvMDwupBxVzY7u0GR+f1ZMxfF5gNEDUxaTp8EfzipBpoODTTAuCCQSDDZiZNoEz9QvVP4YVx/LGmCSGOME6kOv8AGV4fiMa5xIaTLzEdLwBOlyV61/CSk4UiXAgmZBt1Bg30MeSFFrdlI3mNGiAfShWGIUNZtlqBWVU5jkqwUYKokOpPVlhiqikrPBlJlAvaKmXUnDaF839pWRWcD+I/svpniR7p8F8+9vKMVXcp5+X5+gUcMfgxzjb62XHi3l+ie8aDkL/X1ooi658P0V2RQ8slxnmNNAP2SxtHKfrQ3HsQmmtJnfdD1apJlCTETScotAIgX1LTv/uTHd545kD1j81E2raPqeai+0uihhVRuTLbVtwY38CfkhQ6E11SdUwuRQD3G+iSjlcRQy4oYZuuaI1I9rQiKZpgQal9rWbfpcnonGlu5rnOP3biAbXMX33ROCwtO9+9EwQD6ZhFhyWLf3KB2tzWLc20kQb6STr+qhrYUtIi83EXsVavcWg37sxGRozTvaNOY+SH/mCdmRys3/cd/NVB+QY2lUq7GRpBdHsD08FKyjWnMdOckETeb6prWA6gdCJtvEus71G2ic2mSAM0E3a0BoG/W5909hUG56pAEzaCCJt1Ce6gDGWJAsYBiL/5W+uSiwLHOJBPK5GWJmPqE+pUpgwXw4WNntiNrNCz80hjaWH+9nMuIcGgc4mbX12uoKdTKYe1wPOXfnf1Rz2Z3Ete2TaftIcYGbcT6a3UNSq+wLZbyLh6iBEhaKTQiKniaYvD231BEkfGVYUONtAhznu5Z8vW05Z94Q38u12jG8x3m31/DHh81COFAwGkzExLTvprdNzh5DcsP6jRM2cf9MuLRIiReSJ2KCGHY8w2RN9OXglRotoh32hD5HdaJve4jxHojW1c+UlpvyENjwPT3WcppcDoAw+CyVW3ETYzrsY8ivovgI/4LCYnKLjQ9V4vwjCNdUGcHKHWcBcEW5r2nglICk0DQCAnGeoKonruumu0Uj2pmxWgitqIQuujazbSgN1aJLDDqywiqaLlaYC6ljQ7if3D4Lwvt7SzOcY8+nL9F7pxIdwrx/tlRN49Po/Vlm+SkeWOY7kVH9k7kVc1WHwCHLT9fursVFO6kUxzTuD6K6Pl81C6jP5mVSYtJUZCmupHcK4+xjr5Lj6XOfkiwopiw8k00yroURyCcSByHgEWFFGaZ5Liuftx1XEWOi5o8Wy3cNdBHK0TyPyUVXiExkaAPASTfki2YRhIMXiCSIPIEAaaJ+HweaA0gOyzmIsYcJlvhHovOUo+jSmLhgcWQRmgH78RbUXOqa7EMByhoiCSG3E+duRnxUnE6FWm1sHMNAeUzc8rHbkgqHDy2czrOA5iJnQ77pXW7YBOErjJ3wM1zJm22npvup3YpjYhuV1w43ktB8bBV/8AJCxD3BpgO3JI2tpz9EnYfI4lwc5o0vufxHyStPyAW6u1wgtgfhkxPOdd/ZWLHBwAa0GwudLQOu0qme8OaXhgnWdBoba7Iik8g94zuR4gXEfVlP8AYAptduoaCYjNEaGZjfeSByQzOIZjl1BMdNNfCYRNLD/h8LiwHIA9ClRwTLkd13M6SZmyHOL5DcY2nlnOQRAGht8ZlT1GWlobmAgEwCBoVWcTpOa7cz8fqyHcXucPvXgac/zWzTmlKxWGGq/M5pIgAGfWAPQrlfFPYRkOxlugMXgzqf0UVTh9QuBphwBEFxsBFt1KcFoHn7pJJm2W+vJFwGH9ncY59RrQQASSQbc49OVz6L3bs2SKTQdvqV5J2Z4IC0QGu5uAId943iOVvLyXr/CZFNoNjGkQLWW+OvApcBtRCvdZFlCV2rYgGfoq+Lo2ogc11SEwimrbhzrKoYVa8OQwQTjB3SvNO2GHF7c7c97r06tovNu2TpLgHEHnsL/uufK6VlxPOcTw/M6WwB4jy6KL+kmbuaOsq4ENHeieg8PVB4p4AJ8La6TofOJXE+ondIukBnhdtSZ0gaiOl/3XWcJaRv1vf02T6j8jZeSDra0XnyG3ooDxHSCRJMG++8eJCay5Gtg2Jhw6lFiJGubn1v0UdXBtDoAItfumD1bzHmonf6XSbmNnayRGtlY4aqcozCRG4nbV22qHmmt7FYNS4SXTALvEx6SdfBRf0a5zNiNiQNPP6hG4/HFotAEiZnS2snl4oMY9zg8Zbn7rhIsRMmLdPRJZsjVjtEf9KpuuLg8iI5H3SUDKlcDuvAHLWOd/GUlWqfsLRdDCsFict9eW/wAVx7QO5IIBBBIubdNdSq1+LcWgHnY9fz1UBxkmLzYCfEiEJAzU0SwtA5Re02v5xZBVcomII18DaUIwvYJFzrGtx09kPjaz5aY1HMQJiT0ufZZOMZeQDnBty4CBe2t9TeylpVqe4BEXBudfdULsc4CIm5ExMnWyY3Fua6HAgmDfW9x8U1hsVmkw5pGGhobBIjkY1T38PDsrmQBeYuddpKpKWKLtQN79NwcuisMPi8rWg26g79fNQ4tccjLJmHAAk89OXkom8OBP3tx4fUoB7nF0z3XcuoUdbFGCWuNrZYuBOqWmXhgWlbDUQQahG5y6jntrquHH0rANFuW0XWVxWLc46yNZ/Pqh34vktY4G1uxNmlr8TFxrqRr5BVuEx2cuaYGZpnrO0+cKpqVrW5RKFpEjQ6+v1utI4EkFnrHYqiKRaGm3eN49oFtyR4BeuYW7R+y8T7P1gGNg2ka3IjTQmNNfhZet9nsZnZy5idCV1YtuRSLghC1UU4WQlRbEANdV5R+JVc4qkJk9Iq0wLrqppFG4V8FDEi7qaLyntzIe4dR5zawPUr1ZhkLz7tzg4DjGsEfvr6c/THIrRpE8pxOMOaOd5tvHp4KOliYbLoO8a66W8kLxqqBO5vqd5M6Kqo1iQ6RNteRiLrleFMouWYkP7rp0MWB6fP4KBtLKDIFjZsyBEbyTtp1VfhHEEAEfpy+Ktvssx0F/PkdVSx1shD8DhS6o0U/j7NtJsV6bw3su4jvRliC3e2589kv4fdmWNH21WC+xa3lvJ+tlvaeIbJEBUsKe7FZ5PxfsawPMvIG4IJPltoqjHYWHBozBv9puQToNF6H2xexrDBEnfXVYXh9J5Ny7JmtGvLWFMsS4HZNg8E3I3NlJ3OQbLq3OF4TSDGyCTGq4q0MLPAXYxzjaTGwvoi8JiDml4uZLZ6g3t46KPAYaGhzrGBETJBvebcvREuyiDAMzrsLi/r7LOUlwi6OtxsktdM6zfYe+yNZUa8Bo3530/RVDpBdtO3TWNdFbYNwGmkX0tv6LGaSWwFdVoOYRZxINnbS4GbDQ/XJQ4jEOfAc7Y7aX9/krPH4hwjKRBEm3Ma9Ndt1FQ4U/78GL36Wv7/E7LaErVsTQLhyafsLHQn61TnYw3BBiIH5yrPD8Mc52UzO4jlzCKpcCGaNOvQ3BHiIVqKe4ikGOcIAMADTqJge6HbiXCfdX54JIcbWi2nkOoufJI8D7ofa5jLefHSImyaigM9VqEzr+ihyG28+qvqvD4BCY7ATdxgQYkXNo9vkqW3Aikp+iKw7QH96SOY5fQScyN/r6+KY46XkosDccHxjHDK6BI1MXFrnSDv6L0rsbQJhwNh1tAkW2IXjXZ2q0VO8Bc65iIP3hO8beYC9t7J1mQA0AWgnqDPW9/Tymoqhvg1RQGLR0qvxxWxmV9WqgHuUtapbzQjnK0iWF03KwwolVdNys8A5DBFzg9Fhv4g4kNa6SJ0HPb68wtxhivP8A+IGELnHuh1iQ3YkAxf6OqxnwaR5PE+IjO47RtHMxOvhZBGkW28J8+ftbqtTjuyGKDRVdTcWkC7b9QSNV6Z2Y/hnhWNp1nl73kBwBs0HX7oHxWe7Gzx/h+BzEEA8lq+FcMyVGCq0gEjX4r1bGdnqLROQCNgOsqB3DWVbFs8vD5J0IO4U8MYAGgDQR06pzmslx89VylgiGxoGxH6qmx+My1g2YzC8aA6QVTAq+J4P7V5JZDQTqZBGtuRVfgqPeaWhxaNo35+C3mGwTYnfdddwlrW90C2iloCtBPJcRjnAWsuqqA+dK2MDSQyw0nW3K6jbVJ1O8bb/kgHVDsk1/r4rnWOjQOLhmF5H1pPRF4OvJgCSRAHQfG1/JU7qso/hVMucCLBtyZ6i3iUpw23A0lPDteAHAguZHSARFhy/XlNnwym5rGzGZuW4A0ADT5wD7KvdXFSwqNBvYAAWbqT+m6O4Y1jbfa5pvoCSNLTpp9arkUtL3GW7cGxpzAWMqBuGzlzQ5vdAIJHlHhHjsjqeFoltn1SPw58k+TGAe6c1tNh7jqgjbOTv3g6XeJXUuoxpbMjSBYV5Ac0thsuveZyxYbgqb+VLsOAGmfCLB0+WgVnhuMCCyo15MwSXkd2AYBnoPRSNY3VznkkzZlLSOoudfVUsuN+QpmffSH2UlzbG0xMwdDrysqyjh3VA6WknSACSB+IRr4dFe9oMG6rlax7WNEENc1jXExBJLIlC8D4fUoVhUOSrAjJMAgwDc6ETIPMBCzY7qx6WYWtgqhMCk+RY/2/8A2FkTR7KYt8RRMczUpb72Mr1PGcRpuaBVouB0Dg9kiZNpExPiUHjeK/ZiaM02nVznio88tWmN1fchXIqZjeH9mKw7ziG5dXZtwdF6T2U4pQpgNdVYAN9RNpETJiBBhZvHVqjwBkYXzGbM17z4CAAN7iVTsw+KmH0swkjVwiImYMI7+NeRU2e0v7R4SP8AtNDzqNHsSg8bxKmYIqUyCJBDmkHwvdeXOw1QgD+XAkb1HH10lRHgVR24b4Cb9bJ/KxexaGb2vxCn+Nmp/uHyKFbigb5mnqCIWQw3ZsBpFWo52snLEDS0fJTYbgGHZYOc65+86b8pidk11mMOyzZMxLRq5o8XAK24fiBMZmnoDK8+HDaQIhvuD8QjsDxCpRtSZTtYAgX3m3nool12Maws9TwoM6KHH8MFSCQHeNl5pV47jSHS1jAQRbwi15FkfwzjFelTyl0yS4kgPMmNM21ln83G+UPts2fCOFGnIdduwjToj6b2EuDXNJaYcAQS0m4DgNLc155T4xXg5arxOxe4+hJMa7ILh7quGNV2HaGGq7NVc0tBc6ScxMHm7lql83GvDH22eqOaDqJCZTw+U90AArzb+v4sa1XDXcFRs4tW1/mKonWHH1sbqX/EMd8P8B2meimuw1DSFRhqASWBzc4Gslmo1F43CExnB2OBJaC7UEagrzUUnCu7EtrPFV7crqoc7MRDRBnSzW+gRJx+J/8AMVr/APqH46hJ9fj9D7TNhgg8OLXGQLQPn1V7Ai2nJeR0Jp1H1Guc2o+M9Rroe6L94gS7zKJfxKs7/vFfw+0f+aXz4eh9pnpVSmwm8JLyp1asf+rX/wB5/JJT+oL+kO19zyIEDmiaNRk7LtXCmMzH5xlDusHcg3/dRUaII70DqR1iBHr5FdmzQqJgKZgRH1z81ymwiw35TdEUqNNonLnMc7fqmN4ibAC3IWtN4UNt8BRM2nVEHK6ZN4Jnx5/urThoqNeHOEDxFtRpN97IFlYxL7A6CDPiZReExwAswm/34sQJ28x6LCdvwVSL6rjzAaJAtGaJi8EjfU+qkbWJ/uYNLRa9zJjZZfFYwl3LlPORvHPn7JVONvbDQGmOfwWHx7WyCzROpgPzGs1tzZ0t5aDlf0RLOJG8VWuNrNJsPAwetlkW8WMyaNM7zr08kQ7tJUBgC3L6ufMpSwTfj/QWjT94iZcDa0ySY0mLaplGvVB7rDa1wZGm5t+ypaPGHEiQ1vUkT4R6I5uLbUA/4kXjkNOXmFi8Mlyh7Fxnqf35YJsNYjnlUf8AWqYkElgEAzTd4akcwgjQBl0tzC4O58BIiI5IV1YMMl7WnkOZidPBJYwLXE8UBuHAs3c0sHxv+UJHiMluR5kCAZBEeW6osScM4gup5j/kWx7wbn3QtbB0zYPcJHdAJ/P4hbRgvbEbBnFos6plnnaT5yEx/FGtuXDWfvN+IWYbQys7wdYwS7URzO6DxeHYBmZTzHl37eOkjwT+Lb5Ga53FmuuA5x/0uHyK6eKsaO8S3e5kiPoLAvx1VogAM8GgeqBrvcTLiST5q10W+7FqN3h+1rCdbczYj2iNeqnZ2po3P2hHS8+UBeblqQatX0WNk6melHtVTIOV3eGgOaL+Aumt7SGwcw3dYtPp97xiPFecEmdUZhsQW3Lz4Tr43Wb6GC4HqZuH9pAZGZ0X0g2mJMt5geqnp8YbH3qkt2zZYBH+I5rGU8YxzTmDvED2t6eisMPVH2QLLm4gtzGxJvfS/sFm+lSHqL9nEGh2Y1awJ1B77Tt0i9/3RX8+ZPfZ/tMnrYrC8UbXmC6xvDQQRJvpE6IjhOHrAFzqjri3egXAvob306FN9LFq20Ck0bJ/G8sQ1zurbD0dsoMRxx+WSXBtt7GddDfT6lZ7+ae0BtSHHrAseYJ0tM9UE7iLoyPgBwsTEtvF73F48+iUelBzNbR4y6TBadQJMRFpgj38U6vxkBoip5SCPDS+yxjeKhxvzmevPXr8NVBxDiFxHQB22t79JKtdK26DUaX+uZbZh5NgXvaAksQ/Gybx6FJdHw0RrH4A3b4hWoaI0GySS0y/UaQ4JqbBew228F17ACIAFxoEkliUyXHCJi3e28Cq+vUMuEmINp6FJJOBLAWOJDpM90a+IUBNykkuleSCeibjy+Knp/e/9ySSiQMT/vHxRMd1x3gX30XElDAdQqHOLnbfmVcOpgiSATGpEnTmkkscvKGgXHGwVfPf8/mkkqx8CZd4dozu6tbPWdZ5qcNHL6uupKo8FnC0EkESLKo4jTAiw15JJKog+ADIOQUDRddSW3kzJHMEaD7rvgh8Q0B3k34BJJShslrmNOXzWt4L/wAodWtnr3Br6D0SSWGX6RgeG/5tPrr111ROLtUgWEO+KSSyfKAp+MnTx/NV7v7P82e5EpJLfF9KJYLjWgVagAgBxgCw0BRVVgllh/y503MklJJdD4QFEUkkl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data:image/jpeg;base64,/9j/4AAQSkZJRgABAQAAAQABAAD/2wCEAAkGBxQTEhUUExQVFRUXFxcXFxQXFxgYFRgYFBgXFhoXFRcYHCggGBwlHBUXITEhJSkrLi4uFx8zODMsNygtLisBCgoKDg0OGhAQGiwkHyQsLCwsLCwsLCwsLCwsLCwsLCwsLCwsLCwsLCwsLCwsLCwsLCwsLCwsLCwsLCwsLCwsLP/AABEIAMIBAwMBIgACEQEDEQH/xAAcAAABBQEBAQAAAAAAAAAAAAAEAAIDBQYBBwj/xABCEAABAwIEAwYDBgUCAwkAAAABAAIRAyEEEjFBBVFhBiJxgZGhscHwEzJS0eHxBxQVQnJikiMzQzREU1RjgqKy0v/EABkBAAMBAQEAAAAAAAAAAAAAAAABAgMEBf/EACwRAAICAQMEAQMCBwAAAAAAAAABAhEDEiExBBNBURQyYaEVQgUiUnGRsfD/2gAMAwEAAhEDEQA/AK5qkaAomhSNC6jAkapIUQTwkA9oTmhMClagDuVdDU4BdhAxBi6GpwXQ1ACDV3KnTCaSgDhCc1q4E4FADsqUJBdQBe9muBjES4mA1wBGxBE/Ee6K7V8AbSDX0gQ3RwkmNwb+nki+wNTu1G8yD7FabHUA9jmnQiFjKTUjRLY8mhKETjsMaby06gocrUzGwmkJ64UARkLhCeVwoAjITYTyFyEDGZU0hSFNTAjyppCkcU0hIREQmEKUlMJQBFCScuJgRsCkBUTSntKAJQnhRKRqQiVoXSmhdCYDwU8OUYKc1AyVpTpUYTkALMnApLuRAHE8JpEJBADpXQuIrh2BdVe1rQYc7LmgwNzfwulYFv2Qr5asTrA91u3FZLs5ww06z2PF2kOB6X0WthYS3ZrHgzHHODGtWaG2zauiQIGvssji6BY9zHatJB8l6iLELE9tcLlrh8WeAfMW/JVB+BSXkzxXCp8HQ+0qMZIGZwbJ0Eq6p9npwr6hkVGSMo3yOdmnyj/atHJIhIza4V0hchMDkrhf0XZTSgBhcmlydK4SmBGSmEqQphSsRG4ppKkeVGSgBiSSSYyanTaf0Kl/l28yPRULOO0dnHzHwkorD8Tpu0eOkrLV9xln/LHmPrxTxhT+0H5oL+ZYbBzZ5B11O0uH5/qmnfDJ2CRhj19F37A8j6KEYgjUkJ4xAOp9R+Se4bDxSdySDYSFUfij1Ujan+oev5p2x7HEmlSGoT+E+k+y7A3afZGoBgXQugtHMeMp4ynQ+4RYEcLqe6BqfryTA8c/j+SaYhwWo7DV4qPb+IAjxbPyJWWzjmr3scJxA8D8FMuBx5PQHUhmzbxE9EguhIlYmpFWNwmYjCsqZHPAOQyJ6iL/AFsliFx77QgDP0ezYo4im9riaYN5iQ68baaDxWj+wEO5Ov66p1IWjZPQ3YHlGNo5KjmnYkIZyv8AtfhC2uXRZ4keVlQOatovYyYzMuFy7lTXBUAwlcToTXBAhpKY4pxCaQkIYQmuTy1Nc1MZESkuFwFi4eoSRaA8/Nxr6fkmtp3UQreHoutqdQPZRQUWNAkf36aQZj8kb/Uajf8AquHUH5KlDo0N/NPDuYUuK9D3NDhuNnes4+LJHv8AJH0OO0xM5ieUW+KyNNxn9vyUzXnqp0JjNe3jLCILHDrAB8b2TGcVaP75HVrZ9WuWUzE66qVgQoNfuY9vRrHcdpDZx6D9YT6fHmbMf7D4lZVkboim2dPirtryLY0g7Rt3ZU8g3/8ASJpcaYdnA9QPkSs7Rou6DzE+mqUgEiZ8wPQk6qdb8BsaU8SpH+71zW8gLKdmLpR94DydCzH2zALC/WD7hM/qLmxEeNp9SLI1SYbGppYtjvulp6aG3Q3Wi7G1QMSBzaQvMhxSp+NwW0/hbVL8USXElrSYP+qRPw9UNyoaSPXJXJTF2VJZDXKiY667iHodjrp0BZ0nKWEFScjgkBlO3OH/AOG1+4MR0P7LDGp5Lb9va5FNrQY3NpNrfMry5nEC4kNqTzlrhB8rJdzT4JasuCeRXWjrCp24+oItm6iAT0IgFEN4lOx63Adb/S7VV3l6JcQ8t6ppCrcTj3RfMBeIbkO41BifNC/aU3AF9Opew+0qPg+/yUPqUv2sNP3LHEYymzUmejXH3Aj3QNbi/wCGm8+IICmbiKY2DfB8eV2/NTUqbD92qG9CR6SJnRc0uua5iUsaKWpxurtTDfEOKCr8VrPlun+Ij31WmxDXiTmaRE3gjxbce4XM7mgFz6YE3M+MaTyP5pfPVcfkfbMYOH1PwH0KS3gwzjfM09QDCSj9Sj6H2zyhqka1WDOGOOjTHW3xRdPgb/8AT7mfQL03OK5ZFFQxpUlvFXrOBtH3nuPRrY9zr6J5wVJotTJJ/FPyCxeaPgellICFLSplxgAnwE/BXdBtjkpNtu1oP6kpA1NgWjzmdNFn3/SDSV4wLwJLY/yLR13KkoU2iZh0baD1kFR4mk+e9b/I5Z63Spubu4DqCT8AVvHdbv8AwJhbKlMaskcsxHopqmIplsNYW+B18eaDa6mP+oR4td7KZrqX/if/AAcR8Qk3G73/ACLciyDYb8lzL08ES37OYNVvjkqe9lM2kyJ+1p+eYR6tR3I/8mKgEi3P2UElXLcHnsKlH/ePmpXcBqCD3CDoQ5vtKl54J7saiyhkr2P+GFFtTC0ng9+iajD/AIvIeAed5PmV507s5V5s/wB36L07+GHC30KT8xaQ4g2m2vMc7eW6O7CeyZaTRsnlQ1HruLt5oNz1QxV33UTSo3PTmFUINoFWLNFXUyrCkbJMZl+2tFsBztwQeVt/crxfimLa2rlAhu8WJ5TuvdO2+HzYZzt2/Oy+du0BIqFZ6bYMIr8UIzAHw6c1YYbG0suYktMd4ybxc6eCyTnprqx525JvCqIs1tPi4J7gA1vfed5toPRMr4wukzm3abNuZGulgsl9sea7UxLoibJPAvA7NLQqTIqQW7GNd7HX9lyliTvcaRIAEE9eXJZpld8ReLR8vgUwYpzSZvoCD0UvCBocZxfMYLu7teZHmgavEy4wTAkRbWOp21VM6sXGfr61UTn31T7EUFmp/qx2rOA2GUGPM6riyrQTuuqexAds9Iq03T/zIEkgGInWDG1lK3Ob/aA/6RAaeRm5HxVD/PA/dc0HaIJ8YsQfCQpKPEh/c7N4syn4+K5ZY35RexdNxsCCWtI/E9l+Tp/NMp5qrd2x93K8iSBzaYPpKAdxJh1I1uJFut4upm4xpIi+kEQba9VCxpcKhUIcOccw742Di9zjNvugTI8Qk3gUOvmfzdLev9up8ESMZAguI00BPtFt/VSNxBmc1oiDI848Qr1T8MNKBB2cvZ3sZ8xKZW4A8H+0jnefhHui6nFIuS09ZMx45bqSjxhpHdLdBYk7dDHqrU83v8C0opW4SCROmu2nOR0T6WEzGBbmf2V3QxocZOUX+9muZ0nLt0Q+JLz3WuZfQd0fO14utO5K90ToKzE4EsO5GxO6h+wdy6Rurg0awAzNY4C4aT3rDWxvzTKmPqNBzNl23d0/XVaKTHpQFWwD2AEjx6G9jHr5ruGwLqm1hvMDwupBxVzY7u0GR+f1ZMxfF5gNEDUxaTp8EfzipBpoODTTAuCCQSDDZiZNoEz9QvVP4YVx/LGmCSGOME6kOv8AGV4fiMa5xIaTLzEdLwBOlyV61/CSk4UiXAgmZBt1Bg30MeSFFrdlI3mNGiAfShWGIUNZtlqBWVU5jkqwUYKokOpPVlhiqikrPBlJlAvaKmXUnDaF839pWRWcD+I/svpniR7p8F8+9vKMVXcp5+X5+gUcMfgxzjb62XHi3l+ie8aDkL/X1ooi658P0V2RQ8slxnmNNAP2SxtHKfrQ3HsQmmtJnfdD1apJlCTETScotAIgX1LTv/uTHd545kD1j81E2raPqeai+0uihhVRuTLbVtwY38CfkhQ6E11SdUwuRQD3G+iSjlcRQy4oYZuuaI1I9rQiKZpgQal9rWbfpcnonGlu5rnOP3biAbXMX33ROCwtO9+9EwQD6ZhFhyWLf3KB2tzWLc20kQb6STr+qhrYUtIi83EXsVavcWg37sxGRozTvaNOY+SH/mCdmRys3/cd/NVB+QY2lUq7GRpBdHsD08FKyjWnMdOckETeb6prWA6gdCJtvEus71G2ic2mSAM0E3a0BoG/W5909hUG56pAEzaCCJt1Ce6gDGWJAsYBiL/5W+uSiwLHOJBPK5GWJmPqE+pUpgwXw4WNntiNrNCz80hjaWH+9nMuIcGgc4mbX12uoKdTKYe1wPOXfnf1Rz2Z3Ete2TaftIcYGbcT6a3UNSq+wLZbyLh6iBEhaKTQiKniaYvD231BEkfGVYUONtAhznu5Z8vW05Z94Q38u12jG8x3m31/DHh81COFAwGkzExLTvprdNzh5DcsP6jRM2cf9MuLRIiReSJ2KCGHY8w2RN9OXglRotoh32hD5HdaJve4jxHojW1c+UlpvyENjwPT3WcppcDoAw+CyVW3ETYzrsY8ivovgI/4LCYnKLjQ9V4vwjCNdUGcHKHWcBcEW5r2nglICk0DQCAnGeoKonruumu0Uj2pmxWgitqIQuujazbSgN1aJLDDqywiqaLlaYC6ljQ7if3D4Lwvt7SzOcY8+nL9F7pxIdwrx/tlRN49Po/Vlm+SkeWOY7kVH9k7kVc1WHwCHLT9fursVFO6kUxzTuD6K6Pl81C6jP5mVSYtJUZCmupHcK4+xjr5Lj6XOfkiwopiw8k00yroURyCcSByHgEWFFGaZ5Liuftx1XEWOi5o8Wy3cNdBHK0TyPyUVXiExkaAPASTfki2YRhIMXiCSIPIEAaaJ+HweaA0gOyzmIsYcJlvhHovOUo+jSmLhgcWQRmgH78RbUXOqa7EMByhoiCSG3E+duRnxUnE6FWm1sHMNAeUzc8rHbkgqHDy2czrOA5iJnQ77pXW7YBOErjJ3wM1zJm22npvup3YpjYhuV1w43ktB8bBV/8AJCxD3BpgO3JI2tpz9EnYfI4lwc5o0vufxHyStPyAW6u1wgtgfhkxPOdd/ZWLHBwAa0GwudLQOu0qme8OaXhgnWdBoba7Iik8g94zuR4gXEfVlP8AYAptduoaCYjNEaGZjfeSByQzOIZjl1BMdNNfCYRNLD/h8LiwHIA9ClRwTLkd13M6SZmyHOL5DcY2nlnOQRAGht8ZlT1GWlobmAgEwCBoVWcTpOa7cz8fqyHcXucPvXgac/zWzTmlKxWGGq/M5pIgAGfWAPQrlfFPYRkOxlugMXgzqf0UVTh9QuBphwBEFxsBFt1KcFoHn7pJJm2W+vJFwGH9ncY59RrQQASSQbc49OVz6L3bs2SKTQdvqV5J2Z4IC0QGu5uAId943iOVvLyXr/CZFNoNjGkQLWW+OvApcBtRCvdZFlCV2rYgGfoq+Lo2ogc11SEwimrbhzrKoYVa8OQwQTjB3SvNO2GHF7c7c97r06tovNu2TpLgHEHnsL/uufK6VlxPOcTw/M6WwB4jy6KL+kmbuaOsq4ENHeieg8PVB4p4AJ8La6TofOJXE+ondIukBnhdtSZ0gaiOl/3XWcJaRv1vf02T6j8jZeSDra0XnyG3ooDxHSCRJMG++8eJCay5Gtg2Jhw6lFiJGubn1v0UdXBtDoAItfumD1bzHmonf6XSbmNnayRGtlY4aqcozCRG4nbV22qHmmt7FYNS4SXTALvEx6SdfBRf0a5zNiNiQNPP6hG4/HFotAEiZnS2snl4oMY9zg8Zbn7rhIsRMmLdPRJZsjVjtEf9KpuuLg8iI5H3SUDKlcDuvAHLWOd/GUlWqfsLRdDCsFict9eW/wAVx7QO5IIBBBIubdNdSq1+LcWgHnY9fz1UBxkmLzYCfEiEJAzU0SwtA5Re02v5xZBVcomII18DaUIwvYJFzrGtx09kPjaz5aY1HMQJiT0ufZZOMZeQDnBty4CBe2t9TeylpVqe4BEXBudfdULsc4CIm5ExMnWyY3Fua6HAgmDfW9x8U1hsVmkw5pGGhobBIjkY1T38PDsrmQBeYuddpKpKWKLtQN79NwcuisMPi8rWg26g79fNQ4tccjLJmHAAk89OXkom8OBP3tx4fUoB7nF0z3XcuoUdbFGCWuNrZYuBOqWmXhgWlbDUQQahG5y6jntrquHH0rANFuW0XWVxWLc46yNZ/Pqh34vktY4G1uxNmlr8TFxrqRr5BVuEx2cuaYGZpnrO0+cKpqVrW5RKFpEjQ6+v1utI4EkFnrHYqiKRaGm3eN49oFtyR4BeuYW7R+y8T7P1gGNg2ka3IjTQmNNfhZet9nsZnZy5idCV1YtuRSLghC1UU4WQlRbEANdV5R+JVc4qkJk9Iq0wLrqppFG4V8FDEi7qaLyntzIe4dR5zawPUr1ZhkLz7tzg4DjGsEfvr6c/THIrRpE8pxOMOaOd5tvHp4KOliYbLoO8a66W8kLxqqBO5vqd5M6Kqo1iQ6RNteRiLrleFMouWYkP7rp0MWB6fP4KBtLKDIFjZsyBEbyTtp1VfhHEEAEfpy+Ktvssx0F/PkdVSx1shD8DhS6o0U/j7NtJsV6bw3su4jvRliC3e2589kv4fdmWNH21WC+xa3lvJ+tlvaeIbJEBUsKe7FZ5PxfsawPMvIG4IJPltoqjHYWHBozBv9puQToNF6H2xexrDBEnfXVYXh9J5Ny7JmtGvLWFMsS4HZNg8E3I3NlJ3OQbLq3OF4TSDGyCTGq4q0MLPAXYxzjaTGwvoi8JiDml4uZLZ6g3t46KPAYaGhzrGBETJBvebcvREuyiDAMzrsLi/r7LOUlwi6OtxsktdM6zfYe+yNZUa8Bo3530/RVDpBdtO3TWNdFbYNwGmkX0tv6LGaSWwFdVoOYRZxINnbS4GbDQ/XJQ4jEOfAc7Y7aX9/krPH4hwjKRBEm3Ma9Ndt1FQ4U/78GL36Wv7/E7LaErVsTQLhyafsLHQn61TnYw3BBiIH5yrPD8Mc52UzO4jlzCKpcCGaNOvQ3BHiIVqKe4ikGOcIAMADTqJge6HbiXCfdX54JIcbWi2nkOoufJI8D7ofa5jLefHSImyaigM9VqEzr+ihyG28+qvqvD4BCY7ATdxgQYkXNo9vkqW3Aikp+iKw7QH96SOY5fQScyN/r6+KY46XkosDccHxjHDK6BI1MXFrnSDv6L0rsbQJhwNh1tAkW2IXjXZ2q0VO8Bc65iIP3hO8beYC9t7J1mQA0AWgnqDPW9/Tymoqhvg1RQGLR0qvxxWxmV9WqgHuUtapbzQjnK0iWF03KwwolVdNys8A5DBFzg9Fhv4g4kNa6SJ0HPb68wtxhivP8A+IGELnHuh1iQ3YkAxf6OqxnwaR5PE+IjO47RtHMxOvhZBGkW28J8+ftbqtTjuyGKDRVdTcWkC7b9QSNV6Z2Y/hnhWNp1nl73kBwBs0HX7oHxWe7Gzx/h+BzEEA8lq+FcMyVGCq0gEjX4r1bGdnqLROQCNgOsqB3DWVbFs8vD5J0IO4U8MYAGgDQR06pzmslx89VylgiGxoGxH6qmx+My1g2YzC8aA6QVTAq+J4P7V5JZDQTqZBGtuRVfgqPeaWhxaNo35+C3mGwTYnfdddwlrW90C2iloCtBPJcRjnAWsuqqA+dK2MDSQyw0nW3K6jbVJ1O8bb/kgHVDsk1/r4rnWOjQOLhmF5H1pPRF4OvJgCSRAHQfG1/JU7qso/hVMucCLBtyZ6i3iUpw23A0lPDteAHAguZHSARFhy/XlNnwym5rGzGZuW4A0ADT5wD7KvdXFSwqNBvYAAWbqT+m6O4Y1jbfa5pvoCSNLTpp9arkUtL3GW7cGxpzAWMqBuGzlzQ5vdAIJHlHhHjsjqeFoltn1SPw58k+TGAe6c1tNh7jqgjbOTv3g6XeJXUuoxpbMjSBYV5Ac0thsuveZyxYbgqb+VLsOAGmfCLB0+WgVnhuMCCyo15MwSXkd2AYBnoPRSNY3VznkkzZlLSOoudfVUsuN+QpmffSH2UlzbG0xMwdDrysqyjh3VA6WknSACSB+IRr4dFe9oMG6rlax7WNEENc1jXExBJLIlC8D4fUoVhUOSrAjJMAgwDc6ETIPMBCzY7qx6WYWtgqhMCk+RY/2/8A2FkTR7KYt8RRMczUpb72Mr1PGcRpuaBVouB0Dg9kiZNpExPiUHjeK/ZiaM02nVznio88tWmN1fchXIqZjeH9mKw7ziG5dXZtwdF6T2U4pQpgNdVYAN9RNpETJiBBhZvHVqjwBkYXzGbM17z4CAAN7iVTsw+KmH0swkjVwiImYMI7+NeRU2e0v7R4SP8AtNDzqNHsSg8bxKmYIqUyCJBDmkHwvdeXOw1QgD+XAkb1HH10lRHgVR24b4Cb9bJ/KxexaGb2vxCn+Nmp/uHyKFbigb5mnqCIWQw3ZsBpFWo52snLEDS0fJTYbgGHZYOc65+86b8pidk11mMOyzZMxLRq5o8XAK24fiBMZmnoDK8+HDaQIhvuD8QjsDxCpRtSZTtYAgX3m3nool12Maws9TwoM6KHH8MFSCQHeNl5pV47jSHS1jAQRbwi15FkfwzjFelTyl0yS4kgPMmNM21ln83G+UPts2fCOFGnIdduwjToj6b2EuDXNJaYcAQS0m4DgNLc155T4xXg5arxOxe4+hJMa7ILh7quGNV2HaGGq7NVc0tBc6ScxMHm7lql83GvDH22eqOaDqJCZTw+U90AArzb+v4sa1XDXcFRs4tW1/mKonWHH1sbqX/EMd8P8B2meimuw1DSFRhqASWBzc4Gslmo1F43CExnB2OBJaC7UEagrzUUnCu7EtrPFV7crqoc7MRDRBnSzW+gRJx+J/8AMVr/APqH46hJ9fj9D7TNhgg8OLXGQLQPn1V7Ai2nJeR0Jp1H1Guc2o+M9Rroe6L94gS7zKJfxKs7/vFfw+0f+aXz4eh9pnpVSmwm8JLyp1asf+rX/wB5/JJT+oL+kO19zyIEDmiaNRk7LtXCmMzH5xlDusHcg3/dRUaII70DqR1iBHr5FdmzQqJgKZgRH1z81ymwiw35TdEUqNNonLnMc7fqmN4ibAC3IWtN4UNt8BRM2nVEHK6ZN4Jnx5/urThoqNeHOEDxFtRpN97IFlYxL7A6CDPiZReExwAswm/34sQJ28x6LCdvwVSL6rjzAaJAtGaJi8EjfU+qkbWJ/uYNLRa9zJjZZfFYwl3LlPORvHPn7JVONvbDQGmOfwWHx7WyCzROpgPzGs1tzZ0t5aDlf0RLOJG8VWuNrNJsPAwetlkW8WMyaNM7zr08kQ7tJUBgC3L6ufMpSwTfj/QWjT94iZcDa0ySY0mLaplGvVB7rDa1wZGm5t+ypaPGHEiQ1vUkT4R6I5uLbUA/4kXjkNOXmFi8Mlyh7Fxnqf35YJsNYjnlUf8AWqYkElgEAzTd4akcwgjQBl0tzC4O58BIiI5IV1YMMl7WnkOZidPBJYwLXE8UBuHAs3c0sHxv+UJHiMluR5kCAZBEeW6osScM4gup5j/kWx7wbn3QtbB0zYPcJHdAJ/P4hbRgvbEbBnFos6plnnaT5yEx/FGtuXDWfvN+IWYbQys7wdYwS7URzO6DxeHYBmZTzHl37eOkjwT+Lb5Ga53FmuuA5x/0uHyK6eKsaO8S3e5kiPoLAvx1VogAM8GgeqBrvcTLiST5q10W+7FqN3h+1rCdbczYj2iNeqnZ2po3P2hHS8+UBeblqQatX0WNk6melHtVTIOV3eGgOaL+Aumt7SGwcw3dYtPp97xiPFecEmdUZhsQW3Lz4Tr43Wb6GC4HqZuH9pAZGZ0X0g2mJMt5geqnp8YbH3qkt2zZYBH+I5rGU8YxzTmDvED2t6eisMPVH2QLLm4gtzGxJvfS/sFm+lSHqL9nEGh2Y1awJ1B77Tt0i9/3RX8+ZPfZ/tMnrYrC8UbXmC6xvDQQRJvpE6IjhOHrAFzqjri3egXAvob306FN9LFq20Ck0bJ/G8sQ1zurbD0dsoMRxx+WSXBtt7GddDfT6lZ7+ae0BtSHHrAseYJ0tM9UE7iLoyPgBwsTEtvF73F48+iUelBzNbR4y6TBadQJMRFpgj38U6vxkBoip5SCPDS+yxjeKhxvzmevPXr8NVBxDiFxHQB22t79JKtdK26DUaX+uZbZh5NgXvaAksQ/Gybx6FJdHw0RrH4A3b4hWoaI0GySS0y/UaQ4JqbBew228F17ACIAFxoEkliUyXHCJi3e28Cq+vUMuEmINp6FJJOBLAWOJDpM90a+IUBNykkuleSCeibjy+Knp/e/9ySSiQMT/vHxRMd1x3gX30XElDAdQqHOLnbfmVcOpgiSATGpEnTmkkscvKGgXHGwVfPf8/mkkqx8CZd4dozu6tbPWdZ5qcNHL6uupKo8FnC0EkESLKo4jTAiw15JJKog+ADIOQUDRddSW3kzJHMEaD7rvgh8Q0B3k34BJJShslrmNOXzWt4L/wAodWtnr3Br6D0SSWGX6RgeG/5tPrr111ROLtUgWEO+KSSyfKAp+MnTx/NV7v7P82e5EpJLfF9KJYLjWgVagAgBxgCw0BRVVgllh/y503MklJJdD4QFEUkkl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data:image/jpeg;base64,/9j/4AAQSkZJRgABAQAAAQABAAD/2wCEAAkGBxQTEhUUExQVFRUXFxcXFxQXFxgYFRgYFBgXFhoXFRcYHCggGBwlHBUXITEhJSkrLi4uFx8zODMsNygtLisBCgoKDg0OGhAQGiwkHyQsLCwsLCwsLCwsLCwsLCwsLCwsLCwsLCwsLCwsLCwsLCwsLCwsLCwsLCwsLCwsLCwsLP/AABEIAMIBAwMBIgACEQEDEQH/xAAcAAABBQEBAQAAAAAAAAAAAAAEAAIDBQYBBwj/xABCEAABAwIEAwYDBgUCAwkAAAABAAIRAyEEEjFBBVFhBiJxgZGhscHwEzJS0eHxBxQVQnJikiMzQzREU1RjgqKy0v/EABkBAAMBAQEAAAAAAAAAAAAAAAABAgMEBf/EACwRAAICAQMEAQMCBwAAAAAAAAABAhEDEiExBBNBURQyYaEVQgUiUnGRsfD/2gAMAwEAAhEDEQA/AK5qkaAomhSNC6jAkapIUQTwkA9oTmhMClagDuVdDU4BdhAxBi6GpwXQ1ACDV3KnTCaSgDhCc1q4E4FADsqUJBdQBe9muBjES4mA1wBGxBE/Ee6K7V8AbSDX0gQ3RwkmNwb+nki+wNTu1G8yD7FabHUA9jmnQiFjKTUjRLY8mhKETjsMaby06gocrUzGwmkJ64UARkLhCeVwoAjITYTyFyEDGZU0hSFNTAjyppCkcU0hIREQmEKUlMJQBFCScuJgRsCkBUTSntKAJQnhRKRqQiVoXSmhdCYDwU8OUYKc1AyVpTpUYTkALMnApLuRAHE8JpEJBADpXQuIrh2BdVe1rQYc7LmgwNzfwulYFv2Qr5asTrA91u3FZLs5ww06z2PF2kOB6X0WthYS3ZrHgzHHODGtWaG2zauiQIGvssji6BY9zHatJB8l6iLELE9tcLlrh8WeAfMW/JVB+BSXkzxXCp8HQ+0qMZIGZwbJ0Eq6p9npwr6hkVGSMo3yOdmnyj/atHJIhIza4V0hchMDkrhf0XZTSgBhcmlydK4SmBGSmEqQphSsRG4ppKkeVGSgBiSSSYyanTaf0Kl/l28yPRULOO0dnHzHwkorD8Tpu0eOkrLV9xln/LHmPrxTxhT+0H5oL+ZYbBzZ5B11O0uH5/qmnfDJ2CRhj19F37A8j6KEYgjUkJ4xAOp9R+Se4bDxSdySDYSFUfij1Ujan+oev5p2x7HEmlSGoT+E+k+y7A3afZGoBgXQugtHMeMp4ynQ+4RYEcLqe6BqfryTA8c/j+SaYhwWo7DV4qPb+IAjxbPyJWWzjmr3scJxA8D8FMuBx5PQHUhmzbxE9EguhIlYmpFWNwmYjCsqZHPAOQyJ6iL/AFsliFx77QgDP0ezYo4im9riaYN5iQ68baaDxWj+wEO5Ov66p1IWjZPQ3YHlGNo5KjmnYkIZyv8AtfhC2uXRZ4keVlQOatovYyYzMuFy7lTXBUAwlcToTXBAhpKY4pxCaQkIYQmuTy1Nc1MZESkuFwFi4eoSRaA8/Nxr6fkmtp3UQreHoutqdQPZRQUWNAkf36aQZj8kb/Uajf8AquHUH5KlDo0N/NPDuYUuK9D3NDhuNnes4+LJHv8AJH0OO0xM5ieUW+KyNNxn9vyUzXnqp0JjNe3jLCILHDrAB8b2TGcVaP75HVrZ9WuWUzE66qVgQoNfuY9vRrHcdpDZx6D9YT6fHmbMf7D4lZVkboim2dPirtryLY0g7Rt3ZU8g3/8ASJpcaYdnA9QPkSs7Rou6DzE+mqUgEiZ8wPQk6qdb8BsaU8SpH+71zW8gLKdmLpR94DydCzH2zALC/WD7hM/qLmxEeNp9SLI1SYbGppYtjvulp6aG3Q3Wi7G1QMSBzaQvMhxSp+NwW0/hbVL8USXElrSYP+qRPw9UNyoaSPXJXJTF2VJZDXKiY667iHodjrp0BZ0nKWEFScjgkBlO3OH/AOG1+4MR0P7LDGp5Lb9va5FNrQY3NpNrfMry5nEC4kNqTzlrhB8rJdzT4JasuCeRXWjrCp24+oItm6iAT0IgFEN4lOx63Adb/S7VV3l6JcQ8t6ppCrcTj3RfMBeIbkO41BifNC/aU3AF9Opew+0qPg+/yUPqUv2sNP3LHEYymzUmejXH3Aj3QNbi/wCGm8+IICmbiKY2DfB8eV2/NTUqbD92qG9CR6SJnRc0uua5iUsaKWpxurtTDfEOKCr8VrPlun+Ij31WmxDXiTmaRE3gjxbce4XM7mgFz6YE3M+MaTyP5pfPVcfkfbMYOH1PwH0KS3gwzjfM09QDCSj9Sj6H2zyhqka1WDOGOOjTHW3xRdPgb/8AT7mfQL03OK5ZFFQxpUlvFXrOBtH3nuPRrY9zr6J5wVJotTJJ/FPyCxeaPgellICFLSplxgAnwE/BXdBtjkpNtu1oP6kpA1NgWjzmdNFn3/SDSV4wLwJLY/yLR13KkoU2iZh0baD1kFR4mk+e9b/I5Z63Spubu4DqCT8AVvHdbv8AwJhbKlMaskcsxHopqmIplsNYW+B18eaDa6mP+oR4td7KZrqX/if/AAcR8Qk3G73/ACLciyDYb8lzL08ES37OYNVvjkqe9lM2kyJ+1p+eYR6tR3I/8mKgEi3P2UElXLcHnsKlH/ePmpXcBqCD3CDoQ5vtKl54J7saiyhkr2P+GFFtTC0ng9+iajD/AIvIeAed5PmV507s5V5s/wB36L07+GHC30KT8xaQ4g2m2vMc7eW6O7CeyZaTRsnlQ1HruLt5oNz1QxV33UTSo3PTmFUINoFWLNFXUyrCkbJMZl+2tFsBztwQeVt/crxfimLa2rlAhu8WJ5TuvdO2+HzYZzt2/Oy+du0BIqFZ6bYMIr8UIzAHw6c1YYbG0suYktMd4ybxc6eCyTnprqx525JvCqIs1tPi4J7gA1vfed5toPRMr4wukzm3abNuZGulgsl9sea7UxLoibJPAvA7NLQqTIqQW7GNd7HX9lyliTvcaRIAEE9eXJZpld8ReLR8vgUwYpzSZvoCD0UvCBocZxfMYLu7teZHmgavEy4wTAkRbWOp21VM6sXGfr61UTn31T7EUFmp/qx2rOA2GUGPM6riyrQTuuqexAds9Iq03T/zIEkgGInWDG1lK3Ob/aA/6RAaeRm5HxVD/PA/dc0HaIJ8YsQfCQpKPEh/c7N4syn4+K5ZY35RexdNxsCCWtI/E9l+Tp/NMp5qrd2x93K8iSBzaYPpKAdxJh1I1uJFut4upm4xpIi+kEQba9VCxpcKhUIcOccw742Di9zjNvugTI8Qk3gUOvmfzdLev9up8ESMZAguI00BPtFt/VSNxBmc1oiDI848Qr1T8MNKBB2cvZ3sZ8xKZW4A8H+0jnefhHui6nFIuS09ZMx45bqSjxhpHdLdBYk7dDHqrU83v8C0opW4SCROmu2nOR0T6WEzGBbmf2V3QxocZOUX+9muZ0nLt0Q+JLz3WuZfQd0fO14utO5K90ToKzE4EsO5GxO6h+wdy6Rurg0awAzNY4C4aT3rDWxvzTKmPqNBzNl23d0/XVaKTHpQFWwD2AEjx6G9jHr5ruGwLqm1hvMDwupBxVzY7u0GR+f1ZMxfF5gNEDUxaTp8EfzipBpoODTTAuCCQSDDZiZNoEz9QvVP4YVx/LGmCSGOME6kOv8AGV4fiMa5xIaTLzEdLwBOlyV61/CSk4UiXAgmZBt1Bg30MeSFFrdlI3mNGiAfShWGIUNZtlqBWVU5jkqwUYKokOpPVlhiqikrPBlJlAvaKmXUnDaF839pWRWcD+I/svpniR7p8F8+9vKMVXcp5+X5+gUcMfgxzjb62XHi3l+ie8aDkL/X1ooi658P0V2RQ8slxnmNNAP2SxtHKfrQ3HsQmmtJnfdD1apJlCTETScotAIgX1LTv/uTHd545kD1j81E2raPqeai+0uihhVRuTLbVtwY38CfkhQ6E11SdUwuRQD3G+iSjlcRQy4oYZuuaI1I9rQiKZpgQal9rWbfpcnonGlu5rnOP3biAbXMX33ROCwtO9+9EwQD6ZhFhyWLf3KB2tzWLc20kQb6STr+qhrYUtIi83EXsVavcWg37sxGRozTvaNOY+SH/mCdmRys3/cd/NVB+QY2lUq7GRpBdHsD08FKyjWnMdOckETeb6prWA6gdCJtvEus71G2ic2mSAM0E3a0BoG/W5909hUG56pAEzaCCJt1Ce6gDGWJAsYBiL/5W+uSiwLHOJBPK5GWJmPqE+pUpgwXw4WNntiNrNCz80hjaWH+9nMuIcGgc4mbX12uoKdTKYe1wPOXfnf1Rz2Z3Ete2TaftIcYGbcT6a3UNSq+wLZbyLh6iBEhaKTQiKniaYvD231BEkfGVYUONtAhznu5Z8vW05Z94Q38u12jG8x3m31/DHh81COFAwGkzExLTvprdNzh5DcsP6jRM2cf9MuLRIiReSJ2KCGHY8w2RN9OXglRotoh32hD5HdaJve4jxHojW1c+UlpvyENjwPT3WcppcDoAw+CyVW3ETYzrsY8ivovgI/4LCYnKLjQ9V4vwjCNdUGcHKHWcBcEW5r2nglICk0DQCAnGeoKonruumu0Uj2pmxWgitqIQuujazbSgN1aJLDDqywiqaLlaYC6ljQ7if3D4Lwvt7SzOcY8+nL9F7pxIdwrx/tlRN49Po/Vlm+SkeWOY7kVH9k7kVc1WHwCHLT9fursVFO6kUxzTuD6K6Pl81C6jP5mVSYtJUZCmupHcK4+xjr5Lj6XOfkiwopiw8k00yroURyCcSByHgEWFFGaZ5Liuftx1XEWOi5o8Wy3cNdBHK0TyPyUVXiExkaAPASTfki2YRhIMXiCSIPIEAaaJ+HweaA0gOyzmIsYcJlvhHovOUo+jSmLhgcWQRmgH78RbUXOqa7EMByhoiCSG3E+duRnxUnE6FWm1sHMNAeUzc8rHbkgqHDy2czrOA5iJnQ77pXW7YBOErjJ3wM1zJm22npvup3YpjYhuV1w43ktB8bBV/8AJCxD3BpgO3JI2tpz9EnYfI4lwc5o0vufxHyStPyAW6u1wgtgfhkxPOdd/ZWLHBwAa0GwudLQOu0qme8OaXhgnWdBoba7Iik8g94zuR4gXEfVlP8AYAptduoaCYjNEaGZjfeSByQzOIZjl1BMdNNfCYRNLD/h8LiwHIA9ClRwTLkd13M6SZmyHOL5DcY2nlnOQRAGht8ZlT1GWlobmAgEwCBoVWcTpOa7cz8fqyHcXucPvXgac/zWzTmlKxWGGq/M5pIgAGfWAPQrlfFPYRkOxlugMXgzqf0UVTh9QuBphwBEFxsBFt1KcFoHn7pJJm2W+vJFwGH9ncY59RrQQASSQbc49OVz6L3bs2SKTQdvqV5J2Z4IC0QGu5uAId943iOVvLyXr/CZFNoNjGkQLWW+OvApcBtRCvdZFlCV2rYgGfoq+Lo2ogc11SEwimrbhzrKoYVa8OQwQTjB3SvNO2GHF7c7c97r06tovNu2TpLgHEHnsL/uufK6VlxPOcTw/M6WwB4jy6KL+kmbuaOsq4ENHeieg8PVB4p4AJ8La6TofOJXE+ondIukBnhdtSZ0gaiOl/3XWcJaRv1vf02T6j8jZeSDra0XnyG3ooDxHSCRJMG++8eJCay5Gtg2Jhw6lFiJGubn1v0UdXBtDoAItfumD1bzHmonf6XSbmNnayRGtlY4aqcozCRG4nbV22qHmmt7FYNS4SXTALvEx6SdfBRf0a5zNiNiQNPP6hG4/HFotAEiZnS2snl4oMY9zg8Zbn7rhIsRMmLdPRJZsjVjtEf9KpuuLg8iI5H3SUDKlcDuvAHLWOd/GUlWqfsLRdDCsFict9eW/wAVx7QO5IIBBBIubdNdSq1+LcWgHnY9fz1UBxkmLzYCfEiEJAzU0SwtA5Re02v5xZBVcomII18DaUIwvYJFzrGtx09kPjaz5aY1HMQJiT0ufZZOMZeQDnBty4CBe2t9TeylpVqe4BEXBudfdULsc4CIm5ExMnWyY3Fua6HAgmDfW9x8U1hsVmkw5pGGhobBIjkY1T38PDsrmQBeYuddpKpKWKLtQN79NwcuisMPi8rWg26g79fNQ4tccjLJmHAAk89OXkom8OBP3tx4fUoB7nF0z3XcuoUdbFGCWuNrZYuBOqWmXhgWlbDUQQahG5y6jntrquHH0rANFuW0XWVxWLc46yNZ/Pqh34vktY4G1uxNmlr8TFxrqRr5BVuEx2cuaYGZpnrO0+cKpqVrW5RKFpEjQ6+v1utI4EkFnrHYqiKRaGm3eN49oFtyR4BeuYW7R+y8T7P1gGNg2ka3IjTQmNNfhZet9nsZnZy5idCV1YtuRSLghC1UU4WQlRbEANdV5R+JVc4qkJk9Iq0wLrqppFG4V8FDEi7qaLyntzIe4dR5zawPUr1ZhkLz7tzg4DjGsEfvr6c/THIrRpE8pxOMOaOd5tvHp4KOliYbLoO8a66W8kLxqqBO5vqd5M6Kqo1iQ6RNteRiLrleFMouWYkP7rp0MWB6fP4KBtLKDIFjZsyBEbyTtp1VfhHEEAEfpy+Ktvssx0F/PkdVSx1shD8DhS6o0U/j7NtJsV6bw3su4jvRliC3e2589kv4fdmWNH21WC+xa3lvJ+tlvaeIbJEBUsKe7FZ5PxfsawPMvIG4IJPltoqjHYWHBozBv9puQToNF6H2xexrDBEnfXVYXh9J5Ny7JmtGvLWFMsS4HZNg8E3I3NlJ3OQbLq3OF4TSDGyCTGq4q0MLPAXYxzjaTGwvoi8JiDml4uZLZ6g3t46KPAYaGhzrGBETJBvebcvREuyiDAMzrsLi/r7LOUlwi6OtxsktdM6zfYe+yNZUa8Bo3530/RVDpBdtO3TWNdFbYNwGmkX0tv6LGaSWwFdVoOYRZxINnbS4GbDQ/XJQ4jEOfAc7Y7aX9/krPH4hwjKRBEm3Ma9Ndt1FQ4U/78GL36Wv7/E7LaErVsTQLhyafsLHQn61TnYw3BBiIH5yrPD8Mc52UzO4jlzCKpcCGaNOvQ3BHiIVqKe4ikGOcIAMADTqJge6HbiXCfdX54JIcbWi2nkOoufJI8D7ofa5jLefHSImyaigM9VqEzr+ihyG28+qvqvD4BCY7ATdxgQYkXNo9vkqW3Aikp+iKw7QH96SOY5fQScyN/r6+KY46XkosDccHxjHDK6BI1MXFrnSDv6L0rsbQJhwNh1tAkW2IXjXZ2q0VO8Bc65iIP3hO8beYC9t7J1mQA0AWgnqDPW9/Tymoqhvg1RQGLR0qvxxWxmV9WqgHuUtapbzQjnK0iWF03KwwolVdNys8A5DBFzg9Fhv4g4kNa6SJ0HPb68wtxhivP8A+IGELnHuh1iQ3YkAxf6OqxnwaR5PE+IjO47RtHMxOvhZBGkW28J8+ftbqtTjuyGKDRVdTcWkC7b9QSNV6Z2Y/hnhWNp1nl73kBwBs0HX7oHxWe7Gzx/h+BzEEA8lq+FcMyVGCq0gEjX4r1bGdnqLROQCNgOsqB3DWVbFs8vD5J0IO4U8MYAGgDQR06pzmslx89VylgiGxoGxH6qmx+My1g2YzC8aA6QVTAq+J4P7V5JZDQTqZBGtuRVfgqPeaWhxaNo35+C3mGwTYnfdddwlrW90C2iloCtBPJcRjnAWsuqqA+dK2MDSQyw0nW3K6jbVJ1O8bb/kgHVDsk1/r4rnWOjQOLhmF5H1pPRF4OvJgCSRAHQfG1/JU7qso/hVMucCLBtyZ6i3iUpw23A0lPDteAHAguZHSARFhy/XlNnwym5rGzGZuW4A0ADT5wD7KvdXFSwqNBvYAAWbqT+m6O4Y1jbfa5pvoCSNLTpp9arkUtL3GW7cGxpzAWMqBuGzlzQ5vdAIJHlHhHjsjqeFoltn1SPw58k+TGAe6c1tNh7jqgjbOTv3g6XeJXUuoxpbMjSBYV5Ac0thsuveZyxYbgqb+VLsOAGmfCLB0+WgVnhuMCCyo15MwSXkd2AYBnoPRSNY3VznkkzZlLSOoudfVUsuN+QpmffSH2UlzbG0xMwdDrysqyjh3VA6WknSACSB+IRr4dFe9oMG6rlax7WNEENc1jXExBJLIlC8D4fUoVhUOSrAjJMAgwDc6ETIPMBCzY7qx6WYWtgqhMCk+RY/2/8A2FkTR7KYt8RRMczUpb72Mr1PGcRpuaBVouB0Dg9kiZNpExPiUHjeK/ZiaM02nVznio88tWmN1fchXIqZjeH9mKw7ziG5dXZtwdF6T2U4pQpgNdVYAN9RNpETJiBBhZvHVqjwBkYXzGbM17z4CAAN7iVTsw+KmH0swkjVwiImYMI7+NeRU2e0v7R4SP8AtNDzqNHsSg8bxKmYIqUyCJBDmkHwvdeXOw1QgD+XAkb1HH10lRHgVR24b4Cb9bJ/KxexaGb2vxCn+Nmp/uHyKFbigb5mnqCIWQw3ZsBpFWo52snLEDS0fJTYbgGHZYOc65+86b8pidk11mMOyzZMxLRq5o8XAK24fiBMZmnoDK8+HDaQIhvuD8QjsDxCpRtSZTtYAgX3m3nool12Maws9TwoM6KHH8MFSCQHeNl5pV47jSHS1jAQRbwi15FkfwzjFelTyl0yS4kgPMmNM21ln83G+UPts2fCOFGnIdduwjToj6b2EuDXNJaYcAQS0m4DgNLc155T4xXg5arxOxe4+hJMa7ILh7quGNV2HaGGq7NVc0tBc6ScxMHm7lql83GvDH22eqOaDqJCZTw+U90AArzb+v4sa1XDXcFRs4tW1/mKonWHH1sbqX/EMd8P8B2meimuw1DSFRhqASWBzc4Gslmo1F43CExnB2OBJaC7UEagrzUUnCu7EtrPFV7crqoc7MRDRBnSzW+gRJx+J/8AMVr/APqH46hJ9fj9D7TNhgg8OLXGQLQPn1V7Ai2nJeR0Jp1H1Guc2o+M9Rroe6L94gS7zKJfxKs7/vFfw+0f+aXz4eh9pnpVSmwm8JLyp1asf+rX/wB5/JJT+oL+kO19zyIEDmiaNRk7LtXCmMzH5xlDusHcg3/dRUaII70DqR1iBHr5FdmzQqJgKZgRH1z81ymwiw35TdEUqNNonLnMc7fqmN4ibAC3IWtN4UNt8BRM2nVEHK6ZN4Jnx5/urThoqNeHOEDxFtRpN97IFlYxL7A6CDPiZReExwAswm/34sQJ28x6LCdvwVSL6rjzAaJAtGaJi8EjfU+qkbWJ/uYNLRa9zJjZZfFYwl3LlPORvHPn7JVONvbDQGmOfwWHx7WyCzROpgPzGs1tzZ0t5aDlf0RLOJG8VWuNrNJsPAwetlkW8WMyaNM7zr08kQ7tJUBgC3L6ufMpSwTfj/QWjT94iZcDa0ySY0mLaplGvVB7rDa1wZGm5t+ypaPGHEiQ1vUkT4R6I5uLbUA/4kXjkNOXmFi8Mlyh7Fxnqf35YJsNYjnlUf8AWqYkElgEAzTd4akcwgjQBl0tzC4O58BIiI5IV1YMMl7WnkOZidPBJYwLXE8UBuHAs3c0sHxv+UJHiMluR5kCAZBEeW6osScM4gup5j/kWx7wbn3QtbB0zYPcJHdAJ/P4hbRgvbEbBnFos6plnnaT5yEx/FGtuXDWfvN+IWYbQys7wdYwS7URzO6DxeHYBmZTzHl37eOkjwT+Lb5Ga53FmuuA5x/0uHyK6eKsaO8S3e5kiPoLAvx1VogAM8GgeqBrvcTLiST5q10W+7FqN3h+1rCdbczYj2iNeqnZ2po3P2hHS8+UBeblqQatX0WNk6melHtVTIOV3eGgOaL+Aumt7SGwcw3dYtPp97xiPFecEmdUZhsQW3Lz4Tr43Wb6GC4HqZuH9pAZGZ0X0g2mJMt5geqnp8YbH3qkt2zZYBH+I5rGU8YxzTmDvED2t6eisMPVH2QLLm4gtzGxJvfS/sFm+lSHqL9nEGh2Y1awJ1B77Tt0i9/3RX8+ZPfZ/tMnrYrC8UbXmC6xvDQQRJvpE6IjhOHrAFzqjri3egXAvob306FN9LFq20Ck0bJ/G8sQ1zurbD0dsoMRxx+WSXBtt7GddDfT6lZ7+ae0BtSHHrAseYJ0tM9UE7iLoyPgBwsTEtvF73F48+iUelBzNbR4y6TBadQJMRFpgj38U6vxkBoip5SCPDS+yxjeKhxvzmevPXr8NVBxDiFxHQB22t79JKtdK26DUaX+uZbZh5NgXvaAksQ/Gybx6FJdHw0RrH4A3b4hWoaI0GySS0y/UaQ4JqbBew228F17ACIAFxoEkliUyXHCJi3e28Cq+vUMuEmINp6FJJOBLAWOJDpM90a+IUBNykkuleSCeibjy+Knp/e/9ySSiQMT/vHxRMd1x3gX30XElDAdQqHOLnbfmVcOpgiSATGpEnTmkkscvKGgXHGwVfPf8/mkkqx8CZd4dozu6tbPWdZ5qcNHL6uupKo8FnC0EkESLKo4jTAiw15JJKog+ADIOQUDRddSW3kzJHMEaD7rvgh8Q0B3k34BJJShslrmNOXzWt4L/wAodWtnr3Br6D0SSWGX6RgeG/5tPrr111ROLtUgWEO+KSSyfKAp+MnTx/NV7v7P82e5EpJLfF9KJYLjWgVagAgBxgCw0BRVVgllh/y503MklJJdD4QFEUkkl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http://econet.ru/media/117/kindeditor/image/201211/20121106154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4216400" cy="3162300"/>
          </a:xfrm>
          <a:prstGeom prst="rect">
            <a:avLst/>
          </a:prstGeom>
          <a:noFill/>
        </p:spPr>
      </p:pic>
      <p:pic>
        <p:nvPicPr>
          <p:cNvPr id="33802" name="Picture 10" descr="http://img.videla.ru/gejzery/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04800"/>
            <a:ext cx="4267200" cy="3200400"/>
          </a:xfrm>
          <a:prstGeom prst="rect">
            <a:avLst/>
          </a:prstGeom>
          <a:noFill/>
        </p:spPr>
      </p:pic>
      <p:pic>
        <p:nvPicPr>
          <p:cNvPr id="33804" name="Picture 12" descr="http://geoblog.rgo.ru/uploads/images/00/00/56/2012/01/11/9ea2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3429000"/>
            <a:ext cx="7772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3276600"/>
            <a:ext cx="4038600" cy="655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7263" y="1033463"/>
            <a:ext cx="72294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4038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Гейзер «Великан»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90601"/>
            <a:ext cx="3581400" cy="1981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685800"/>
            <a:ext cx="350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Самый значительный из гейзеров – «Великан», расположен на левом берегу реки Гейзерная. Извержение этого гейзера начинается мощным всплеском, а затем столб воды взлетает на высоту до 30 м, а клубы пара поднимаются до 300 м, такое фонтанирование продолжается в течение двух минут, после чего гейзер интенсивно парит. Проходит еще две минуты, и грифон гейзера опустошается от воды, но парение продолжается. Затем начинается подготовка к новому извержению – грифон постепенно заполняется водой. Полный период деятельности гейзера продолжается около четырех с половиной часов.</a:t>
            </a:r>
            <a:endParaRPr lang="ru-RU" dirty="0"/>
          </a:p>
        </p:txBody>
      </p:sp>
      <p:pic>
        <p:nvPicPr>
          <p:cNvPr id="35844" name="Picture 4" descr="гейзер великан камчат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7176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5791201"/>
            <a:ext cx="4876800" cy="1066799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Гейзер «Жемчужный»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3505201"/>
            <a:ext cx="1219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гейзер жемчужный камчатк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304800"/>
            <a:ext cx="5943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4191000"/>
            <a:ext cx="3810000" cy="1295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Долина </a:t>
            </a:r>
            <a:br>
              <a:rPr lang="ru-RU" dirty="0" smtClean="0"/>
            </a:br>
            <a:r>
              <a:rPr lang="ru-RU" dirty="0" smtClean="0"/>
              <a:t>гейзеров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114800"/>
            <a:ext cx="2743200" cy="2133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www.sannikov.org/im/d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</p:spPr>
      </p:pic>
      <p:pic>
        <p:nvPicPr>
          <p:cNvPr id="34820" name="Picture 4" descr="http://cdn4.img22.rian.ru/images/15067/09/1506709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0"/>
            <a:ext cx="4457700" cy="2971801"/>
          </a:xfrm>
          <a:prstGeom prst="rect">
            <a:avLst/>
          </a:prstGeom>
          <a:noFill/>
        </p:spPr>
      </p:pic>
      <p:pic>
        <p:nvPicPr>
          <p:cNvPr id="34822" name="Picture 6" descr="http://volshebnaya-planeta.ru/wp-content/uploads/2013/03/%D0%94%D0%BE%D0%BB%D0%B8%D0%BD%D0%B0-%D0%B3%D0%B5%D0%B9%D0%B7%D0%B5%D1%80%D1%96%D0%B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61460"/>
            <a:ext cx="4343400" cy="339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3581400"/>
            <a:ext cx="3886200" cy="579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6313" y="976313"/>
            <a:ext cx="71913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274638"/>
            <a:ext cx="8001000" cy="7159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Значение вулканов и гейзеров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6172200" cy="5867400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3400" dirty="0" smtClean="0">
                <a:ea typeface="Calibri"/>
                <a:cs typeface="Times New Roman"/>
              </a:rPr>
              <a:t>Вулканический пепел – удобрение для растений.</a:t>
            </a:r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ea typeface="Calibri"/>
                <a:cs typeface="Times New Roman"/>
              </a:rPr>
              <a:t>Вулканический туф (горная порода, образованная из рыхлых продуктов вулканических извержений) - возведение зданий.</a:t>
            </a:r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ea typeface="Calibri"/>
                <a:cs typeface="Times New Roman"/>
              </a:rPr>
              <a:t>Горячая вода источников и гейзеров - отопление теплиц и домов.</a:t>
            </a:r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ea typeface="Calibri"/>
                <a:cs typeface="Times New Roman"/>
              </a:rPr>
              <a:t>Пар горячих источников - вращение турбин электростанций.</a:t>
            </a:r>
          </a:p>
          <a:p>
            <a:pPr algn="just">
              <a:spcAft>
                <a:spcPts val="0"/>
              </a:spcAft>
            </a:pPr>
            <a:r>
              <a:rPr lang="ru-RU" sz="3400" dirty="0" smtClean="0">
                <a:ea typeface="Calibri"/>
                <a:cs typeface="Times New Roman"/>
              </a:rPr>
              <a:t>Минерализованная горячая вода источников, грязи из вулканических кратеров   - лечение заболеваний.</a:t>
            </a:r>
          </a:p>
          <a:p>
            <a:pPr eaLnBrk="1" hangingPunct="1"/>
            <a:r>
              <a:rPr lang="ru-RU" sz="3400" dirty="0" smtClean="0"/>
              <a:t>Извержения дают сведения о составе и свойствах веществ находящихся на глубине нескольких десятков километров.</a:t>
            </a:r>
          </a:p>
          <a:p>
            <a:pPr eaLnBrk="1" hangingPunct="1"/>
            <a:r>
              <a:rPr lang="ru-RU" sz="3400" dirty="0" smtClean="0"/>
              <a:t>Помогают открыть тайны образования вулканов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11" descr="Когда сердится вулкан -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21" y="0"/>
            <a:ext cx="2533379" cy="256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Потрясающие фотографии вулканов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21" y="2780928"/>
            <a:ext cx="25209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69269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268760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844824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420888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13285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57301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Ж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357301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99695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3284984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2708920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99695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299695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299695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299695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299695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9672" y="213285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59832" y="357301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99792" y="357301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39752" y="357301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59832" y="213285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9792" y="213285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213285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2132856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3995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1967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1987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5983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9979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3975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2007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6003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99992" y="155679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89395" y="0"/>
            <a:ext cx="515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Закрепление темы «Вулканы»</a:t>
            </a:r>
            <a:endParaRPr lang="ru-RU" sz="28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25649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к кроссворду: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455368" y="3140968"/>
            <a:ext cx="56886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Источники, подземные воды которых содержат в растворённом виде различные соли и газы.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Вулканы, которые извергались на памяти человечества.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Чашеобразное или воронкообразное углубление на вершине вулкана, через которое постоянно  или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периодически извергаются горячие газы, пары воды, лава.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Особые по форме и составу горы на поверхности суши и дне океанов.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Канал, по которому поднимается лава.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79712" y="62068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979712" y="980728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259632" y="299695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051720" y="33265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971600" y="155679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83568" y="213285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79512" y="263691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971600" y="357301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1143000"/>
            <a:ext cx="1828800" cy="129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962400"/>
            <a:ext cx="3886200" cy="16002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Вулканы</a:t>
            </a:r>
          </a:p>
          <a:p>
            <a:pPr>
              <a:buNone/>
            </a:pPr>
            <a:r>
              <a:rPr lang="ru-RU" dirty="0" smtClean="0"/>
              <a:t>Горячие источники</a:t>
            </a:r>
            <a:endParaRPr lang="ru-RU" dirty="0"/>
          </a:p>
        </p:txBody>
      </p:sp>
      <p:pic>
        <p:nvPicPr>
          <p:cNvPr id="5" name="Picture 2" descr="http://znayuvse.ru/sites/default/files/images/wp/Vulkan-Montan-Pe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33825" cy="3733800"/>
          </a:xfrm>
          <a:prstGeom prst="rect">
            <a:avLst/>
          </a:prstGeom>
          <a:noFill/>
        </p:spPr>
      </p:pic>
      <p:pic>
        <p:nvPicPr>
          <p:cNvPr id="6" name="Picture 2" descr="https://encrypted-tbn3.gstatic.com/images?q=tbn:ANd9GcTyhgx_sf8H-8fezf9DeDKegZq-pCfhD_jyw7Szk1Z0gGeA1zOJg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04800"/>
            <a:ext cx="4352142" cy="2896154"/>
          </a:xfrm>
          <a:prstGeom prst="rect">
            <a:avLst/>
          </a:prstGeom>
          <a:noFill/>
        </p:spPr>
      </p:pic>
      <p:pic>
        <p:nvPicPr>
          <p:cNvPr id="7" name="Picture 4" descr="http://smotret-mir.ru/wp-content/uploads/2012/03/%D0%98%D1%81%D0%BB%D0%B0%D0%BD%D0%B4%D0%B8%D1%8F-%D0%B4%D0%BE%D0%BB%D0%B8%D0%BD%D0%B0-%D0%B3%D0%B5%D0%B9%D0%B7%D0%B5%D1%80%D0%BE%D0%B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3158066"/>
            <a:ext cx="2895600" cy="36999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Домашнее задание:</a:t>
            </a:r>
          </a:p>
          <a:p>
            <a:pPr>
              <a:buNone/>
            </a:pPr>
            <a:r>
              <a:rPr lang="ru-RU" dirty="0" smtClean="0"/>
              <a:t>1)параграф  19, вопросы после параграфа;</a:t>
            </a:r>
          </a:p>
          <a:p>
            <a:pPr>
              <a:buNone/>
            </a:pPr>
            <a:r>
              <a:rPr lang="ru-RU" dirty="0" smtClean="0"/>
              <a:t>2) В печатной тетради стр. 39-40, задания 1-3</a:t>
            </a:r>
          </a:p>
          <a:p>
            <a:pPr>
              <a:buNone/>
            </a:pPr>
            <a:r>
              <a:rPr lang="ru-RU" dirty="0" smtClean="0"/>
              <a:t>3) По желанию</a:t>
            </a:r>
            <a:r>
              <a:rPr lang="ru-RU" smtClean="0"/>
              <a:t>: модель  </a:t>
            </a:r>
            <a:r>
              <a:rPr lang="ru-RU" dirty="0" smtClean="0"/>
              <a:t>вулкана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1905000"/>
          </a:xfrm>
        </p:spPr>
        <p:txBody>
          <a:bodyPr/>
          <a:lstStyle/>
          <a:p>
            <a:r>
              <a:rPr lang="ru-RU" dirty="0" smtClean="0"/>
              <a:t>Спасибо за работу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1143000"/>
            <a:ext cx="1828800" cy="129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962400"/>
            <a:ext cx="3886200" cy="266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Вулканы</a:t>
            </a:r>
          </a:p>
          <a:p>
            <a:pPr>
              <a:buNone/>
            </a:pPr>
            <a:r>
              <a:rPr lang="ru-RU" dirty="0" smtClean="0"/>
              <a:t>Горячие источники</a:t>
            </a:r>
          </a:p>
          <a:p>
            <a:pPr>
              <a:buNone/>
            </a:pPr>
            <a:r>
              <a:rPr lang="ru-RU" dirty="0" smtClean="0"/>
              <a:t>Гейзеры</a:t>
            </a:r>
          </a:p>
          <a:p>
            <a:pPr>
              <a:buNone/>
            </a:pPr>
            <a:r>
              <a:rPr lang="ru-RU" sz="1800" dirty="0" smtClean="0"/>
              <a:t>урок географии в 6 классе</a:t>
            </a:r>
          </a:p>
          <a:p>
            <a:pPr>
              <a:buNone/>
            </a:pPr>
            <a:r>
              <a:rPr lang="ru-RU" sz="1800" dirty="0" smtClean="0"/>
              <a:t>ФГКОУ «СОШ №3»</a:t>
            </a:r>
          </a:p>
          <a:p>
            <a:pPr>
              <a:buNone/>
            </a:pPr>
            <a:r>
              <a:rPr lang="ru-RU" sz="1800" dirty="0" smtClean="0"/>
              <a:t>Учитель географии </a:t>
            </a:r>
            <a:r>
              <a:rPr lang="ru-RU" sz="1800" dirty="0" err="1" smtClean="0"/>
              <a:t>Иванюгина</a:t>
            </a:r>
            <a:r>
              <a:rPr lang="ru-RU" sz="1800" dirty="0" smtClean="0"/>
              <a:t> Г. 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2" descr="http://znayuvse.ru/sites/default/files/images/wp/Vulkan-Montan-Pe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33825" cy="3733800"/>
          </a:xfrm>
          <a:prstGeom prst="rect">
            <a:avLst/>
          </a:prstGeom>
          <a:noFill/>
        </p:spPr>
      </p:pic>
      <p:pic>
        <p:nvPicPr>
          <p:cNvPr id="6" name="Picture 2" descr="https://encrypted-tbn3.gstatic.com/images?q=tbn:ANd9GcTyhgx_sf8H-8fezf9DeDKegZq-pCfhD_jyw7Szk1Z0gGeA1zOJg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04800"/>
            <a:ext cx="4352142" cy="2896154"/>
          </a:xfrm>
          <a:prstGeom prst="rect">
            <a:avLst/>
          </a:prstGeom>
          <a:noFill/>
        </p:spPr>
      </p:pic>
      <p:pic>
        <p:nvPicPr>
          <p:cNvPr id="7" name="Picture 4" descr="http://smotret-mir.ru/wp-content/uploads/2012/03/%D0%98%D1%81%D0%BB%D0%B0%D0%BD%D0%B4%D0%B8%D1%8F-%D0%B4%D0%BE%D0%BB%D0%B8%D0%BD%D0%B0-%D0%B3%D0%B5%D0%B9%D0%B7%D0%B5%D1%80%D0%BE%D0%B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3158066"/>
            <a:ext cx="2895600" cy="36999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3581400" cy="5516562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Вулкан – от латинского «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vulcanus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» – бог огня и кузнечного дела.</a:t>
            </a:r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347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943600" y="457200"/>
            <a:ext cx="274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Вулкан – от латинского «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vulcanus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» – бог огня и кузнечного дела.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429000"/>
            <a:ext cx="39624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7138" y="1600200"/>
            <a:ext cx="70097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Вулкан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000" b="1" u="sng" spc="-40" dirty="0" smtClean="0">
                <a:latin typeface="Times New Roman"/>
                <a:ea typeface="Times New Roman"/>
                <a:cs typeface="Times New Roman"/>
              </a:rPr>
              <a:t>это геологическое образование, возникшее над трещин</a:t>
            </a:r>
            <a:r>
              <a:rPr lang="ru-RU" sz="2000" b="1" u="sng" spc="-50" dirty="0" smtClean="0">
                <a:latin typeface="Times New Roman"/>
                <a:ea typeface="Times New Roman"/>
                <a:cs typeface="Times New Roman"/>
              </a:rPr>
              <a:t>ой в земной коре, по которой  извергается  на  земную поверх</a:t>
            </a:r>
            <a:r>
              <a:rPr lang="ru-RU" sz="2000" b="1" u="sng" dirty="0" smtClean="0">
                <a:latin typeface="Times New Roman"/>
                <a:ea typeface="Times New Roman"/>
                <a:cs typeface="Times New Roman"/>
              </a:rPr>
              <a:t>ность лава.</a:t>
            </a:r>
            <a:r>
              <a:rPr lang="ru-RU" sz="2000" b="1" u="sng" dirty="0" smtClean="0">
                <a:ea typeface="Calibri"/>
                <a:cs typeface="Times New Roman"/>
              </a:rPr>
              <a:t/>
            </a:r>
            <a:br>
              <a:rPr lang="ru-RU" sz="2000" b="1" u="sng" dirty="0" smtClean="0">
                <a:ea typeface="Calibri"/>
                <a:cs typeface="Times New Roman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1905000"/>
            <a:ext cx="3733800" cy="4190999"/>
          </a:xfrm>
        </p:spPr>
        <p:txBody>
          <a:bodyPr>
            <a:normAutofit fontScale="55000" lnSpcReduction="20000"/>
          </a:bodyPr>
          <a:lstStyle/>
          <a:p>
            <a:pPr algn="just">
              <a:buFontTx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Кратер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–чашевидное отверстие на вершине вулкана, через которое на поверхность земли выходит лава, пепел, пар, вулканические бомбы…</a:t>
            </a:r>
          </a:p>
          <a:p>
            <a:pPr algn="just">
              <a:buFontTx/>
              <a:buChar char="•"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just">
              <a:buFontTx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Жерло</a:t>
            </a:r>
            <a:r>
              <a:rPr lang="ru-RU" dirty="0" smtClean="0">
                <a:solidFill>
                  <a:srgbClr val="000000"/>
                </a:solidFill>
              </a:rPr>
              <a:t> – канал, по которому движется  лава</a:t>
            </a:r>
          </a:p>
          <a:p>
            <a:pPr algn="just">
              <a:buFontTx/>
              <a:buChar char="•"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just">
              <a:buFontTx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Очаг магмы</a:t>
            </a:r>
            <a:r>
              <a:rPr lang="ru-RU" dirty="0" smtClean="0">
                <a:solidFill>
                  <a:srgbClr val="000000"/>
                </a:solidFill>
              </a:rPr>
              <a:t> –расплавленное вещество мантии, возникающее  на разных глубинах верхней мантии</a:t>
            </a: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>
              <a:buFontTx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Лава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– излившаяся на поверхность магма. Температура 750 – 1250°С. </a:t>
            </a:r>
          </a:p>
          <a:p>
            <a:endParaRPr lang="ru-RU" dirty="0"/>
          </a:p>
        </p:txBody>
      </p:sp>
      <p:pic>
        <p:nvPicPr>
          <p:cNvPr id="4" name="Picture 4" descr="shem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35476"/>
            <a:ext cx="3552825" cy="42760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3048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     Строение вулкана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600200" y="5562601"/>
            <a:ext cx="1603374" cy="304799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734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Очаг магмы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286000"/>
            <a:ext cx="869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Кратер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0800000">
            <a:off x="1524000" y="2438400"/>
            <a:ext cx="638180" cy="381000"/>
          </a:xfrm>
          <a:custGeom>
            <a:avLst/>
            <a:gdLst>
              <a:gd name="G0" fmla="+- 5557 0 0"/>
              <a:gd name="G1" fmla="+- -11117154 0 0"/>
              <a:gd name="G2" fmla="+- 0 0 -11117154"/>
              <a:gd name="T0" fmla="*/ 0 256 1"/>
              <a:gd name="T1" fmla="*/ 180 256 1"/>
              <a:gd name="G3" fmla="+- -11117154 T0 T1"/>
              <a:gd name="T2" fmla="*/ 0 256 1"/>
              <a:gd name="T3" fmla="*/ 90 256 1"/>
              <a:gd name="G4" fmla="+- -11117154 T2 T3"/>
              <a:gd name="G5" fmla="*/ G4 2 1"/>
              <a:gd name="T4" fmla="*/ 90 256 1"/>
              <a:gd name="T5" fmla="*/ 0 256 1"/>
              <a:gd name="G6" fmla="+- -11117154 T4 T5"/>
              <a:gd name="G7" fmla="*/ G6 2 1"/>
              <a:gd name="G8" fmla="abs -1111715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557"/>
              <a:gd name="G18" fmla="*/ 5557 1 2"/>
              <a:gd name="G19" fmla="+- G18 5400 0"/>
              <a:gd name="G20" fmla="cos G19 -11117154"/>
              <a:gd name="G21" fmla="sin G19 -11117154"/>
              <a:gd name="G22" fmla="+- G20 10800 0"/>
              <a:gd name="G23" fmla="+- G21 10800 0"/>
              <a:gd name="G24" fmla="+- 10800 0 G20"/>
              <a:gd name="G25" fmla="+- 5557 10800 0"/>
              <a:gd name="G26" fmla="?: G9 G17 G25"/>
              <a:gd name="G27" fmla="?: G9 0 21600"/>
              <a:gd name="G28" fmla="cos 10800 -11117154"/>
              <a:gd name="G29" fmla="sin 10800 -11117154"/>
              <a:gd name="G30" fmla="sin 5557 -11117154"/>
              <a:gd name="G31" fmla="+- G28 10800 0"/>
              <a:gd name="G32" fmla="+- G29 10800 0"/>
              <a:gd name="G33" fmla="+- G30 10800 0"/>
              <a:gd name="G34" fmla="?: G4 0 G31"/>
              <a:gd name="G35" fmla="?: -11117154 G34 0"/>
              <a:gd name="G36" fmla="?: G6 G35 G31"/>
              <a:gd name="G37" fmla="+- 21600 0 G36"/>
              <a:gd name="G38" fmla="?: G4 0 G33"/>
              <a:gd name="G39" fmla="?: -1111715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54 w 21600"/>
              <a:gd name="T15" fmla="*/ 9328 h 21600"/>
              <a:gd name="T16" fmla="*/ 10800 w 21600"/>
              <a:gd name="T17" fmla="*/ 5243 h 21600"/>
              <a:gd name="T18" fmla="*/ 18846 w 21600"/>
              <a:gd name="T19" fmla="*/ 932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333" y="9800"/>
                </a:moveTo>
                <a:cubicBezTo>
                  <a:pt x="5816" y="7160"/>
                  <a:pt x="8116" y="5242"/>
                  <a:pt x="10800" y="5243"/>
                </a:cubicBezTo>
                <a:cubicBezTo>
                  <a:pt x="13483" y="5243"/>
                  <a:pt x="15783" y="7160"/>
                  <a:pt x="16266" y="9800"/>
                </a:cubicBezTo>
                <a:lnTo>
                  <a:pt x="21423" y="8856"/>
                </a:lnTo>
                <a:cubicBezTo>
                  <a:pt x="20485" y="3726"/>
                  <a:pt x="16015" y="-1"/>
                  <a:pt x="10799" y="0"/>
                </a:cubicBezTo>
                <a:cubicBezTo>
                  <a:pt x="5584" y="0"/>
                  <a:pt x="1114" y="3726"/>
                  <a:pt x="176" y="885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>
              <a:solidFill>
                <a:srgbClr val="993300"/>
              </a:solidFill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 rot="5400000">
            <a:off x="997744" y="3955256"/>
            <a:ext cx="1727200" cy="2174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жерло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2438400" y="3048001"/>
            <a:ext cx="914400" cy="2286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Лава</a:t>
            </a:r>
          </a:p>
        </p:txBody>
      </p:sp>
      <p:cxnSp>
        <p:nvCxnSpPr>
          <p:cNvPr id="16" name="Прямая со стрелкой 15"/>
          <p:cNvCxnSpPr>
            <a:stCxn id="9" idx="3"/>
          </p:cNvCxnSpPr>
          <p:nvPr/>
        </p:nvCxnSpPr>
        <p:spPr>
          <a:xfrm>
            <a:off x="1326797" y="2470666"/>
            <a:ext cx="502003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rot="10800000">
            <a:off x="1981200" y="3048005"/>
            <a:ext cx="457200" cy="114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657600"/>
            <a:ext cx="4267200" cy="3508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9638" y="1600200"/>
            <a:ext cx="68247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1219200"/>
            <a:ext cx="2895600" cy="3124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5562600"/>
            <a:ext cx="3429000" cy="1066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Вулкан </a:t>
            </a:r>
            <a:r>
              <a:rPr lang="ru-RU" dirty="0" err="1" smtClean="0"/>
              <a:t>Парикутин</a:t>
            </a:r>
            <a:endParaRPr lang="ru-RU" dirty="0"/>
          </a:p>
        </p:txBody>
      </p:sp>
      <p:pic>
        <p:nvPicPr>
          <p:cNvPr id="4" name="Рисунок 3" descr="Парикутин Мексик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592</Words>
  <Application>Microsoft Office PowerPoint</Application>
  <PresentationFormat>Экран (4:3)</PresentationFormat>
  <Paragraphs>127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 </vt:lpstr>
      <vt:lpstr>Слайд 2</vt:lpstr>
      <vt:lpstr>Слайд 3</vt:lpstr>
      <vt:lpstr>Слайд 4</vt:lpstr>
      <vt:lpstr>Вулкан – от латинского «vulcanus» – бог огня и кузнечного дела.</vt:lpstr>
      <vt:lpstr>Слайд 6</vt:lpstr>
      <vt:lpstr>Вулкан - это геологическое образование, возникшее над трещиной в земной коре, по которой  извергается  на  земную поверхность лава. </vt:lpstr>
      <vt:lpstr>Слайд 8</vt:lpstr>
      <vt:lpstr>Слайд 9</vt:lpstr>
      <vt:lpstr>Классификация вулканов</vt:lpstr>
      <vt:lpstr>Действующие вулканы вулканы, которые извергаются в наши дни или на памяти человечества (на Камчатке)  </vt:lpstr>
      <vt:lpstr>Уснувшие вулканы </vt:lpstr>
      <vt:lpstr> Килиманджаро — вулкан на северо-востоке Танзании,         высочайший пик Африки</vt:lpstr>
      <vt:lpstr>Слайд 14</vt:lpstr>
      <vt:lpstr>Слайд 15</vt:lpstr>
      <vt:lpstr>Слайд 16</vt:lpstr>
      <vt:lpstr>Слайд 17</vt:lpstr>
      <vt:lpstr>Тихоокеанское огненное кольцо </vt:lpstr>
      <vt:lpstr>Извержения вулканов</vt:lpstr>
      <vt:lpstr>Слайд 20</vt:lpstr>
      <vt:lpstr>Слайд 21</vt:lpstr>
      <vt:lpstr>Слайд 22</vt:lpstr>
      <vt:lpstr>Слайд 23</vt:lpstr>
      <vt:lpstr>Гейзер «Великан»</vt:lpstr>
      <vt:lpstr>Гейзер «Жемчужный»</vt:lpstr>
      <vt:lpstr>Долина  гейзеров</vt:lpstr>
      <vt:lpstr>Слайд 27</vt:lpstr>
      <vt:lpstr>Значение вулканов и гейзеров</vt:lpstr>
      <vt:lpstr>Слайд 29</vt:lpstr>
      <vt:lpstr>Спасибо за работу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18</cp:revision>
  <dcterms:modified xsi:type="dcterms:W3CDTF">2014-02-19T19:40:58Z</dcterms:modified>
</cp:coreProperties>
</file>