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21"/>
  </p:notesMasterIdLst>
  <p:sldIdLst>
    <p:sldId id="339" r:id="rId2"/>
    <p:sldId id="340" r:id="rId3"/>
    <p:sldId id="345" r:id="rId4"/>
    <p:sldId id="308" r:id="rId5"/>
    <p:sldId id="341" r:id="rId6"/>
    <p:sldId id="349" r:id="rId7"/>
    <p:sldId id="350" r:id="rId8"/>
    <p:sldId id="342" r:id="rId9"/>
    <p:sldId id="343" r:id="rId10"/>
    <p:sldId id="344" r:id="rId11"/>
    <p:sldId id="355" r:id="rId12"/>
    <p:sldId id="352" r:id="rId13"/>
    <p:sldId id="348" r:id="rId14"/>
    <p:sldId id="351" r:id="rId15"/>
    <p:sldId id="353" r:id="rId16"/>
    <p:sldId id="346" r:id="rId17"/>
    <p:sldId id="335" r:id="rId18"/>
    <p:sldId id="354" r:id="rId19"/>
    <p:sldId id="347" r:id="rId20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66"/>
    <a:srgbClr val="0000FF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62" y="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8406E393-CF95-485E-981D-307940C5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1355-980F-488A-8DD3-59E452291705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4F2A-2CB9-4C30-8F1A-50BAC10B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9BFD-95DA-48B8-9EE3-C98E2F153623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0528-E1FD-4B3A-8D7C-639DA653C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AA26-30AB-48E2-9057-9FDA31E0CD3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6C54-FF83-4C69-B367-D90DC3AA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4825" y="1763713"/>
            <a:ext cx="9072563" cy="49895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BC9A-1F23-4893-86CC-137B4FF0CC1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1889-15F2-4469-B952-70EEDC473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788C-7512-4F77-B3CC-534381B2BB0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D16A-C5A4-4BAD-A4FA-46B9562A1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F2ED-0132-42C9-A023-FC2E63A85F1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CA7C-BAAE-4A21-9BE7-71997D46A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A360-B502-4646-BA1D-DDD119315AB7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936F-A33B-432C-A908-5814EB8C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FBE7-45B6-426D-AF97-230119A369CC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DC8D-E8FE-4E6F-9CCE-93EF60061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C7CF-054D-44A2-9B85-EFFE12D81D2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B57E-06AC-48CF-A4B3-E98C961A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5D71-2C55-4384-B839-E6E09FF76DE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68D0-8FC6-4426-B72E-4373B1FC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76AA-918C-4038-BFD6-2BE93112FE74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76D5-286D-455D-B328-41EAAD93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2F93-3BDC-4550-AA51-36B44252B2C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B12B-E2A9-400B-B3A8-72FC779F8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85FB4E0-C692-4D05-8E82-09AD40A2CE0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D35498-29E0-4EBE-9839-BBF4B3BD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/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Users\&#1056;&#1072;&#1073;&#1086;&#1095;&#1080;&#1081;%20&#1089;&#1090;&#1086;&#1083;\&#1057;&#1083;&#1086;&#1078;&#1077;&#1085;&#1080;&#1077;%20&#1074;&#1099;&#1095;&#1080;&#1090;&#1072;&#1085;&#1080;&#1077;%20&#1074;%20&#1089;&#1090;&#1086;&#1083;&#1073;&#1080;&#1082;.%203%20&#1082;&#1083;&#1072;&#1089;&#1089;.&#1064;&#1082;&#1086;&#1083;&#1072;%202100\&#1056;&#1072;&#1079;&#1084;&#1080;&#1085;&#1082;&#1072;_0001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504825" y="303213"/>
            <a:ext cx="8999538" cy="52768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русского языка</a:t>
            </a:r>
            <a:br>
              <a:rPr lang="ru-RU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класс</a:t>
            </a:r>
            <a:br>
              <a:rPr lang="ru-RU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i="1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1" name="Picture 3" descr="5f8350820dd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363" y="3635375"/>
            <a:ext cx="45370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747837"/>
          </a:xfrm>
        </p:spPr>
        <p:txBody>
          <a:bodyPr/>
          <a:lstStyle/>
          <a:p>
            <a:pPr algn="l"/>
            <a:r>
              <a:rPr lang="ru-RU" sz="4800" b="1" smtClean="0">
                <a:solidFill>
                  <a:srgbClr val="CC0066"/>
                </a:solidFill>
              </a:rPr>
              <a:t>Образец. Имена прилагательные </a:t>
            </a:r>
            <a:r>
              <a:rPr lang="ru-RU" sz="5400" b="1" smtClean="0">
                <a:solidFill>
                  <a:srgbClr val="CC0066"/>
                </a:solidFill>
              </a:rPr>
              <a:t/>
            </a:r>
            <a:br>
              <a:rPr lang="ru-RU" sz="5400" b="1" smtClean="0">
                <a:solidFill>
                  <a:srgbClr val="CC0066"/>
                </a:solidFill>
              </a:rPr>
            </a:br>
            <a:r>
              <a:rPr lang="ru-RU" sz="5400" b="1" smtClean="0"/>
              <a:t>Какой?Какая? Какое? Какие?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92163" y="1908175"/>
            <a:ext cx="8785225" cy="42481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smtClean="0">
                <a:solidFill>
                  <a:srgbClr val="0000FF"/>
                </a:solidFill>
              </a:rPr>
              <a:t>Зелёный, зелёненький, зеленоватый </a:t>
            </a:r>
          </a:p>
        </p:txBody>
      </p:sp>
      <p:sp>
        <p:nvSpPr>
          <p:cNvPr id="1126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E1F558-7820-4F56-8983-138F35EB0BB0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287072-076A-4440-A7C8-E8AA5655AA3D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8" name="Полилиния 17"/>
          <p:cNvSpPr/>
          <p:nvPr/>
        </p:nvSpPr>
        <p:spPr>
          <a:xfrm>
            <a:off x="2879725" y="2987675"/>
            <a:ext cx="4176713" cy="71438"/>
          </a:xfrm>
          <a:custGeom>
            <a:avLst/>
            <a:gdLst>
              <a:gd name="connsiteX0" fmla="*/ 0 w 1390934"/>
              <a:gd name="connsiteY0" fmla="*/ 348018 h 354842"/>
              <a:gd name="connsiteX1" fmla="*/ 47767 w 1390934"/>
              <a:gd name="connsiteY1" fmla="*/ 225189 h 354842"/>
              <a:gd name="connsiteX2" fmla="*/ 116006 w 1390934"/>
              <a:gd name="connsiteY2" fmla="*/ 20472 h 354842"/>
              <a:gd name="connsiteX3" fmla="*/ 122830 w 1390934"/>
              <a:gd name="connsiteY3" fmla="*/ 341194 h 354842"/>
              <a:gd name="connsiteX4" fmla="*/ 245660 w 1390934"/>
              <a:gd name="connsiteY4" fmla="*/ 13648 h 354842"/>
              <a:gd name="connsiteX5" fmla="*/ 238836 w 1390934"/>
              <a:gd name="connsiteY5" fmla="*/ 348018 h 354842"/>
              <a:gd name="connsiteX6" fmla="*/ 361666 w 1390934"/>
              <a:gd name="connsiteY6" fmla="*/ 20472 h 354842"/>
              <a:gd name="connsiteX7" fmla="*/ 354842 w 1390934"/>
              <a:gd name="connsiteY7" fmla="*/ 341194 h 354842"/>
              <a:gd name="connsiteX8" fmla="*/ 484496 w 1390934"/>
              <a:gd name="connsiteY8" fmla="*/ 27296 h 354842"/>
              <a:gd name="connsiteX9" fmla="*/ 484496 w 1390934"/>
              <a:gd name="connsiteY9" fmla="*/ 341194 h 354842"/>
              <a:gd name="connsiteX10" fmla="*/ 600502 w 1390934"/>
              <a:gd name="connsiteY10" fmla="*/ 27296 h 354842"/>
              <a:gd name="connsiteX11" fmla="*/ 607326 w 1390934"/>
              <a:gd name="connsiteY11" fmla="*/ 354842 h 354842"/>
              <a:gd name="connsiteX12" fmla="*/ 723331 w 1390934"/>
              <a:gd name="connsiteY12" fmla="*/ 27296 h 354842"/>
              <a:gd name="connsiteX13" fmla="*/ 730155 w 1390934"/>
              <a:gd name="connsiteY13" fmla="*/ 348018 h 354842"/>
              <a:gd name="connsiteX14" fmla="*/ 859809 w 1390934"/>
              <a:gd name="connsiteY14" fmla="*/ 34120 h 354842"/>
              <a:gd name="connsiteX15" fmla="*/ 880281 w 1390934"/>
              <a:gd name="connsiteY15" fmla="*/ 334371 h 354842"/>
              <a:gd name="connsiteX16" fmla="*/ 996287 w 1390934"/>
              <a:gd name="connsiteY16" fmla="*/ 40944 h 354842"/>
              <a:gd name="connsiteX17" fmla="*/ 1003111 w 1390934"/>
              <a:gd name="connsiteY17" fmla="*/ 348018 h 354842"/>
              <a:gd name="connsiteX18" fmla="*/ 1119117 w 1390934"/>
              <a:gd name="connsiteY18" fmla="*/ 13648 h 354842"/>
              <a:gd name="connsiteX19" fmla="*/ 1153236 w 1390934"/>
              <a:gd name="connsiteY19" fmla="*/ 341194 h 354842"/>
              <a:gd name="connsiteX20" fmla="*/ 1248770 w 1390934"/>
              <a:gd name="connsiteY20" fmla="*/ 0 h 354842"/>
              <a:gd name="connsiteX21" fmla="*/ 1255594 w 1390934"/>
              <a:gd name="connsiteY21" fmla="*/ 341194 h 354842"/>
              <a:gd name="connsiteX22" fmla="*/ 1371600 w 1390934"/>
              <a:gd name="connsiteY22" fmla="*/ 20472 h 354842"/>
              <a:gd name="connsiteX23" fmla="*/ 1371600 w 1390934"/>
              <a:gd name="connsiteY23" fmla="*/ 334371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0934" h="354842">
                <a:moveTo>
                  <a:pt x="0" y="348018"/>
                </a:moveTo>
                <a:cubicBezTo>
                  <a:pt x="14216" y="313899"/>
                  <a:pt x="28433" y="279780"/>
                  <a:pt x="47767" y="225189"/>
                </a:cubicBezTo>
                <a:cubicBezTo>
                  <a:pt x="67101" y="170598"/>
                  <a:pt x="103496" y="1138"/>
                  <a:pt x="116006" y="20472"/>
                </a:cubicBezTo>
                <a:cubicBezTo>
                  <a:pt x="128516" y="39806"/>
                  <a:pt x="101221" y="342331"/>
                  <a:pt x="122830" y="341194"/>
                </a:cubicBezTo>
                <a:cubicBezTo>
                  <a:pt x="144439" y="340057"/>
                  <a:pt x="226326" y="12511"/>
                  <a:pt x="245660" y="13648"/>
                </a:cubicBezTo>
                <a:cubicBezTo>
                  <a:pt x="264994" y="14785"/>
                  <a:pt x="219502" y="346881"/>
                  <a:pt x="238836" y="348018"/>
                </a:cubicBezTo>
                <a:cubicBezTo>
                  <a:pt x="258170" y="349155"/>
                  <a:pt x="342332" y="21609"/>
                  <a:pt x="361666" y="20472"/>
                </a:cubicBezTo>
                <a:cubicBezTo>
                  <a:pt x="381000" y="19335"/>
                  <a:pt x="334370" y="340057"/>
                  <a:pt x="354842" y="341194"/>
                </a:cubicBezTo>
                <a:cubicBezTo>
                  <a:pt x="375314" y="342331"/>
                  <a:pt x="462887" y="27296"/>
                  <a:pt x="484496" y="27296"/>
                </a:cubicBezTo>
                <a:cubicBezTo>
                  <a:pt x="506105" y="27296"/>
                  <a:pt x="465162" y="341194"/>
                  <a:pt x="484496" y="341194"/>
                </a:cubicBezTo>
                <a:cubicBezTo>
                  <a:pt x="503830" y="341194"/>
                  <a:pt x="580030" y="25021"/>
                  <a:pt x="600502" y="27296"/>
                </a:cubicBezTo>
                <a:cubicBezTo>
                  <a:pt x="620974" y="29571"/>
                  <a:pt x="586855" y="354842"/>
                  <a:pt x="607326" y="354842"/>
                </a:cubicBezTo>
                <a:cubicBezTo>
                  <a:pt x="627797" y="354842"/>
                  <a:pt x="702860" y="28433"/>
                  <a:pt x="723331" y="27296"/>
                </a:cubicBezTo>
                <a:cubicBezTo>
                  <a:pt x="743802" y="26159"/>
                  <a:pt x="707409" y="346881"/>
                  <a:pt x="730155" y="348018"/>
                </a:cubicBezTo>
                <a:cubicBezTo>
                  <a:pt x="752901" y="349155"/>
                  <a:pt x="834788" y="36394"/>
                  <a:pt x="859809" y="34120"/>
                </a:cubicBezTo>
                <a:cubicBezTo>
                  <a:pt x="884830" y="31846"/>
                  <a:pt x="857535" y="333234"/>
                  <a:pt x="880281" y="334371"/>
                </a:cubicBezTo>
                <a:cubicBezTo>
                  <a:pt x="903027" y="335508"/>
                  <a:pt x="975815" y="38670"/>
                  <a:pt x="996287" y="40944"/>
                </a:cubicBezTo>
                <a:cubicBezTo>
                  <a:pt x="1016759" y="43218"/>
                  <a:pt x="982639" y="352567"/>
                  <a:pt x="1003111" y="348018"/>
                </a:cubicBezTo>
                <a:cubicBezTo>
                  <a:pt x="1023583" y="343469"/>
                  <a:pt x="1094096" y="14785"/>
                  <a:pt x="1119117" y="13648"/>
                </a:cubicBezTo>
                <a:cubicBezTo>
                  <a:pt x="1144138" y="12511"/>
                  <a:pt x="1131627" y="343469"/>
                  <a:pt x="1153236" y="341194"/>
                </a:cubicBezTo>
                <a:cubicBezTo>
                  <a:pt x="1174845" y="338919"/>
                  <a:pt x="1231710" y="0"/>
                  <a:pt x="1248770" y="0"/>
                </a:cubicBezTo>
                <a:cubicBezTo>
                  <a:pt x="1265830" y="0"/>
                  <a:pt x="1235122" y="337782"/>
                  <a:pt x="1255594" y="341194"/>
                </a:cubicBezTo>
                <a:cubicBezTo>
                  <a:pt x="1276066" y="344606"/>
                  <a:pt x="1352266" y="21609"/>
                  <a:pt x="1371600" y="20472"/>
                </a:cubicBezTo>
                <a:cubicBezTo>
                  <a:pt x="1390934" y="19335"/>
                  <a:pt x="1381267" y="176853"/>
                  <a:pt x="1371600" y="3343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2663825" y="4067175"/>
            <a:ext cx="5113338" cy="46038"/>
          </a:xfrm>
          <a:custGeom>
            <a:avLst/>
            <a:gdLst>
              <a:gd name="connsiteX0" fmla="*/ 0 w 1390934"/>
              <a:gd name="connsiteY0" fmla="*/ 348018 h 354842"/>
              <a:gd name="connsiteX1" fmla="*/ 47767 w 1390934"/>
              <a:gd name="connsiteY1" fmla="*/ 225189 h 354842"/>
              <a:gd name="connsiteX2" fmla="*/ 116006 w 1390934"/>
              <a:gd name="connsiteY2" fmla="*/ 20472 h 354842"/>
              <a:gd name="connsiteX3" fmla="*/ 122830 w 1390934"/>
              <a:gd name="connsiteY3" fmla="*/ 341194 h 354842"/>
              <a:gd name="connsiteX4" fmla="*/ 245660 w 1390934"/>
              <a:gd name="connsiteY4" fmla="*/ 13648 h 354842"/>
              <a:gd name="connsiteX5" fmla="*/ 238836 w 1390934"/>
              <a:gd name="connsiteY5" fmla="*/ 348018 h 354842"/>
              <a:gd name="connsiteX6" fmla="*/ 361666 w 1390934"/>
              <a:gd name="connsiteY6" fmla="*/ 20472 h 354842"/>
              <a:gd name="connsiteX7" fmla="*/ 354842 w 1390934"/>
              <a:gd name="connsiteY7" fmla="*/ 341194 h 354842"/>
              <a:gd name="connsiteX8" fmla="*/ 484496 w 1390934"/>
              <a:gd name="connsiteY8" fmla="*/ 27296 h 354842"/>
              <a:gd name="connsiteX9" fmla="*/ 484496 w 1390934"/>
              <a:gd name="connsiteY9" fmla="*/ 341194 h 354842"/>
              <a:gd name="connsiteX10" fmla="*/ 600502 w 1390934"/>
              <a:gd name="connsiteY10" fmla="*/ 27296 h 354842"/>
              <a:gd name="connsiteX11" fmla="*/ 607326 w 1390934"/>
              <a:gd name="connsiteY11" fmla="*/ 354842 h 354842"/>
              <a:gd name="connsiteX12" fmla="*/ 723331 w 1390934"/>
              <a:gd name="connsiteY12" fmla="*/ 27296 h 354842"/>
              <a:gd name="connsiteX13" fmla="*/ 730155 w 1390934"/>
              <a:gd name="connsiteY13" fmla="*/ 348018 h 354842"/>
              <a:gd name="connsiteX14" fmla="*/ 859809 w 1390934"/>
              <a:gd name="connsiteY14" fmla="*/ 34120 h 354842"/>
              <a:gd name="connsiteX15" fmla="*/ 880281 w 1390934"/>
              <a:gd name="connsiteY15" fmla="*/ 334371 h 354842"/>
              <a:gd name="connsiteX16" fmla="*/ 996287 w 1390934"/>
              <a:gd name="connsiteY16" fmla="*/ 40944 h 354842"/>
              <a:gd name="connsiteX17" fmla="*/ 1003111 w 1390934"/>
              <a:gd name="connsiteY17" fmla="*/ 348018 h 354842"/>
              <a:gd name="connsiteX18" fmla="*/ 1119117 w 1390934"/>
              <a:gd name="connsiteY18" fmla="*/ 13648 h 354842"/>
              <a:gd name="connsiteX19" fmla="*/ 1153236 w 1390934"/>
              <a:gd name="connsiteY19" fmla="*/ 341194 h 354842"/>
              <a:gd name="connsiteX20" fmla="*/ 1248770 w 1390934"/>
              <a:gd name="connsiteY20" fmla="*/ 0 h 354842"/>
              <a:gd name="connsiteX21" fmla="*/ 1255594 w 1390934"/>
              <a:gd name="connsiteY21" fmla="*/ 341194 h 354842"/>
              <a:gd name="connsiteX22" fmla="*/ 1371600 w 1390934"/>
              <a:gd name="connsiteY22" fmla="*/ 20472 h 354842"/>
              <a:gd name="connsiteX23" fmla="*/ 1371600 w 1390934"/>
              <a:gd name="connsiteY23" fmla="*/ 334371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0934" h="354842">
                <a:moveTo>
                  <a:pt x="0" y="348018"/>
                </a:moveTo>
                <a:cubicBezTo>
                  <a:pt x="14216" y="313899"/>
                  <a:pt x="28433" y="279780"/>
                  <a:pt x="47767" y="225189"/>
                </a:cubicBezTo>
                <a:cubicBezTo>
                  <a:pt x="67101" y="170598"/>
                  <a:pt x="103496" y="1138"/>
                  <a:pt x="116006" y="20472"/>
                </a:cubicBezTo>
                <a:cubicBezTo>
                  <a:pt x="128516" y="39806"/>
                  <a:pt x="101221" y="342331"/>
                  <a:pt x="122830" y="341194"/>
                </a:cubicBezTo>
                <a:cubicBezTo>
                  <a:pt x="144439" y="340057"/>
                  <a:pt x="226326" y="12511"/>
                  <a:pt x="245660" y="13648"/>
                </a:cubicBezTo>
                <a:cubicBezTo>
                  <a:pt x="264994" y="14785"/>
                  <a:pt x="219502" y="346881"/>
                  <a:pt x="238836" y="348018"/>
                </a:cubicBezTo>
                <a:cubicBezTo>
                  <a:pt x="258170" y="349155"/>
                  <a:pt x="342332" y="21609"/>
                  <a:pt x="361666" y="20472"/>
                </a:cubicBezTo>
                <a:cubicBezTo>
                  <a:pt x="381000" y="19335"/>
                  <a:pt x="334370" y="340057"/>
                  <a:pt x="354842" y="341194"/>
                </a:cubicBezTo>
                <a:cubicBezTo>
                  <a:pt x="375314" y="342331"/>
                  <a:pt x="462887" y="27296"/>
                  <a:pt x="484496" y="27296"/>
                </a:cubicBezTo>
                <a:cubicBezTo>
                  <a:pt x="506105" y="27296"/>
                  <a:pt x="465162" y="341194"/>
                  <a:pt x="484496" y="341194"/>
                </a:cubicBezTo>
                <a:cubicBezTo>
                  <a:pt x="503830" y="341194"/>
                  <a:pt x="580030" y="25021"/>
                  <a:pt x="600502" y="27296"/>
                </a:cubicBezTo>
                <a:cubicBezTo>
                  <a:pt x="620974" y="29571"/>
                  <a:pt x="586855" y="354842"/>
                  <a:pt x="607326" y="354842"/>
                </a:cubicBezTo>
                <a:cubicBezTo>
                  <a:pt x="627797" y="354842"/>
                  <a:pt x="702860" y="28433"/>
                  <a:pt x="723331" y="27296"/>
                </a:cubicBezTo>
                <a:cubicBezTo>
                  <a:pt x="743802" y="26159"/>
                  <a:pt x="707409" y="346881"/>
                  <a:pt x="730155" y="348018"/>
                </a:cubicBezTo>
                <a:cubicBezTo>
                  <a:pt x="752901" y="349155"/>
                  <a:pt x="834788" y="36394"/>
                  <a:pt x="859809" y="34120"/>
                </a:cubicBezTo>
                <a:cubicBezTo>
                  <a:pt x="884830" y="31846"/>
                  <a:pt x="857535" y="333234"/>
                  <a:pt x="880281" y="334371"/>
                </a:cubicBezTo>
                <a:cubicBezTo>
                  <a:pt x="903027" y="335508"/>
                  <a:pt x="975815" y="38670"/>
                  <a:pt x="996287" y="40944"/>
                </a:cubicBezTo>
                <a:cubicBezTo>
                  <a:pt x="1016759" y="43218"/>
                  <a:pt x="982639" y="352567"/>
                  <a:pt x="1003111" y="348018"/>
                </a:cubicBezTo>
                <a:cubicBezTo>
                  <a:pt x="1023583" y="343469"/>
                  <a:pt x="1094096" y="14785"/>
                  <a:pt x="1119117" y="13648"/>
                </a:cubicBezTo>
                <a:cubicBezTo>
                  <a:pt x="1144138" y="12511"/>
                  <a:pt x="1131627" y="343469"/>
                  <a:pt x="1153236" y="341194"/>
                </a:cubicBezTo>
                <a:cubicBezTo>
                  <a:pt x="1174845" y="338919"/>
                  <a:pt x="1231710" y="0"/>
                  <a:pt x="1248770" y="0"/>
                </a:cubicBezTo>
                <a:cubicBezTo>
                  <a:pt x="1265830" y="0"/>
                  <a:pt x="1235122" y="337782"/>
                  <a:pt x="1255594" y="341194"/>
                </a:cubicBezTo>
                <a:cubicBezTo>
                  <a:pt x="1276066" y="344606"/>
                  <a:pt x="1352266" y="21609"/>
                  <a:pt x="1371600" y="20472"/>
                </a:cubicBezTo>
                <a:cubicBezTo>
                  <a:pt x="1390934" y="19335"/>
                  <a:pt x="1381267" y="176853"/>
                  <a:pt x="1371600" y="3343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592388" y="5075238"/>
            <a:ext cx="5400675" cy="73025"/>
          </a:xfrm>
          <a:custGeom>
            <a:avLst/>
            <a:gdLst>
              <a:gd name="connsiteX0" fmla="*/ 0 w 1390934"/>
              <a:gd name="connsiteY0" fmla="*/ 348018 h 354842"/>
              <a:gd name="connsiteX1" fmla="*/ 47767 w 1390934"/>
              <a:gd name="connsiteY1" fmla="*/ 225189 h 354842"/>
              <a:gd name="connsiteX2" fmla="*/ 116006 w 1390934"/>
              <a:gd name="connsiteY2" fmla="*/ 20472 h 354842"/>
              <a:gd name="connsiteX3" fmla="*/ 122830 w 1390934"/>
              <a:gd name="connsiteY3" fmla="*/ 341194 h 354842"/>
              <a:gd name="connsiteX4" fmla="*/ 245660 w 1390934"/>
              <a:gd name="connsiteY4" fmla="*/ 13648 h 354842"/>
              <a:gd name="connsiteX5" fmla="*/ 238836 w 1390934"/>
              <a:gd name="connsiteY5" fmla="*/ 348018 h 354842"/>
              <a:gd name="connsiteX6" fmla="*/ 361666 w 1390934"/>
              <a:gd name="connsiteY6" fmla="*/ 20472 h 354842"/>
              <a:gd name="connsiteX7" fmla="*/ 354842 w 1390934"/>
              <a:gd name="connsiteY7" fmla="*/ 341194 h 354842"/>
              <a:gd name="connsiteX8" fmla="*/ 484496 w 1390934"/>
              <a:gd name="connsiteY8" fmla="*/ 27296 h 354842"/>
              <a:gd name="connsiteX9" fmla="*/ 484496 w 1390934"/>
              <a:gd name="connsiteY9" fmla="*/ 341194 h 354842"/>
              <a:gd name="connsiteX10" fmla="*/ 600502 w 1390934"/>
              <a:gd name="connsiteY10" fmla="*/ 27296 h 354842"/>
              <a:gd name="connsiteX11" fmla="*/ 607326 w 1390934"/>
              <a:gd name="connsiteY11" fmla="*/ 354842 h 354842"/>
              <a:gd name="connsiteX12" fmla="*/ 723331 w 1390934"/>
              <a:gd name="connsiteY12" fmla="*/ 27296 h 354842"/>
              <a:gd name="connsiteX13" fmla="*/ 730155 w 1390934"/>
              <a:gd name="connsiteY13" fmla="*/ 348018 h 354842"/>
              <a:gd name="connsiteX14" fmla="*/ 859809 w 1390934"/>
              <a:gd name="connsiteY14" fmla="*/ 34120 h 354842"/>
              <a:gd name="connsiteX15" fmla="*/ 880281 w 1390934"/>
              <a:gd name="connsiteY15" fmla="*/ 334371 h 354842"/>
              <a:gd name="connsiteX16" fmla="*/ 996287 w 1390934"/>
              <a:gd name="connsiteY16" fmla="*/ 40944 h 354842"/>
              <a:gd name="connsiteX17" fmla="*/ 1003111 w 1390934"/>
              <a:gd name="connsiteY17" fmla="*/ 348018 h 354842"/>
              <a:gd name="connsiteX18" fmla="*/ 1119117 w 1390934"/>
              <a:gd name="connsiteY18" fmla="*/ 13648 h 354842"/>
              <a:gd name="connsiteX19" fmla="*/ 1153236 w 1390934"/>
              <a:gd name="connsiteY19" fmla="*/ 341194 h 354842"/>
              <a:gd name="connsiteX20" fmla="*/ 1248770 w 1390934"/>
              <a:gd name="connsiteY20" fmla="*/ 0 h 354842"/>
              <a:gd name="connsiteX21" fmla="*/ 1255594 w 1390934"/>
              <a:gd name="connsiteY21" fmla="*/ 341194 h 354842"/>
              <a:gd name="connsiteX22" fmla="*/ 1371600 w 1390934"/>
              <a:gd name="connsiteY22" fmla="*/ 20472 h 354842"/>
              <a:gd name="connsiteX23" fmla="*/ 1371600 w 1390934"/>
              <a:gd name="connsiteY23" fmla="*/ 334371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0934" h="354842">
                <a:moveTo>
                  <a:pt x="0" y="348018"/>
                </a:moveTo>
                <a:cubicBezTo>
                  <a:pt x="14216" y="313899"/>
                  <a:pt x="28433" y="279780"/>
                  <a:pt x="47767" y="225189"/>
                </a:cubicBezTo>
                <a:cubicBezTo>
                  <a:pt x="67101" y="170598"/>
                  <a:pt x="103496" y="1138"/>
                  <a:pt x="116006" y="20472"/>
                </a:cubicBezTo>
                <a:cubicBezTo>
                  <a:pt x="128516" y="39806"/>
                  <a:pt x="101221" y="342331"/>
                  <a:pt x="122830" y="341194"/>
                </a:cubicBezTo>
                <a:cubicBezTo>
                  <a:pt x="144439" y="340057"/>
                  <a:pt x="226326" y="12511"/>
                  <a:pt x="245660" y="13648"/>
                </a:cubicBezTo>
                <a:cubicBezTo>
                  <a:pt x="264994" y="14785"/>
                  <a:pt x="219502" y="346881"/>
                  <a:pt x="238836" y="348018"/>
                </a:cubicBezTo>
                <a:cubicBezTo>
                  <a:pt x="258170" y="349155"/>
                  <a:pt x="342332" y="21609"/>
                  <a:pt x="361666" y="20472"/>
                </a:cubicBezTo>
                <a:cubicBezTo>
                  <a:pt x="381000" y="19335"/>
                  <a:pt x="334370" y="340057"/>
                  <a:pt x="354842" y="341194"/>
                </a:cubicBezTo>
                <a:cubicBezTo>
                  <a:pt x="375314" y="342331"/>
                  <a:pt x="462887" y="27296"/>
                  <a:pt x="484496" y="27296"/>
                </a:cubicBezTo>
                <a:cubicBezTo>
                  <a:pt x="506105" y="27296"/>
                  <a:pt x="465162" y="341194"/>
                  <a:pt x="484496" y="341194"/>
                </a:cubicBezTo>
                <a:cubicBezTo>
                  <a:pt x="503830" y="341194"/>
                  <a:pt x="580030" y="25021"/>
                  <a:pt x="600502" y="27296"/>
                </a:cubicBezTo>
                <a:cubicBezTo>
                  <a:pt x="620974" y="29571"/>
                  <a:pt x="586855" y="354842"/>
                  <a:pt x="607326" y="354842"/>
                </a:cubicBezTo>
                <a:cubicBezTo>
                  <a:pt x="627797" y="354842"/>
                  <a:pt x="702860" y="28433"/>
                  <a:pt x="723331" y="27296"/>
                </a:cubicBezTo>
                <a:cubicBezTo>
                  <a:pt x="743802" y="26159"/>
                  <a:pt x="707409" y="346881"/>
                  <a:pt x="730155" y="348018"/>
                </a:cubicBezTo>
                <a:cubicBezTo>
                  <a:pt x="752901" y="349155"/>
                  <a:pt x="834788" y="36394"/>
                  <a:pt x="859809" y="34120"/>
                </a:cubicBezTo>
                <a:cubicBezTo>
                  <a:pt x="884830" y="31846"/>
                  <a:pt x="857535" y="333234"/>
                  <a:pt x="880281" y="334371"/>
                </a:cubicBezTo>
                <a:cubicBezTo>
                  <a:pt x="903027" y="335508"/>
                  <a:pt x="975815" y="38670"/>
                  <a:pt x="996287" y="40944"/>
                </a:cubicBezTo>
                <a:cubicBezTo>
                  <a:pt x="1016759" y="43218"/>
                  <a:pt x="982639" y="352567"/>
                  <a:pt x="1003111" y="348018"/>
                </a:cubicBezTo>
                <a:cubicBezTo>
                  <a:pt x="1023583" y="343469"/>
                  <a:pt x="1094096" y="14785"/>
                  <a:pt x="1119117" y="13648"/>
                </a:cubicBezTo>
                <a:cubicBezTo>
                  <a:pt x="1144138" y="12511"/>
                  <a:pt x="1131627" y="343469"/>
                  <a:pt x="1153236" y="341194"/>
                </a:cubicBezTo>
                <a:cubicBezTo>
                  <a:pt x="1174845" y="338919"/>
                  <a:pt x="1231710" y="0"/>
                  <a:pt x="1248770" y="0"/>
                </a:cubicBezTo>
                <a:cubicBezTo>
                  <a:pt x="1265830" y="0"/>
                  <a:pt x="1235122" y="337782"/>
                  <a:pt x="1255594" y="341194"/>
                </a:cubicBezTo>
                <a:cubicBezTo>
                  <a:pt x="1276066" y="344606"/>
                  <a:pt x="1352266" y="21609"/>
                  <a:pt x="1371600" y="20472"/>
                </a:cubicBezTo>
                <a:cubicBezTo>
                  <a:pt x="1390934" y="19335"/>
                  <a:pt x="1381267" y="176853"/>
                  <a:pt x="1371600" y="3343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884237"/>
          </a:xfrm>
        </p:spPr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Физминутка.</a:t>
            </a:r>
          </a:p>
        </p:txBody>
      </p:sp>
      <p:sp>
        <p:nvSpPr>
          <p:cNvPr id="1229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3ABBF0-4810-4EEE-904F-0F5C7658F8DC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827DE-CC95-45AD-9AFE-CAD5682AAEA3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6" name="Содержимое 5" descr="zaryadka_det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83928" y="1187549"/>
            <a:ext cx="727280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H:\ирина 8 г\аниме\animated_cartoon_006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2700" y="4211638"/>
            <a:ext cx="22320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H:\ирина 8 г\аниме\animated_cartoon_006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4356100"/>
            <a:ext cx="20875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739775"/>
          </a:xfrm>
        </p:spPr>
        <p:txBody>
          <a:bodyPr/>
          <a:lstStyle/>
          <a:p>
            <a:r>
              <a:rPr lang="ru-RU" sz="3600" b="1" smtClean="0">
                <a:solidFill>
                  <a:srgbClr val="0000FF"/>
                </a:solidFill>
              </a:rPr>
              <a:t> Эталон. Разбор имени прилагательного как части речи.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>
          <a:xfrm>
            <a:off x="215900" y="1331913"/>
            <a:ext cx="4748213" cy="5421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1.Нахожу существительное, с которым связано имя прилагательное и задаю вопрос</a:t>
            </a:r>
          </a:p>
          <a:p>
            <a:pPr>
              <a:buFont typeface="Arial" charset="0"/>
              <a:buNone/>
            </a:pPr>
            <a:r>
              <a:rPr lang="ru-RU" b="1" smtClean="0"/>
              <a:t>2. Ставлю прилагательное в начальную форму</a:t>
            </a:r>
          </a:p>
          <a:p>
            <a:pPr>
              <a:buFont typeface="Arial" charset="0"/>
              <a:buNone/>
            </a:pPr>
            <a:r>
              <a:rPr lang="ru-RU" b="1" smtClean="0"/>
              <a:t>( ед.ч. м.р.)</a:t>
            </a:r>
          </a:p>
          <a:p>
            <a:pPr>
              <a:buFont typeface="Arial" charset="0"/>
              <a:buNone/>
            </a:pPr>
            <a:r>
              <a:rPr lang="ru-RU" b="1" smtClean="0"/>
              <a:t>3.Указываю часть речи.</a:t>
            </a:r>
          </a:p>
          <a:p>
            <a:pPr>
              <a:buFont typeface="Arial" charset="0"/>
              <a:buNone/>
            </a:pPr>
            <a:r>
              <a:rPr lang="ru-RU" b="1" smtClean="0"/>
              <a:t>4.Определяю род в ед.числе.</a:t>
            </a:r>
          </a:p>
          <a:p>
            <a:pPr>
              <a:buFont typeface="Arial" charset="0"/>
              <a:buNone/>
            </a:pPr>
            <a:r>
              <a:rPr lang="ru-RU" b="1" smtClean="0"/>
              <a:t>5. Определяю число.</a:t>
            </a:r>
          </a:p>
        </p:txBody>
      </p:sp>
      <p:sp>
        <p:nvSpPr>
          <p:cNvPr id="13316" name="Содержимое 6"/>
          <p:cNvSpPr>
            <a:spLocks noGrp="1"/>
          </p:cNvSpPr>
          <p:nvPr>
            <p:ph sz="half" idx="2"/>
          </p:nvPr>
        </p:nvSpPr>
        <p:spPr>
          <a:xfrm>
            <a:off x="5116513" y="1331913"/>
            <a:ext cx="4748212" cy="5421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solidFill>
                  <a:srgbClr val="CC0066"/>
                </a:solidFill>
              </a:rPr>
              <a:t>Крайнем – юге(каком?) крайнем, </a:t>
            </a:r>
          </a:p>
          <a:p>
            <a:pPr>
              <a:buFont typeface="Arial" charset="0"/>
              <a:buNone/>
            </a:pPr>
            <a:r>
              <a:rPr lang="ru-RU" sz="4800" b="1" smtClean="0">
                <a:solidFill>
                  <a:srgbClr val="CC0066"/>
                </a:solidFill>
              </a:rPr>
              <a:t>н.ф. крайний, прил.,  м.р., ед.ч.</a:t>
            </a:r>
          </a:p>
        </p:txBody>
      </p:sp>
      <p:sp>
        <p:nvSpPr>
          <p:cNvPr id="13317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828463-F373-4715-8BDF-44BED3372443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331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645123-5715-4695-A554-7C3D867D814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Образец.Сочетания слов</a:t>
            </a:r>
            <a:br>
              <a:rPr lang="ru-RU" b="1" smtClean="0">
                <a:solidFill>
                  <a:srgbClr val="CC0066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главное слово существительное.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4825" y="1403350"/>
            <a:ext cx="9072563" cy="53498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z="4400" b="1" smtClean="0"/>
              <a:t>Охраняемым объектам</a:t>
            </a:r>
          </a:p>
          <a:p>
            <a:pPr>
              <a:buFont typeface="Arial" charset="0"/>
              <a:buNone/>
            </a:pPr>
            <a:endParaRPr lang="ru-RU" sz="4400" smtClean="0"/>
          </a:p>
          <a:p>
            <a:pPr>
              <a:buFont typeface="Arial" charset="0"/>
              <a:buNone/>
            </a:pPr>
            <a:r>
              <a:rPr lang="ru-RU" sz="4400" b="1" smtClean="0"/>
              <a:t>Крупное    озеро </a:t>
            </a:r>
          </a:p>
          <a:p>
            <a:pPr>
              <a:buFont typeface="Arial" charset="0"/>
              <a:buNone/>
            </a:pPr>
            <a:endParaRPr lang="ru-RU" sz="4400" smtClean="0"/>
          </a:p>
          <a:p>
            <a:pPr>
              <a:buFont typeface="Arial" charset="0"/>
              <a:buNone/>
            </a:pPr>
            <a:r>
              <a:rPr lang="ru-RU" sz="4400" b="1" smtClean="0"/>
              <a:t>Оронская    вода  </a:t>
            </a:r>
          </a:p>
        </p:txBody>
      </p:sp>
      <p:sp>
        <p:nvSpPr>
          <p:cNvPr id="1434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FD3AE8-3532-45DB-B8C0-FEE8695B4B27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354CC9-47A5-479B-B850-28904E72D29A}" type="slidenum">
              <a:rPr lang="ru-RU" smtClean="0"/>
              <a:pPr/>
              <a:t>13</a:t>
            </a:fld>
            <a:endParaRPr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679950" y="1835150"/>
            <a:ext cx="288925" cy="36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9950" y="1835150"/>
            <a:ext cx="288925" cy="36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03688" y="1979613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39863" y="197961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16350" y="3563938"/>
            <a:ext cx="360363" cy="2873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816350" y="3563938"/>
            <a:ext cx="360363" cy="2873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27425" y="3563938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295400" y="356393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439863" y="1979613"/>
            <a:ext cx="2663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95400" y="3563938"/>
            <a:ext cx="22320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960813" y="5148263"/>
            <a:ext cx="431800" cy="358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887788" y="5148263"/>
            <a:ext cx="504825" cy="360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39863" y="5148263"/>
            <a:ext cx="22320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39863" y="514826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71888" y="5148263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100137"/>
          </a:xfrm>
        </p:spPr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Проверь.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4825" y="1331913"/>
            <a:ext cx="9072563" cy="5421312"/>
          </a:xfrm>
        </p:spPr>
        <p:txBody>
          <a:bodyPr/>
          <a:lstStyle/>
          <a:p>
            <a:r>
              <a:rPr lang="ru-RU" sz="4000" smtClean="0"/>
              <a:t>Ж</a:t>
            </a:r>
            <a:r>
              <a:rPr lang="ru-RU" sz="4000" b="1" smtClean="0">
                <a:solidFill>
                  <a:srgbClr val="FF0000"/>
                </a:solidFill>
              </a:rPr>
              <a:t>и</a:t>
            </a:r>
            <a:r>
              <a:rPr lang="ru-RU" sz="4000" smtClean="0"/>
              <a:t>вут на эт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й прекрасн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й з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smtClean="0"/>
              <a:t>мле зам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smtClean="0"/>
              <a:t>ч</a:t>
            </a:r>
            <a:r>
              <a:rPr lang="ru-RU" sz="4000" b="1" smtClean="0">
                <a:solidFill>
                  <a:srgbClr val="FF0000"/>
                </a:solidFill>
              </a:rPr>
              <a:t>а</a:t>
            </a:r>
            <a:r>
              <a:rPr lang="ru-RU" sz="4000" smtClean="0"/>
              <a:t>тельн</a:t>
            </a:r>
            <a:r>
              <a:rPr lang="ru-RU" sz="4000" b="1" smtClean="0">
                <a:solidFill>
                  <a:srgbClr val="FF0000"/>
                </a:solidFill>
              </a:rPr>
              <a:t>ы</a:t>
            </a:r>
            <a:r>
              <a:rPr lang="ru-RU" sz="4000" smtClean="0"/>
              <a:t>е люди, к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тор</a:t>
            </a:r>
            <a:r>
              <a:rPr lang="ru-RU" sz="4000" b="1" smtClean="0">
                <a:solidFill>
                  <a:srgbClr val="FF0000"/>
                </a:solidFill>
              </a:rPr>
              <a:t>ы</a:t>
            </a:r>
            <a:r>
              <a:rPr lang="ru-RU" sz="4000" smtClean="0"/>
              <a:t>е  доб</a:t>
            </a:r>
            <a:r>
              <a:rPr lang="ru-RU" sz="4000" b="1" smtClean="0">
                <a:solidFill>
                  <a:srgbClr val="FF0000"/>
                </a:solidFill>
              </a:rPr>
              <a:t>ы</a:t>
            </a:r>
            <a:r>
              <a:rPr lang="ru-RU" sz="4000" smtClean="0"/>
              <a:t>вают из з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smtClean="0"/>
              <a:t>мли зол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то и так</a:t>
            </a:r>
            <a:r>
              <a:rPr lang="ru-RU" sz="4000" b="1" smtClean="0">
                <a:solidFill>
                  <a:srgbClr val="FF0000"/>
                </a:solidFill>
              </a:rPr>
              <a:t>и</a:t>
            </a:r>
            <a:r>
              <a:rPr lang="ru-RU" sz="4000" smtClean="0"/>
              <a:t>м образом приумн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жают богатство наш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smtClean="0"/>
              <a:t>й родины. В эт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м году  бодайбинцы отм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smtClean="0"/>
              <a:t>ч</a:t>
            </a:r>
            <a:r>
              <a:rPr lang="ru-RU" sz="4000" b="1" smtClean="0">
                <a:solidFill>
                  <a:srgbClr val="FF0000"/>
                </a:solidFill>
              </a:rPr>
              <a:t>а</a:t>
            </a:r>
            <a:r>
              <a:rPr lang="ru-RU" sz="4000" smtClean="0"/>
              <a:t>ют юбилейн</a:t>
            </a:r>
            <a:r>
              <a:rPr lang="ru-RU" sz="4000" b="1" smtClean="0">
                <a:solidFill>
                  <a:srgbClr val="FF0000"/>
                </a:solidFill>
              </a:rPr>
              <a:t>у</a:t>
            </a:r>
            <a:r>
              <a:rPr lang="ru-RU" sz="4000" smtClean="0"/>
              <a:t>ю дату- 150 лет со дня осн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smtClean="0"/>
              <a:t>вания Бодайбо.</a:t>
            </a:r>
          </a:p>
          <a:p>
            <a:endParaRPr lang="ru-RU" smtClean="0"/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BD02F4-5ECB-4DEE-BF28-C8ADCDC8383C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4AAA0E-F44B-497D-A608-8515B34A27F5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3A3E11-BD16-4FB6-8D51-F09028F80888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638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04EA75-4806-4094-9F43-07D99B40AED6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6388" name="Рисунок 5" descr="bodajbo-0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363" y="323850"/>
            <a:ext cx="6051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ЕПРЕВАНРВЕ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4050" y="3348038"/>
            <a:ext cx="56165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Подведём итог урока.</a:t>
            </a:r>
          </a:p>
        </p:txBody>
      </p:sp>
      <p:sp>
        <p:nvSpPr>
          <p:cNvPr id="1741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8BD9CA-1CAD-4559-9941-12BA22173883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BCB23-C688-402D-AD3F-80C8727BFF0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7413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0070C0"/>
                </a:solidFill>
              </a:rPr>
              <a:t>У меня всё сегодня получилось, я не допускал ошибок.</a:t>
            </a:r>
          </a:p>
          <a:p>
            <a:r>
              <a:rPr lang="ru-RU" sz="4400" b="1" smtClean="0">
                <a:solidFill>
                  <a:srgbClr val="0070C0"/>
                </a:solidFill>
              </a:rPr>
              <a:t>Я допустил ошибки в задании(ях) №…</a:t>
            </a:r>
          </a:p>
          <a:p>
            <a:r>
              <a:rPr lang="ru-RU" sz="4400" b="1" smtClean="0">
                <a:solidFill>
                  <a:srgbClr val="0070C0"/>
                </a:solidFill>
              </a:rPr>
              <a:t>Мне необходимо поработать над …(перечислить темы)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2160588" y="1908175"/>
            <a:ext cx="7416800" cy="4845050"/>
          </a:xfrm>
        </p:spPr>
        <p:txBody>
          <a:bodyPr/>
          <a:lstStyle/>
          <a:p>
            <a:pPr marL="666750" indent="-666750" defTabSz="914400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CC0066"/>
                </a:solidFill>
              </a:rPr>
              <a:t>     Домашнее задание </a:t>
            </a:r>
          </a:p>
          <a:p>
            <a:pPr marL="666750" indent="-666750" defTabSz="914400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CC0066"/>
                </a:solidFill>
              </a:rPr>
              <a:t>     у каждого в плане, по       которому работали на уроке. </a:t>
            </a:r>
          </a:p>
        </p:txBody>
      </p:sp>
      <p:grpSp>
        <p:nvGrpSpPr>
          <p:cNvPr id="18435" name="Заголовок 1"/>
          <p:cNvGrpSpPr>
            <a:grpSpLocks noGrp="1"/>
          </p:cNvGrpSpPr>
          <p:nvPr/>
        </p:nvGrpSpPr>
        <p:grpSpPr bwMode="auto">
          <a:xfrm>
            <a:off x="384175" y="268288"/>
            <a:ext cx="9336088" cy="1135062"/>
            <a:chOff x="242" y="169"/>
            <a:chExt cx="5276" cy="695"/>
          </a:xfrm>
        </p:grpSpPr>
        <p:pic>
          <p:nvPicPr>
            <p:cNvPr id="18438" name="Заголовок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" y="169"/>
              <a:ext cx="5276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288" y="247"/>
              <a:ext cx="518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bIns="0" anchor="b"/>
            <a:lstStyle/>
            <a:p>
              <a:pPr algn="ctr" defTabSz="914400">
                <a:defRPr/>
              </a:pPr>
              <a:r>
                <a:rPr lang="ru-RU" sz="4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nstantia" pitchFamily="18" charset="0"/>
                </a:rPr>
                <a:t>Домашнее задание</a:t>
              </a:r>
            </a:p>
          </p:txBody>
        </p:sp>
      </p:grpSp>
      <p:pic>
        <p:nvPicPr>
          <p:cNvPr id="18436" name="Picture 10" descr="134B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81000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10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3059113"/>
            <a:ext cx="2952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Спасибо знатокам русского языка!</a:t>
            </a:r>
          </a:p>
        </p:txBody>
      </p:sp>
      <p:sp>
        <p:nvSpPr>
          <p:cNvPr id="1945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smtClean="0"/>
              <a:t>Настроение у нас </a:t>
            </a:r>
            <a:r>
              <a:rPr lang="ru-RU" smtClean="0"/>
              <a:t>:</a:t>
            </a:r>
          </a:p>
          <a:p>
            <a:endParaRPr lang="ru-RU" smtClean="0"/>
          </a:p>
          <a:p>
            <a:r>
              <a:rPr lang="ru-RU" sz="3200" smtClean="0"/>
              <a:t>Ведь задания были:</a:t>
            </a:r>
          </a:p>
          <a:p>
            <a:endParaRPr lang="ru-RU" smtClean="0"/>
          </a:p>
          <a:p>
            <a:r>
              <a:rPr lang="ru-RU" sz="3200" smtClean="0"/>
              <a:t>На уроке я был</a:t>
            </a:r>
          </a:p>
          <a:p>
            <a:endParaRPr lang="ru-RU" smtClean="0"/>
          </a:p>
          <a:p>
            <a:r>
              <a:rPr lang="ru-RU" sz="3200" smtClean="0"/>
              <a:t>И урок получился</a:t>
            </a:r>
          </a:p>
          <a:p>
            <a:endParaRPr lang="ru-RU" smtClean="0"/>
          </a:p>
        </p:txBody>
      </p:sp>
      <p:sp>
        <p:nvSpPr>
          <p:cNvPr id="19460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64A4B9-04DD-4EDE-8C70-807DA89DF144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94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0E8FFC-BB85-476C-B861-89C100005F1C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10" name="Разминка_000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8344" y="1907629"/>
            <a:ext cx="432048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008063" y="2411413"/>
            <a:ext cx="29527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Чудесное!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8063" y="3492500"/>
            <a:ext cx="28797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Интересные!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8063" y="4572000"/>
            <a:ext cx="28797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Внимательный!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8063" y="5724525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Замечательный!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колокольчик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84550" y="4211638"/>
            <a:ext cx="3024188" cy="2376487"/>
          </a:xfrm>
        </p:spPr>
      </p:pic>
      <p:sp>
        <p:nvSpPr>
          <p:cNvPr id="2048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F7DF27-3A52-4855-A2CB-36DB46A3A87C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0484" name="Заголовок 6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3692525"/>
          </a:xfrm>
        </p:spPr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Спасибо за урок!</a:t>
            </a:r>
            <a:br>
              <a:rPr lang="ru-RU" b="1" smtClean="0">
                <a:solidFill>
                  <a:srgbClr val="CC0066"/>
                </a:solidFill>
              </a:rPr>
            </a:br>
            <a:r>
              <a:rPr lang="ru-RU" b="1" smtClean="0">
                <a:solidFill>
                  <a:srgbClr val="CC0066"/>
                </a:solidFill>
              </a:rPr>
              <a:t/>
            </a:r>
            <a:br>
              <a:rPr lang="ru-RU" b="1" smtClean="0">
                <a:solidFill>
                  <a:srgbClr val="CC0066"/>
                </a:solidFill>
              </a:rPr>
            </a:br>
            <a:r>
              <a:rPr lang="ru-RU" b="1" smtClean="0">
                <a:solidFill>
                  <a:srgbClr val="0070C0"/>
                </a:solidFill>
              </a:rPr>
              <a:t>Прозвенел уже звонок</a:t>
            </a:r>
            <a:br>
              <a:rPr lang="ru-RU" b="1" smtClean="0">
                <a:solidFill>
                  <a:srgbClr val="0070C0"/>
                </a:solidFill>
              </a:rPr>
            </a:br>
            <a:r>
              <a:rPr lang="ru-RU" b="1" smtClean="0">
                <a:solidFill>
                  <a:srgbClr val="0070C0"/>
                </a:solidFill>
              </a:rPr>
              <a:t>Пора заканчивать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223963" y="1042988"/>
            <a:ext cx="8569325" cy="504031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66"/>
                </a:solidFill>
              </a:rPr>
              <a:t>Прозвенел опять звонок</a:t>
            </a:r>
          </a:p>
          <a:p>
            <a:pPr eaLnBrk="1" hangingPunct="1"/>
            <a:r>
              <a:rPr lang="ru-RU" sz="4800" b="1" smtClean="0">
                <a:solidFill>
                  <a:srgbClr val="CC0066"/>
                </a:solidFill>
              </a:rPr>
              <a:t>Всех торопит на урок!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Звонок невелик,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А всем ребятам велит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Сядь, да учись,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Трудись, не ленись!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08063">
              <a:defRPr/>
            </a:pPr>
            <a:fld id="{A867A756-FD2B-4DF9-998A-0EAE88FD4F33}" type="datetime1">
              <a:rPr lang="ru-RU">
                <a:latin typeface="+mn-lt"/>
              </a:rPr>
              <a:pPr defTabSz="1008063">
                <a:defRPr/>
              </a:pPr>
              <a:t>19.02.2014</a:t>
            </a:fld>
            <a:endParaRPr lang="ru-RU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063">
              <a:defRPr/>
            </a:pPr>
            <a:fld id="{AA6C7963-C503-4B2F-A87D-724FF08B123D}" type="slidenum">
              <a:rPr lang="ru-RU">
                <a:latin typeface="+mn-lt"/>
              </a:rPr>
              <a:pPr defTabSz="1008063">
                <a:defRPr/>
              </a:pPr>
              <a:t>2</a:t>
            </a:fld>
            <a:endParaRPr lang="ru-RU">
              <a:latin typeface="+mn-lt"/>
            </a:endParaRPr>
          </a:p>
        </p:txBody>
      </p:sp>
      <p:pic>
        <p:nvPicPr>
          <p:cNvPr id="6" name="Рисунок 5" descr="колокольчик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6725"/>
            <a:ext cx="13684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4138" y="0"/>
            <a:ext cx="26638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7338" y="323850"/>
            <a:ext cx="9072562" cy="955675"/>
          </a:xfrm>
        </p:spPr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Правила работы на уроке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4825" y="1331913"/>
            <a:ext cx="9072563" cy="54213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На уроке будь старательным,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Будь спокойным и внимательным.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Всё пиши, не отставая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Слушай, не перебивая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Говори всё чётко, внятно,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Чтобы было всем понятно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Если хочешь отвечать,</a:t>
            </a:r>
          </a:p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Надо руку поднимать.</a:t>
            </a:r>
          </a:p>
          <a:p>
            <a:endParaRPr lang="ru-RU" smtClean="0"/>
          </a:p>
        </p:txBody>
      </p:sp>
      <p:sp>
        <p:nvSpPr>
          <p:cNvPr id="410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0B7A58-B4BF-4398-B8DA-B9B0B8AE994E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410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CE2E8-94D1-4A43-9F7E-725D1AFEDE35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4102" name="Picture 3" descr="C:\Users\uzer\Pictures\school2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56438" y="3275013"/>
            <a:ext cx="2736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15900" y="611188"/>
            <a:ext cx="9648825" cy="865187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sz="72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урока: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sz="5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5400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60363" y="1619250"/>
            <a:ext cx="94329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«Имя прилагательное как часть речи» </a:t>
            </a:r>
            <a:b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defTabSz="914400">
              <a:spcBef>
                <a:spcPct val="50000"/>
              </a:spcBef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464050" y="3132138"/>
            <a:ext cx="489743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4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Цель урока:</a:t>
            </a:r>
          </a:p>
          <a:p>
            <a:pPr defTabSz="914400">
              <a:defRPr/>
            </a:pPr>
            <a:r>
              <a:rPr lang="ru-RU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Проверить свои знания.</a:t>
            </a:r>
          </a:p>
          <a:p>
            <a:pPr defTabSz="914400">
              <a:spcBef>
                <a:spcPct val="50000"/>
              </a:spcBef>
              <a:defRPr/>
            </a:pPr>
            <a:endParaRPr lang="ru-RU" sz="4400" dirty="0">
              <a:latin typeface="Arial" pitchFamily="34" charset="0"/>
            </a:endParaRPr>
          </a:p>
        </p:txBody>
      </p:sp>
      <p:pic>
        <p:nvPicPr>
          <p:cNvPr id="5125" name="Picture 5" descr="на сайт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4067175"/>
            <a:ext cx="35290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на сайт (5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3635375"/>
            <a:ext cx="40322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91605"/>
            <a:ext cx="3941865" cy="4989512"/>
          </a:xfrm>
          <a:effectLst>
            <a:softEdge rad="112500"/>
          </a:effectLst>
        </p:spPr>
      </p:pic>
      <p:sp>
        <p:nvSpPr>
          <p:cNvPr id="6147" name="Содержимое 8"/>
          <p:cNvSpPr>
            <a:spLocks noGrp="1"/>
          </p:cNvSpPr>
          <p:nvPr>
            <p:ph sz="half" idx="2"/>
          </p:nvPr>
        </p:nvSpPr>
        <p:spPr>
          <a:xfrm>
            <a:off x="4535488" y="1763713"/>
            <a:ext cx="5041900" cy="49895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66"/>
                </a:solidFill>
              </a:rPr>
              <a:t>Очень занимательное </a:t>
            </a:r>
          </a:p>
          <a:p>
            <a:pPr eaLnBrk="1" hangingPunct="1"/>
            <a:r>
              <a:rPr lang="ru-RU" sz="4000" b="1" smtClean="0">
                <a:solidFill>
                  <a:srgbClr val="CC0066"/>
                </a:solidFill>
              </a:rPr>
              <a:t>Имя прилагательное</a:t>
            </a:r>
          </a:p>
          <a:p>
            <a:pPr eaLnBrk="1" hangingPunct="1"/>
            <a:r>
              <a:rPr lang="ru-RU" sz="4000" b="1" smtClean="0">
                <a:solidFill>
                  <a:srgbClr val="CC0066"/>
                </a:solidFill>
              </a:rPr>
              <a:t>Трудно будет без него,</a:t>
            </a:r>
          </a:p>
          <a:p>
            <a:pPr eaLnBrk="1" hangingPunct="1"/>
            <a:r>
              <a:rPr lang="ru-RU" sz="4000" b="1" smtClean="0">
                <a:solidFill>
                  <a:srgbClr val="CC0066"/>
                </a:solidFill>
              </a:rPr>
              <a:t>Если пропадёт оно</a:t>
            </a:r>
            <a:r>
              <a:rPr lang="ru-RU" sz="4000" smtClean="0">
                <a:solidFill>
                  <a:srgbClr val="CC0066"/>
                </a:solidFill>
              </a:rPr>
              <a:t>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08063">
              <a:defRPr/>
            </a:pPr>
            <a:fld id="{EE5833F9-B457-4636-BD21-3F35A67A61EC}" type="datetime1">
              <a:rPr lang="ru-RU">
                <a:latin typeface="+mn-lt"/>
              </a:rPr>
              <a:pPr defTabSz="1008063">
                <a:defRPr/>
              </a:pPr>
              <a:t>19.02.2014</a:t>
            </a:fld>
            <a:endParaRPr lang="ru-RU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063">
              <a:defRPr/>
            </a:pPr>
            <a:fld id="{60D92538-F71C-492B-995D-4D1F02124052}" type="slidenum">
              <a:rPr lang="ru-RU">
                <a:latin typeface="+mn-lt"/>
              </a:rPr>
              <a:pPr defTabSz="1008063">
                <a:defRPr/>
              </a:pPr>
              <a:t>5</a:t>
            </a:fld>
            <a:endParaRPr lang="ru-RU">
              <a:latin typeface="+mn-lt"/>
            </a:endParaRPr>
          </a:p>
        </p:txBody>
      </p:sp>
      <p:pic>
        <p:nvPicPr>
          <p:cNvPr id="10" name="Рисунок 9" descr="8faa1c9ed2265ec0673d9eae9659c2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64500" y="323850"/>
            <a:ext cx="1655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024188" y="2627313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44913" y="2195513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4825" y="0"/>
            <a:ext cx="9072563" cy="1562100"/>
          </a:xfrm>
        </p:spPr>
        <p:txBody>
          <a:bodyPr/>
          <a:lstStyle/>
          <a:p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 год объявлен Годом экологической культуры  и охраны окружающей среды</a:t>
            </a:r>
          </a:p>
        </p:txBody>
      </p:sp>
      <p:sp>
        <p:nvSpPr>
          <p:cNvPr id="717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5B685C-2551-4551-BEFA-071FCCC3CD0B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5617CF-1A96-4CBD-A4DC-FBD033AA2942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7173" name="Picture 2" descr="F:\фото витимский заповедник\111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19250"/>
            <a:ext cx="5040313" cy="5940425"/>
          </a:xfrm>
          <a:noFill/>
        </p:spPr>
      </p:pic>
      <p:pic>
        <p:nvPicPr>
          <p:cNvPr id="7174" name="Picture 3" descr="F:\фото витимский заповедник\11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313" y="1619250"/>
            <a:ext cx="504031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F:\фото витимский заповедник\1110006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8425" y="5148263"/>
            <a:ext cx="16557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F:\фото витимский заповедник\1110008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08288" y="6011863"/>
            <a:ext cx="19446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47C854-66FA-4059-AE73-33AA7BA1180B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819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E972F-6384-4D74-8522-76D5B9F29C48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8197" name="Picture 2" descr="F:\фото витимский заповедник\1110009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F:\фото витимский заповедник\1110015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129213"/>
            <a:ext cx="1655763" cy="2430462"/>
          </a:xfrm>
          <a:noFill/>
        </p:spPr>
      </p:pic>
      <p:pic>
        <p:nvPicPr>
          <p:cNvPr id="8199" name="Picture 6" descr="F:\фото витимский заповедник\1110009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03688" y="5364163"/>
            <a:ext cx="194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F:\фото витимский заповедник\1110002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5000" y="4356100"/>
            <a:ext cx="270033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F:\фото витимский заповедник\1110002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8425" y="2843213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F:\фото витимский заповедник\1110006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88238" y="395288"/>
            <a:ext cx="2016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 descr="F:\фото витимский заповедник\1110002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48150" y="1331913"/>
            <a:ext cx="2733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884237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C0066"/>
                </a:solidFill>
              </a:rPr>
              <a:t>Образец.Проверьпредложения.</a:t>
            </a:r>
          </a:p>
        </p:txBody>
      </p:sp>
      <p:sp>
        <p:nvSpPr>
          <p:cNvPr id="9219" name="Содержимое 7"/>
          <p:cNvSpPr>
            <a:spLocks noGrp="1"/>
          </p:cNvSpPr>
          <p:nvPr>
            <p:ph idx="1"/>
          </p:nvPr>
        </p:nvSpPr>
        <p:spPr>
          <a:xfrm>
            <a:off x="504825" y="1116013"/>
            <a:ext cx="9072563" cy="5637212"/>
          </a:xfrm>
        </p:spPr>
        <p:txBody>
          <a:bodyPr/>
          <a:lstStyle/>
          <a:p>
            <a:r>
              <a:rPr lang="ru-RU" sz="3200" b="1" smtClean="0"/>
              <a:t>1)Имя прилагательное-это часть </a:t>
            </a:r>
            <a:r>
              <a:rPr lang="ru-RU" sz="3200" b="1" smtClean="0">
                <a:solidFill>
                  <a:srgbClr val="FF0000"/>
                </a:solidFill>
              </a:rPr>
              <a:t>речи</a:t>
            </a:r>
            <a:r>
              <a:rPr lang="ru-RU" sz="3200" b="1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smtClean="0"/>
              <a:t>2)Имена прилагательные обозначают </a:t>
            </a:r>
            <a:r>
              <a:rPr lang="ru-RU" sz="3200" b="1" smtClean="0">
                <a:solidFill>
                  <a:srgbClr val="FF0000"/>
                </a:solidFill>
              </a:rPr>
              <a:t>признак предмета</a:t>
            </a:r>
            <a:r>
              <a:rPr lang="ru-RU" sz="3200" b="1" smtClean="0"/>
              <a:t> и отвечают на вопросы: </a:t>
            </a:r>
            <a:r>
              <a:rPr lang="ru-RU" sz="3200" b="1" smtClean="0">
                <a:solidFill>
                  <a:srgbClr val="FF0000"/>
                </a:solidFill>
              </a:rPr>
              <a:t>Какой? Какая? Какое? Какие? </a:t>
            </a:r>
          </a:p>
          <a:p>
            <a:r>
              <a:rPr lang="ru-RU" sz="3200" b="1" smtClean="0"/>
              <a:t>3)Имена прилагательные изменяются  по </a:t>
            </a:r>
            <a:r>
              <a:rPr lang="ru-RU" sz="3200" b="1" smtClean="0">
                <a:solidFill>
                  <a:srgbClr val="FF0000"/>
                </a:solidFill>
              </a:rPr>
              <a:t>родам и числам. </a:t>
            </a:r>
          </a:p>
          <a:p>
            <a:r>
              <a:rPr lang="ru-RU" sz="3200" b="1" smtClean="0"/>
              <a:t>4)Они всегда связаны с </a:t>
            </a:r>
            <a:r>
              <a:rPr lang="ru-RU" sz="3200" b="1" smtClean="0">
                <a:solidFill>
                  <a:srgbClr val="FF0000"/>
                </a:solidFill>
              </a:rPr>
              <a:t>именами существительными.</a:t>
            </a:r>
          </a:p>
          <a:p>
            <a:r>
              <a:rPr lang="ru-RU" sz="3200" b="1" smtClean="0"/>
              <a:t>5)Имена прилагательные делают нашу  речь </a:t>
            </a:r>
            <a:r>
              <a:rPr lang="ru-RU" sz="3200" b="1" smtClean="0">
                <a:solidFill>
                  <a:srgbClr val="FF0000"/>
                </a:solidFill>
              </a:rPr>
              <a:t>яркой и точной.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08063">
              <a:defRPr/>
            </a:pPr>
            <a:fld id="{9455F99B-2873-410A-A705-5FBB5AED1FE6}" type="datetime1">
              <a:rPr lang="ru-RU">
                <a:latin typeface="+mn-lt"/>
              </a:rPr>
              <a:pPr defTabSz="1008063">
                <a:defRPr/>
              </a:pPr>
              <a:t>19.02.2014</a:t>
            </a:fld>
            <a:endParaRPr lang="ru-RU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063">
              <a:defRPr/>
            </a:pPr>
            <a:fld id="{55E004D0-F2D1-4D80-A8A5-B69B07CFE6EE}" type="slidenum">
              <a:rPr lang="ru-RU">
                <a:latin typeface="+mn-lt"/>
              </a:rPr>
              <a:pPr defTabSz="1008063">
                <a:defRPr/>
              </a:pPr>
              <a:t>8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Образец.Родовые окончания имён прилагательных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5400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/>
              <a:t>Ед. число:                            Мн.число: </a:t>
            </a:r>
          </a:p>
          <a:p>
            <a:pPr>
              <a:buFont typeface="Arial" charset="0"/>
              <a:buNone/>
            </a:pPr>
            <a:r>
              <a:rPr lang="ru-RU" sz="4400" b="1" smtClean="0">
                <a:solidFill>
                  <a:srgbClr val="0000FF"/>
                </a:solidFill>
              </a:rPr>
              <a:t>М.р.      </a:t>
            </a:r>
            <a:r>
              <a:rPr lang="ru-RU" sz="4400" b="1" smtClean="0">
                <a:solidFill>
                  <a:srgbClr val="7030A0"/>
                </a:solidFill>
              </a:rPr>
              <a:t>Ж.р. </a:t>
            </a:r>
            <a:r>
              <a:rPr lang="ru-RU" sz="4400" b="1" smtClean="0"/>
              <a:t>      </a:t>
            </a:r>
            <a:r>
              <a:rPr lang="ru-RU" sz="4400" b="1" smtClean="0">
                <a:solidFill>
                  <a:srgbClr val="00B050"/>
                </a:solidFill>
              </a:rPr>
              <a:t>С.р.</a:t>
            </a:r>
          </a:p>
        </p:txBody>
      </p:sp>
      <p:sp>
        <p:nvSpPr>
          <p:cNvPr id="1024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A22D9-7E71-404F-B2B0-AF28A84F43C3}" type="datetime1">
              <a:rPr lang="ru-RU" smtClean="0"/>
              <a:pPr/>
              <a:t>19.02.2014</a:t>
            </a:fld>
            <a:endParaRPr lang="ru-RU" smtClean="0"/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7C4C-BBE5-42BF-9CCA-7C0B9591160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303463" y="4356100"/>
            <a:ext cx="1152525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ЯЯ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3463" y="3419475"/>
            <a:ext cx="1152525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" y="3419475"/>
            <a:ext cx="1152525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FF"/>
                </a:solidFill>
              </a:rPr>
              <a:t>ОЙ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7700" y="4356100"/>
            <a:ext cx="1152525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700" y="5292725"/>
            <a:ext cx="1152525" cy="790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FF"/>
                </a:solidFill>
              </a:rPr>
              <a:t>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03688" y="4356100"/>
            <a:ext cx="1152525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</a:rPr>
              <a:t>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03688" y="3419475"/>
            <a:ext cx="1152525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</a:rPr>
              <a:t>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0900" y="4284663"/>
            <a:ext cx="1152525" cy="790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</a:rPr>
              <a:t>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27875" y="3059113"/>
            <a:ext cx="1152525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</a:rPr>
              <a:t>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4. русский язык">
  <a:themeElements>
    <a:clrScheme name="нач.школа 14. русский язык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нач.школа 14. русский язык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нач.школа 14. русский язык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893</TotalTime>
  <Words>398</Words>
  <Application>Microsoft Office PowerPoint</Application>
  <PresentationFormat>Произвольный</PresentationFormat>
  <Paragraphs>116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MS Gothic</vt:lpstr>
      <vt:lpstr>Calibri</vt:lpstr>
      <vt:lpstr>Times New Roman</vt:lpstr>
      <vt:lpstr>Arial Unicode MS</vt:lpstr>
      <vt:lpstr>Constantia</vt:lpstr>
      <vt:lpstr>нач.школа 14. русский язык</vt:lpstr>
      <vt:lpstr>Урок русского языка 3 класс </vt:lpstr>
      <vt:lpstr>Слайд 2</vt:lpstr>
      <vt:lpstr>Правила работы на уроке</vt:lpstr>
      <vt:lpstr>Слайд 4</vt:lpstr>
      <vt:lpstr>Слайд 5</vt:lpstr>
      <vt:lpstr>2013 год объявлен Годом экологической культуры  и охраны окружающей среды</vt:lpstr>
      <vt:lpstr>Слайд 7</vt:lpstr>
      <vt:lpstr>Образец.Проверьпредложения.</vt:lpstr>
      <vt:lpstr>Образец.Родовые окончания имён прилагательных</vt:lpstr>
      <vt:lpstr>Образец. Имена прилагательные  Какой?Какая? Какое? Какие?</vt:lpstr>
      <vt:lpstr>Физминутка.</vt:lpstr>
      <vt:lpstr> Эталон. Разбор имени прилагательного как части речи.</vt:lpstr>
      <vt:lpstr>Образец.Сочетания слов главное слово существительное. </vt:lpstr>
      <vt:lpstr>Проверь.</vt:lpstr>
      <vt:lpstr>Слайд 15</vt:lpstr>
      <vt:lpstr>Подведём итог урока.</vt:lpstr>
      <vt:lpstr>Слайд 17</vt:lpstr>
      <vt:lpstr>Спасибо знатокам русского языка!</vt:lpstr>
      <vt:lpstr>Спасибо за урок!  Прозвенел уже звонок Пора заканчивать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re</cp:lastModifiedBy>
  <cp:revision>87</cp:revision>
  <cp:lastPrinted>1601-01-01T00:00:00Z</cp:lastPrinted>
  <dcterms:created xsi:type="dcterms:W3CDTF">2010-10-27T05:18:47Z</dcterms:created>
  <dcterms:modified xsi:type="dcterms:W3CDTF">2014-02-19T10:23:38Z</dcterms:modified>
</cp:coreProperties>
</file>