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7" r:id="rId15"/>
    <p:sldId id="27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ТЯЖЕЛО В УЧЕНЬЕ</a:t>
            </a:r>
            <a:r>
              <a:rPr lang="ru-RU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br>
              <a:rPr lang="ru-RU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(собрание для родителей десятиклассников)</a:t>
            </a:r>
            <a:br>
              <a:rPr lang="ru-RU" sz="3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Подготовила педагог-психолог</a:t>
            </a:r>
          </a:p>
          <a:p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Дульцева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Е.В.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user\Desktop\Елена\Картинки\Про школу\3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89040"/>
            <a:ext cx="3888432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7405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048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/>
              <a:t/>
            </a:r>
            <a:br>
              <a:rPr lang="ru-RU" sz="3600" b="1" i="1" dirty="0"/>
            </a:b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уровня познавательной потребности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(опросник В.С. Юркевич)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ru-RU" dirty="0" smtClean="0"/>
              <a:t>1. Связаны </a:t>
            </a:r>
            <a:r>
              <a:rPr lang="ru-RU" dirty="0"/>
              <a:t>ли интересы старшеклассника (в учёбе и во внешкольных занятиях) с выбором будущей </a:t>
            </a:r>
            <a:r>
              <a:rPr lang="ru-RU" dirty="0" smtClean="0"/>
              <a:t>профессии?</a:t>
            </a:r>
          </a:p>
          <a:p>
            <a:pPr marL="0" indent="0">
              <a:buNone/>
            </a:pPr>
            <a:r>
              <a:rPr lang="ru-RU" i="1" dirty="0" smtClean="0"/>
              <a:t> </a:t>
            </a:r>
            <a:r>
              <a:rPr lang="ru-RU" b="1" i="1" dirty="0" smtClean="0"/>
              <a:t>А</a:t>
            </a:r>
            <a:r>
              <a:rPr lang="ru-RU" i="1" dirty="0" smtClean="0"/>
              <a:t>. Связаны очень тесно.</a:t>
            </a:r>
            <a:endParaRPr lang="ru-RU" dirty="0" smtClean="0"/>
          </a:p>
          <a:p>
            <a:pPr marL="0" indent="0">
              <a:buNone/>
            </a:pPr>
            <a:r>
              <a:rPr lang="ru-RU" b="1" i="1" dirty="0" smtClean="0"/>
              <a:t>Б</a:t>
            </a:r>
            <a:r>
              <a:rPr lang="ru-RU" b="1" i="1" dirty="0"/>
              <a:t>.</a:t>
            </a:r>
            <a:r>
              <a:rPr lang="ru-RU" i="1" dirty="0"/>
              <a:t> Связаны, но поведение ребёнка хаотично, он хватается то за одно, то за другое, у него нет чёткого плана </a:t>
            </a:r>
            <a:r>
              <a:rPr lang="ru-RU" i="1" dirty="0" smtClean="0"/>
              <a:t>действий.</a:t>
            </a:r>
            <a:endParaRPr lang="ru-RU" dirty="0" smtClean="0"/>
          </a:p>
          <a:p>
            <a:pPr marL="0" indent="0">
              <a:buNone/>
            </a:pPr>
            <a:r>
              <a:rPr lang="ru-RU" b="1" i="1" dirty="0" smtClean="0"/>
              <a:t>В.</a:t>
            </a:r>
            <a:r>
              <a:rPr lang="ru-RU" i="1" dirty="0" smtClean="0"/>
              <a:t> Никак не связаны.</a:t>
            </a:r>
            <a:endParaRPr lang="ru-RU" dirty="0" smtClean="0"/>
          </a:p>
          <a:p>
            <a:pPr marL="0" lvl="0" indent="0">
              <a:buNone/>
            </a:pPr>
            <a:r>
              <a:rPr lang="ru-RU" dirty="0" smtClean="0"/>
              <a:t>2. Случается </a:t>
            </a:r>
            <a:r>
              <a:rPr lang="ru-RU" dirty="0"/>
              <a:t>ли, что старшеклассник обращается к серьёзным источникам: пользуется научной литературой, словарями?</a:t>
            </a:r>
          </a:p>
          <a:p>
            <a:pPr marL="0" indent="0">
              <a:buNone/>
            </a:pPr>
            <a:r>
              <a:rPr lang="ru-RU" b="1" i="1" dirty="0"/>
              <a:t>А.</a:t>
            </a:r>
            <a:r>
              <a:rPr lang="ru-RU" i="1" dirty="0"/>
              <a:t> часто.</a:t>
            </a:r>
            <a:endParaRPr lang="ru-RU" dirty="0"/>
          </a:p>
          <a:p>
            <a:pPr marL="0" indent="0">
              <a:buNone/>
            </a:pPr>
            <a:r>
              <a:rPr lang="ru-RU" b="1" i="1" dirty="0"/>
              <a:t>Б.</a:t>
            </a:r>
            <a:r>
              <a:rPr lang="ru-RU" i="1" dirty="0"/>
              <a:t> Иногда.</a:t>
            </a:r>
            <a:endParaRPr lang="ru-RU" dirty="0"/>
          </a:p>
          <a:p>
            <a:pPr marL="0" indent="0">
              <a:buNone/>
            </a:pPr>
            <a:r>
              <a:rPr lang="ru-RU" b="1" i="1" dirty="0"/>
              <a:t>В.</a:t>
            </a:r>
            <a:r>
              <a:rPr lang="ru-RU" i="1" dirty="0"/>
              <a:t> Никогда.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0493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ru-RU" dirty="0" smtClean="0"/>
              <a:t>3. Ставит </a:t>
            </a:r>
            <a:r>
              <a:rPr lang="ru-RU" dirty="0"/>
              <a:t>ли старшеклассник в своей учебной работе задачи, выполнение которых невозможно «за один присест», а требует кропотливой работы в течение многих дней?</a:t>
            </a:r>
          </a:p>
          <a:p>
            <a:pPr marL="0" indent="0">
              <a:buNone/>
            </a:pPr>
            <a:r>
              <a:rPr lang="ru-RU" b="1" i="1" dirty="0"/>
              <a:t>А.</a:t>
            </a:r>
            <a:r>
              <a:rPr lang="ru-RU" i="1" dirty="0"/>
              <a:t> Очень часто.</a:t>
            </a:r>
            <a:endParaRPr lang="ru-RU" dirty="0"/>
          </a:p>
          <a:p>
            <a:pPr marL="0" indent="0">
              <a:buNone/>
            </a:pPr>
            <a:r>
              <a:rPr lang="ru-RU" b="1" i="1" dirty="0"/>
              <a:t>Б.</a:t>
            </a:r>
            <a:r>
              <a:rPr lang="ru-RU" i="1" dirty="0"/>
              <a:t> Бывает, что ставит такие задачи, но редко выполняет их.</a:t>
            </a:r>
            <a:endParaRPr lang="ru-RU" dirty="0"/>
          </a:p>
          <a:p>
            <a:pPr marL="0" indent="0">
              <a:buNone/>
            </a:pPr>
            <a:r>
              <a:rPr lang="ru-RU" b="1" i="1" dirty="0"/>
              <a:t>В.</a:t>
            </a:r>
            <a:r>
              <a:rPr lang="ru-RU" i="1" dirty="0"/>
              <a:t> Не ставит долговременных задач.</a:t>
            </a:r>
            <a:endParaRPr lang="ru-RU" dirty="0"/>
          </a:p>
          <a:p>
            <a:pPr marL="0" lvl="0" indent="0">
              <a:buNone/>
            </a:pPr>
            <a:r>
              <a:rPr lang="ru-RU" dirty="0" smtClean="0"/>
              <a:t>4. Занимаясь </a:t>
            </a:r>
            <a:r>
              <a:rPr lang="ru-RU" dirty="0"/>
              <a:t>любимым делом, может ли делать «чёрную» неинтересную работу (выполнять длительные и скучные вычисления при решении интересной задачи)?</a:t>
            </a:r>
          </a:p>
          <a:p>
            <a:pPr marL="0" indent="0">
              <a:buNone/>
            </a:pPr>
            <a:r>
              <a:rPr lang="ru-RU" b="1" i="1" dirty="0"/>
              <a:t>А.</a:t>
            </a:r>
            <a:r>
              <a:rPr lang="ru-RU" i="1" dirty="0"/>
              <a:t> Делает такую работу спокойно, в том объёме, в котором это необходимо.</a:t>
            </a:r>
            <a:endParaRPr lang="ru-RU" dirty="0"/>
          </a:p>
          <a:p>
            <a:pPr marL="0" indent="0">
              <a:buNone/>
            </a:pPr>
            <a:r>
              <a:rPr lang="ru-RU" b="1" i="1" dirty="0"/>
              <a:t>Б.</a:t>
            </a:r>
            <a:r>
              <a:rPr lang="ru-RU" i="1" dirty="0"/>
              <a:t> Иногда делает, иногда бросает на полпути.</a:t>
            </a:r>
            <a:endParaRPr lang="ru-RU" dirty="0"/>
          </a:p>
          <a:p>
            <a:pPr marL="0" indent="0">
              <a:buNone/>
            </a:pPr>
            <a:r>
              <a:rPr lang="ru-RU" b="1" i="1" dirty="0"/>
              <a:t>В.</a:t>
            </a:r>
            <a:r>
              <a:rPr lang="ru-RU" i="1" dirty="0"/>
              <a:t> Избегает выполнения такой работы.</a:t>
            </a:r>
            <a:endParaRPr lang="ru-RU" dirty="0"/>
          </a:p>
          <a:p>
            <a:pPr marL="0" lvl="0" indent="0">
              <a:buNone/>
            </a:pPr>
            <a:r>
              <a:rPr lang="ru-RU" dirty="0" smtClean="0"/>
              <a:t>5. Может </a:t>
            </a:r>
            <a:r>
              <a:rPr lang="ru-RU" dirty="0"/>
              <a:t>ли старшеклассник заниматься длительное время интеллектуальной работой, даже жертвуя развлечениями, а иногда и отдыхом?</a:t>
            </a:r>
          </a:p>
          <a:p>
            <a:pPr marL="0" indent="0">
              <a:buNone/>
            </a:pPr>
            <a:r>
              <a:rPr lang="ru-RU" b="1" i="1" dirty="0"/>
              <a:t>А. </a:t>
            </a:r>
            <a:r>
              <a:rPr lang="ru-RU" i="1" dirty="0"/>
              <a:t>Всегда, когда это необходимо.</a:t>
            </a:r>
            <a:endParaRPr lang="ru-RU" dirty="0"/>
          </a:p>
          <a:p>
            <a:pPr marL="0" indent="0">
              <a:buNone/>
            </a:pPr>
            <a:r>
              <a:rPr lang="ru-RU" b="1" i="1" dirty="0"/>
              <a:t>Б.</a:t>
            </a:r>
            <a:r>
              <a:rPr lang="ru-RU" dirty="0"/>
              <a:t> </a:t>
            </a:r>
            <a:r>
              <a:rPr lang="ru-RU" i="1" dirty="0"/>
              <a:t>Только иногда.</a:t>
            </a:r>
            <a:endParaRPr lang="ru-RU" dirty="0"/>
          </a:p>
          <a:p>
            <a:pPr marL="0" indent="0">
              <a:buNone/>
            </a:pPr>
            <a:r>
              <a:rPr lang="ru-RU" b="1" i="1" dirty="0"/>
              <a:t>В.</a:t>
            </a:r>
            <a:r>
              <a:rPr lang="ru-RU" dirty="0"/>
              <a:t> </a:t>
            </a:r>
            <a:r>
              <a:rPr lang="ru-RU" i="1" dirty="0"/>
              <a:t>Никогда.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2261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Необходимо определить, какие ответы преобладают – </a:t>
            </a:r>
            <a:r>
              <a:rPr lang="ru-RU" b="1" i="1" dirty="0"/>
              <a:t>«А», «Б» или «В».</a:t>
            </a:r>
            <a:endParaRPr lang="ru-RU" dirty="0"/>
          </a:p>
          <a:p>
            <a:pPr marL="0" indent="0">
              <a:buNone/>
            </a:pPr>
            <a:r>
              <a:rPr lang="ru-RU" b="1" i="1" u="sng" dirty="0"/>
              <a:t>Преобладание ответов «А» </a:t>
            </a:r>
            <a:r>
              <a:rPr lang="ru-RU" dirty="0"/>
              <a:t>свидетельствует о развитой и целенаправленной познавательной деятельности. Такой ребёнок относится к учёбе серьёзно и проявляет в ней самостоятельность. От родителей может потребоваться помощь в поиске справочной литературы и в организации режима дня старшеклассника (некоторые школьники учатся «на износ», что может привести к нервному истощению).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9402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i="1" u="sng" dirty="0"/>
              <a:t>Преобладание ответов «Б» </a:t>
            </a:r>
            <a:r>
              <a:rPr lang="ru-RU" dirty="0"/>
              <a:t>говорит о том, что у старшеклассника развита любознательность и есть интерес к некоторым учебным предметам. Но такой интерес не имеет организованного характера, он хаотичен. У школьника нет понимания того, как в его дальнейшей жизни могут понадобиться те или иные знания. Родители могут помочь подростку, найдя для него интересный и необычный вид изучения самого привлекательного предмета, например, найти занимательный учебник или проводить совместные обсуждения увлекательной темы.</a:t>
            </a:r>
          </a:p>
          <a:p>
            <a:pPr marL="0" indent="0">
              <a:buNone/>
            </a:pPr>
            <a:r>
              <a:rPr lang="ru-RU" b="1" i="1" u="sng" dirty="0"/>
              <a:t>Ответы «В» </a:t>
            </a:r>
            <a:r>
              <a:rPr lang="ru-RU" dirty="0"/>
              <a:t>сигнализируют о низком уровне развития познавательной потребности и о нежелании учиться. Конечно, если «покопаться», всегда найдётся область знаний или интеллектуально занятие, которое в какой-то мере интересует старшеклассника. В разговоре с ним надо попытаться выяснить, что именно его интересует, присмотреться к его внешкольным занятиям и помочь найти способ реализовать свою склонность к той или иной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4732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Литература: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Адаптация учащихся на сложных этапах (1, 5, 10 классы): система работы с детьми, родителями, педагогами</a:t>
            </a:r>
            <a:r>
              <a:rPr lang="en-US" dirty="0" smtClean="0"/>
              <a:t>/</a:t>
            </a:r>
            <a:r>
              <a:rPr lang="ru-RU" dirty="0" smtClean="0"/>
              <a:t>авт.-сост. С.А. </a:t>
            </a:r>
            <a:r>
              <a:rPr lang="ru-RU" dirty="0" err="1" smtClean="0"/>
              <a:t>Коробкина</a:t>
            </a:r>
            <a:r>
              <a:rPr lang="ru-RU" dirty="0" smtClean="0"/>
              <a:t>. – Волгоград: Учитель, 2011.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2583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УДАЧИ ВАМ И ВАШИМ ДЕТЯМ!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521158"/>
            <a:ext cx="2664295" cy="2212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9336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В десятом классе происходит резкая смена критериев оценки знаний учащихся. Слабоуспевающие ученики обычно покидают школу после девятого класса, поэтому требования педагогов увеличиваются, изучаемый материал усложняется. Родители десятиклассников должны быть готовы к тому, что учащийся, имевший отличные оценки, в старших классах может стать средним или даже слабым учеником, а бывший твёрдый «четвёрочник» - неуспевающим. Плохие отметки (с точки зрения самого учащегося, то есть более низкие, чем он привык получать) могут привести не только к понижению самооценки, но и к изменениям в поведении ребёнка: он может стать подавленным и замкнутым или, наоборот, злобным и агрессивным.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569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Родители, заметившие, что их ребёнок стал более раздражительным (или более мрачным и апатичным), чем раньше, должны помочь ему справиться с трудностями в учёбе. Для этого, прежде всего надо выяснить, с какими именно затруднениями он столкнулся, какие предметы сложнее всего даются. Затем постараться объяснить, что требования к нему возросли, и потому педагоги оценивают его по новым критериям. Ведь ребёнку кажется несправедливым, что, например, за аналогичные сочинения по литературе ему в средней школе ставили «отлично», а теперь «хорошо» или «удовлетворительно».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6777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363272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Нужно вместе с ребёнком </a:t>
            </a:r>
            <a:r>
              <a:rPr lang="ru-RU" dirty="0" smtClean="0"/>
              <a:t>проанализировать, </a:t>
            </a:r>
            <a:r>
              <a:rPr lang="ru-RU" dirty="0"/>
              <a:t>те замечания, которые делают педагоги, и сформулировать новые параметры оценки успеваемости, уточнив, каким условиям должны отвечать его письменные и устные работы, рефераты, доклады. Возможно, для этого понадобится консультация учителя (желательно, чтобы её получил сам школьник, а не его родители). Нужно помочь ребёнку выполнить несколько заданий в соответствии с установленными правилами.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8173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Возраст </a:t>
            </a:r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любви и… отдыха от 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трудов.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Нередко встречающаяся в десятом классе проблема – ярко выраженное желание отдохнуть после напряжённого девятого и перед выпускным одиннадцатым классом. Школьник чувствует себя уставшим от серьёзных экзаменов и важных решений о своём будущем. Безусловно, школьникам необходима передышка. Более того, родители тоже могут воспользоваться возможностью проводить больше времени с детьми и помочь им восстановить и накопить силы.</a:t>
            </a:r>
          </a:p>
          <a:p>
            <a:r>
              <a:rPr lang="ru-RU" dirty="0"/>
              <a:t>Однако есть и большая опасность – можно, не желая того, позволить ребёнку основательно «расслабиться» и потерять не только рабочий тонус, но и драгоценное время для подготовки к выпускным экзаменам.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3434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Для того, чтобы старшеклассник не отдалялся от взрослых, нужно донести до него свои опасения в обычной беседе, объяснить, что именно в поведении ребёнка заставляет вас беспокоиться. Расскажите ребёнку о том, что интересовало вас в его возрасте, о каких упущенных возможностях вы жалеете, но сделайте это спокойно, не поучая и не раздражаясь.</a:t>
            </a:r>
          </a:p>
          <a:p>
            <a:r>
              <a:rPr lang="ru-RU" dirty="0"/>
              <a:t>Юноши и девушки охотно используют время обучения в десятом классе для общения с друзьями и для разнообразных внешкольных занятий. Школьники проводят всё больше времени вне дома, поздно возвращаются, приглашают друзей к себе.</a:t>
            </a:r>
          </a:p>
          <a:p>
            <a:r>
              <a:rPr lang="ru-RU" dirty="0"/>
              <a:t>Родители должны объяснить ребёнку, что они волнуются за него, но ни в коем случае не выдвигать необоснованных требований: «Всегда быть дома в 20 часов – и точка!» Любое требование должно быть разумным и аргументированным.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589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96144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Начинать действовать.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 десятом классе школьник должен окончательно определиться, будет ли он поступать в ВУЗ после окончания школы. Если принято положительное решение, надо сформулировать конкретные шаги, которые следует предпринять для поступления, и начать готовиться к экзаменам.</a:t>
            </a:r>
          </a:p>
          <a:p>
            <a:r>
              <a:rPr lang="ru-RU" dirty="0"/>
              <a:t>Первый шаг – выбрать конкретное учебное заведение, в котором хочет учиться школьник. Желательно подготовить  «запасные варианты», то есть наметить два-три подходящих вуза, в которых совпадают сдаваемые предметы и экзамены проходят в разное время. При помощи Интернета можно найти координаты этих учебных заведений и ознакомиться с условиями приёма.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6401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Если есть такая возможность, то именно в десятом классе необходимо посетить День открытых дверей выбранного вуза. Во-первых, там можно получить наиболее полную информацию, задать все интересующие вопросы и купить справочную литературу. Во-вторых, для школьника очень полезно побывать (желательно не один раз) в том здании, где ему предстоит сдавать экзамены, сориентироваться там, выяснить, как туда лучше добираться, сколько на это требуется времени. В таком случае внешние факторы не будут для него стрессовыми, ведь он окажется уже в знакомой обстановке.</a:t>
            </a:r>
          </a:p>
          <a:p>
            <a:r>
              <a:rPr lang="ru-RU" dirty="0"/>
              <a:t>В одиннадцатом классе также имеет смысл посетить День открытых дверей, так как иногда условия поступления меняются.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8776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>
            <a:normAutofit/>
          </a:bodyPr>
          <a:lstStyle/>
          <a:p>
            <a:r>
              <a:rPr lang="ru-RU" dirty="0"/>
              <a:t>Родители и педагоги обычно в состоянии адекватно оценить знания ребёнка по тому или иному предмету, необходимому для поступления в вуз. По самому «хромающему» из них надо начинать подготовку именно в десятом классе.</a:t>
            </a:r>
          </a:p>
          <a:p>
            <a:r>
              <a:rPr lang="ru-RU" dirty="0"/>
              <a:t>Родители могут помочь школьнику познакомиться с содержанием той специальности, которую он выбирает. Ведь у подростка сейчас есть ещё возможность поменять своё решение. В одиннадцатом классе график школьника станет более напряжённым, начнётся серьёзная подготовка к выпускным экзаменам.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48093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1317</Words>
  <Application>Microsoft Office PowerPoint</Application>
  <PresentationFormat>Экран (4:3)</PresentationFormat>
  <Paragraphs>50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ТЯЖЕЛО В УЧЕНЬЕ… (собрание для родителей десятиклассников) </vt:lpstr>
      <vt:lpstr>Презентация PowerPoint</vt:lpstr>
      <vt:lpstr>Презентация PowerPoint</vt:lpstr>
      <vt:lpstr>Презентация PowerPoint</vt:lpstr>
      <vt:lpstr>      Возраст любви и… отдыха от трудов. </vt:lpstr>
      <vt:lpstr>Презентация PowerPoint</vt:lpstr>
      <vt:lpstr>Начинать действовать. </vt:lpstr>
      <vt:lpstr>Презентация PowerPoint</vt:lpstr>
      <vt:lpstr>Презентация PowerPoint</vt:lpstr>
      <vt:lpstr>  Определение уровня познавательной потребности  (опросник В.С. Юркевич) </vt:lpstr>
      <vt:lpstr>Презентация PowerPoint</vt:lpstr>
      <vt:lpstr>Презентация PowerPoint</vt:lpstr>
      <vt:lpstr>Презентация PowerPoint</vt:lpstr>
      <vt:lpstr>Литература: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ТЯЖЕЛО В УЧЕНЬЕ… (собрание для родителей десятиклассников) </dc:title>
  <dc:creator>user</dc:creator>
  <cp:lastModifiedBy>user</cp:lastModifiedBy>
  <cp:revision>7</cp:revision>
  <dcterms:created xsi:type="dcterms:W3CDTF">2013-09-25T11:34:16Z</dcterms:created>
  <dcterms:modified xsi:type="dcterms:W3CDTF">2013-12-03T11:01:43Z</dcterms:modified>
</cp:coreProperties>
</file>