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8" r:id="rId2"/>
    <p:sldId id="257" r:id="rId3"/>
    <p:sldId id="259" r:id="rId4"/>
    <p:sldId id="260" r:id="rId5"/>
    <p:sldId id="262" r:id="rId6"/>
    <p:sldId id="261" r:id="rId7"/>
    <p:sldId id="286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5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92" r:id="rId28"/>
    <p:sldId id="280" r:id="rId29"/>
    <p:sldId id="294" r:id="rId30"/>
    <p:sldId id="288" r:id="rId31"/>
    <p:sldId id="293" r:id="rId32"/>
    <p:sldId id="287" r:id="rId33"/>
    <p:sldId id="289" r:id="rId34"/>
    <p:sldId id="290" r:id="rId35"/>
    <p:sldId id="291" r:id="rId36"/>
    <p:sldId id="281" r:id="rId37"/>
    <p:sldId id="282" r:id="rId38"/>
    <p:sldId id="28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4" autoAdjust="0"/>
    <p:restoredTop sz="94624" autoAdjust="0"/>
  </p:normalViewPr>
  <p:slideViewPr>
    <p:cSldViewPr>
      <p:cViewPr>
        <p:scale>
          <a:sx n="75" d="100"/>
          <a:sy n="75" d="100"/>
        </p:scale>
        <p:origin x="-144" y="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6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68B11A4-870D-4B8E-BC10-7392DD884D55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0D14C71-0F2E-4789-A9BA-3735FB785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C9155-5E28-4E4B-AD68-BE9FF4C618EE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D97C-BDAD-4A4D-83E6-3E1E2C89A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89259-0D6A-4912-8871-EAF44781936C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9B15-9738-4F5E-A9D2-AE3C14B2C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717B5-4673-4E68-9228-8C0F2DF9C2CD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E0C11A-7D62-47F3-B6FE-0DE3AF06E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8FFCDC7-DA2D-42DB-A27A-6DFC0551318C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DAE161-9D53-461D-BD5B-ADB156936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7722B9-EC1B-449C-B2CA-43193EB38639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7DAAA3-0728-4D50-A1B0-DE5FB7A47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09F3A4-B79C-4DDE-9B85-385A4780B660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C90029-8180-4EEC-A96B-986B24ACC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488728-293B-407F-ADCE-C0F4B5BF9132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2E8FC6-080D-4423-8E60-96ADBBC6E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E35C8-C9CF-42B7-A96C-9C3A35B710F5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D7E4A-F2A5-4AB5-86CA-E60D28B9B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EDE6FF6-7107-47D2-A85D-8B47CE60B58B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EB58623-2D1B-428D-A3C9-A65C25CE1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516F345-8D80-4161-A20B-962D0689A223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BF5F27-F5E3-4CBE-A1B3-B4E84E797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8450AF22-B8C2-4990-B1E2-A0C27E97D636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5014754-56C3-48C7-83A4-5C94C40C3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47" r:id="rId7"/>
    <p:sldLayoutId id="2147483856" r:id="rId8"/>
    <p:sldLayoutId id="2147483857" r:id="rId9"/>
    <p:sldLayoutId id="2147483848" r:id="rId10"/>
    <p:sldLayoutId id="2147483849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USA_-_The_Star_Spangled_Banner_Anthem_of_the_USA_(get-tune.net).mp3" TargetMode="Externa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Gimn-Pridnestrov_ya-PMR(muzofon.com).mp3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CIMG4149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920750" y="3681412"/>
            <a:ext cx="8229600" cy="1676400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  <a:br>
              <a:rPr lang="ru-RU" sz="31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«ТСШ №9» г.Тирасполь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Гроза</a:t>
            </a:r>
            <a:r>
              <a:rPr lang="ru-RU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Н.Д.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76950" y="2697162"/>
            <a:ext cx="2177712" cy="923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2763" y="463550"/>
            <a:ext cx="8229600" cy="1470025"/>
          </a:xfrm>
          <a:prstGeom prst="rect">
            <a:avLst/>
          </a:prstGeom>
        </p:spPr>
        <p:txBody>
          <a:bodyPr lIns="45720" rIns="22860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American</a:t>
            </a:r>
            <a:r>
              <a:rPr lang="en-US" sz="7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Symbols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96200" cy="9906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New words:</a:t>
            </a:r>
            <a:endParaRPr lang="ru-RU" b="1" i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7924800" cy="5410200"/>
          </a:xfrm>
        </p:spPr>
        <p:txBody>
          <a:bodyPr/>
          <a:lstStyle/>
          <a:p>
            <a:pPr eaLnBrk="1" hangingPunct="1"/>
            <a:r>
              <a:rPr lang="en-US" sz="5400" b="1" i="1" smtClean="0">
                <a:latin typeface="Times New Roman" pitchFamily="18" charset="0"/>
                <a:cs typeface="Times New Roman" pitchFamily="18" charset="0"/>
              </a:rPr>
              <a:t>A torch 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– факел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5400" b="1" i="1" smtClean="0">
                <a:latin typeface="Times New Roman" pitchFamily="18" charset="0"/>
                <a:cs typeface="Times New Roman" pitchFamily="18" charset="0"/>
              </a:rPr>
              <a:t>A tablet 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дощечка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5400" b="1" i="1" smtClean="0">
                <a:latin typeface="Times New Roman" pitchFamily="18" charset="0"/>
                <a:cs typeface="Times New Roman" pitchFamily="18" charset="0"/>
              </a:rPr>
              <a:t>Adoption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принятие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5400" b="1" i="1" smtClean="0"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дизайн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5400" b="1" i="1" smtClean="0">
                <a:latin typeface="Times New Roman" pitchFamily="18" charset="0"/>
                <a:cs typeface="Times New Roman" pitchFamily="18" charset="0"/>
              </a:rPr>
              <a:t>Bearing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на которой высечена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620000" cy="884238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Statue of Liberty</a:t>
            </a:r>
            <a:endParaRPr lang="ru-RU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5363" name="Picture 2" descr="K:\Работа\Презентации\НД Фестиваль\Статуя\USA_dostopri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00400" y="1843484"/>
            <a:ext cx="3470275" cy="4557316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stands on Liberty Island in New York.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K:\Работа\Презентации\НД Фестиваль\Статуя\Buy5QL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5800" y="1447800"/>
            <a:ext cx="7624763" cy="4965924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represents a woman holding a torch in her raised right hand.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 descr="K:\Работа\Презентации\НД Фестиваль\Статуя\загруженно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981200"/>
            <a:ext cx="6584950" cy="4326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960438"/>
          </a:xfrm>
        </p:spPr>
        <p:txBody>
          <a:bodyPr/>
          <a:lstStyle/>
          <a:p>
            <a:pPr marL="54864" indent="0" algn="just" eaLnBrk="1" fontAlgn="auto" hangingPunct="1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her left hand the woman has  a tablet bearing the adoption date of the</a:t>
            </a:r>
            <a:r>
              <a:rPr lang="ru-RU" sz="25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Declaration of Independence (July 4, 1776).</a:t>
            </a:r>
            <a:endParaRPr lang="ru-RU" sz="25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4" descr="K:\Работа\Презентации\НД Фестиваль\Статуя\b_0_0_0_00_images_other_amerika-statuja-svobody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1200" y="1965325"/>
            <a:ext cx="5608638" cy="42068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48600" cy="1036638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25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people of France gave the Statue to the people of the United States in 1886 as a symbol of friendship.</a:t>
            </a:r>
            <a:endParaRPr lang="ru-RU" sz="25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 descr="K:\Работа\Презентации\НД Фестиваль\Статуя\0_65311_86a19ef5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752600"/>
            <a:ext cx="7467600" cy="4900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French sculptor Frederic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Auguste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Bartholdi designed  the sculpture.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3" descr="K:\Работа\Презентации\НД Фестиваль\Статуя\200px-Frederic_Auguste_Bartholdi18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5400" y="1828800"/>
            <a:ext cx="2819400" cy="3608388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3" name="Picture 2" descr="K:\Работа\Презентации\НД Фестиваль\Статуя\398px-Frederic_Auguste_Bartholdi_cro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1371600"/>
            <a:ext cx="3324225" cy="5011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Tasks to the text</a:t>
            </a:r>
            <a:endParaRPr lang="ru-RU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1. The statue of liberty is situated in __________________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2. It presents a  __________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3. The Statue has _________ in the right hand.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4. The Statue has _________ in the left hand.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5. This monument was presented to Americans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as a _______.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6. The sculptor of the Statue is __________.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3" descr="K:\Работа\Презентации\НД Фестиваль\Статуя\388px-Statue_of_Liberty_-_USA_cro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304800"/>
            <a:ext cx="148135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229600" cy="1676400"/>
          </a:xfrm>
        </p:spPr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sz="31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31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1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31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1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br>
              <a:rPr sz="31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1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Alexander Savkin and Maxim Yurchenko</a:t>
            </a:r>
            <a:br>
              <a:rPr sz="31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381000"/>
            <a:ext cx="54361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American symbols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i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New words:</a:t>
            </a:r>
            <a:endParaRPr lang="ru-RU" i="1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209800" y="1600200"/>
            <a:ext cx="7772400" cy="45720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Toward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вперед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Salute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салют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Verses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стихи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A lawyer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адвокат</a:t>
            </a:r>
          </a:p>
          <a:p>
            <a:pPr eaLnBrk="1" hangingPunct="1"/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Anthem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гимн</a:t>
            </a:r>
          </a:p>
          <a:p>
            <a:pPr eaLnBrk="1" hangingPunct="1"/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John Stafford Smith</a:t>
            </a:r>
            <a:endParaRPr lang="ru-RU" sz="40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Francis Scott Key</a:t>
            </a:r>
            <a:endParaRPr lang="ru-RU" sz="40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9388" indent="-1793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</a:p>
          <a:p>
            <a:pPr marL="179388" indent="-17938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закрепить и расширить знания учащихся об американских символах;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9388" indent="-1793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</a:p>
          <a:p>
            <a:pPr marL="179388" indent="-17938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навыки монологической и диалогической речи;</a:t>
            </a:r>
          </a:p>
          <a:p>
            <a:pPr marL="179388" indent="-17938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закрепить навыки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9388" indent="-17938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развивать навыки проектных исследований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79388" indent="-17938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формировать навыки работы с дополнительными источниками информации (журналы, книги, интернет).</a:t>
            </a:r>
          </a:p>
          <a:p>
            <a:pPr marL="179388" indent="-179388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</a:p>
          <a:p>
            <a:pPr marL="179388" indent="-17938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прививать уважение к культуре, традициям и обычаям страны изучаемого языка и к культуре своей республики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1931, the famous song, The Star-Spangled Banner, became the National Anthem of the USA.</a:t>
            </a:r>
            <a:endParaRPr lang="ru-RU" sz="280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7" name="USA_-_The_Star_Spangled_Banner_Anthem_of_the_US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600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2514600"/>
            <a:ext cx="79962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28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verses were written by </a:t>
            </a:r>
            <a:br>
              <a:rPr lang="en-US" sz="28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Francis Scott Key</a:t>
            </a:r>
            <a:r>
              <a:rPr lang="en-US" sz="28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8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a lawyer in Baltimore.</a:t>
            </a:r>
            <a:endParaRPr lang="ru-RU" sz="280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1600200"/>
            <a:ext cx="3927824" cy="49281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Stafford Smith</a:t>
            </a:r>
            <a:br>
              <a:rPr lang="en-US" sz="2800" b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was the author of the music for the anthem.</a:t>
            </a:r>
            <a:endParaRPr lang="ru-RU" sz="280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8943" y="1676400"/>
            <a:ext cx="4179058" cy="48038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Answer the questions, please:</a:t>
            </a:r>
            <a:endParaRPr lang="ru-RU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the name of the national song?</a:t>
            </a:r>
          </a:p>
          <a:p>
            <a:pPr eaLnBrk="1" hangingPunct="1"/>
            <a:r>
              <a:rPr lang="en-US" sz="4000" smtClean="0"/>
              <a:t>When did the “Star-Spangled Banner” become the national song?</a:t>
            </a:r>
          </a:p>
          <a:p>
            <a:pPr eaLnBrk="1" hangingPunct="1"/>
            <a:r>
              <a:rPr lang="en-US" sz="4000" smtClean="0"/>
              <a:t>Who is the author of the verses of the Star-Spangled Banner?</a:t>
            </a:r>
            <a:endParaRPr lang="ru-RU" sz="400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8382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Eagle</a:t>
            </a:r>
            <a: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became the official national symbol of the country in 1782.</a:t>
            </a:r>
            <a:endParaRPr lang="ru-RU" sz="24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4" descr="K:\Работа\Презентации\НД Фестиваль\Статуя\IMG_11092013_00214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1752600"/>
            <a:ext cx="4876800" cy="4876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3200" b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32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olive branch </a:t>
            </a:r>
            <a:r>
              <a:rPr lang="en-US" sz="32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(a symbol of peace) and </a:t>
            </a:r>
            <a:r>
              <a:rPr lang="en-US" sz="3200" b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arrows</a:t>
            </a:r>
            <a:r>
              <a:rPr lang="en-US" sz="32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(a symbol of strength)</a:t>
            </a:r>
            <a:endParaRPr lang="ru-RU" sz="320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 descr="K:\Работа\Презентации\НД Фестиваль\Статуя\IMG_11092013_002144 - коп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0" y="1524000"/>
            <a:ext cx="50292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 стрелкой 4"/>
          <p:cNvCxnSpPr/>
          <p:nvPr/>
        </p:nvCxnSpPr>
        <p:spPr>
          <a:xfrm>
            <a:off x="457200" y="2743200"/>
            <a:ext cx="1524000" cy="1524000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543800" y="2438400"/>
            <a:ext cx="838200" cy="1600200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2" name="Прямоугольник 15"/>
          <p:cNvSpPr>
            <a:spLocks noChangeArrowheads="1"/>
          </p:cNvSpPr>
          <p:nvPr/>
        </p:nvSpPr>
        <p:spPr bwMode="auto">
          <a:xfrm>
            <a:off x="685800" y="5486400"/>
            <a:ext cx="1768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olive branch 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34823" name="Прямоугольник 16"/>
          <p:cNvSpPr>
            <a:spLocks noChangeArrowheads="1"/>
          </p:cNvSpPr>
          <p:nvPr/>
        </p:nvSpPr>
        <p:spPr bwMode="auto">
          <a:xfrm>
            <a:off x="7375525" y="5410200"/>
            <a:ext cx="87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arrows</a:t>
            </a:r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Answer the following questions, please:</a:t>
            </a:r>
            <a:endParaRPr lang="ru-RU" sz="440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What bird became an official symbol of the United States of America?</a:t>
            </a:r>
          </a:p>
          <a:p>
            <a:pPr eaLnBrk="1" hangingPunct="1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What does it have?</a:t>
            </a:r>
          </a:p>
          <a:p>
            <a:pPr eaLnBrk="1" hangingPunct="1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Where can we see it?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63550" y="232898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Pridnestrovian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hymn</a:t>
            </a:r>
            <a:endParaRPr lang="ru-RU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" name="Gimn-Pridnestrov_ya-PMR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343400" y="29718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Audition</a:t>
            </a:r>
            <a:r>
              <a:rPr lang="en-US" sz="2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2819400"/>
          <a:ext cx="8458200" cy="2566988"/>
        </p:xfrm>
        <a:graphic>
          <a:graphicData uri="http://schemas.openxmlformats.org/drawingml/2006/table">
            <a:tbl>
              <a:tblPr/>
              <a:tblGrid>
                <a:gridCol w="1192213"/>
                <a:gridCol w="1263650"/>
                <a:gridCol w="1198562"/>
                <a:gridCol w="1185863"/>
                <a:gridCol w="1244600"/>
                <a:gridCol w="1357312"/>
                <a:gridCol w="101600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 official symbol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monument to Suvorov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Russian flag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Statue of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Liberty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American flag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Pridnestrovien flag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Kremlin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Audition</a:t>
            </a:r>
            <a:r>
              <a:rPr lang="en-US" sz="2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2819400"/>
          <a:ext cx="8458200" cy="2566988"/>
        </p:xfrm>
        <a:graphic>
          <a:graphicData uri="http://schemas.openxmlformats.org/drawingml/2006/table">
            <a:tbl>
              <a:tblPr/>
              <a:tblGrid>
                <a:gridCol w="1192213"/>
                <a:gridCol w="1263650"/>
                <a:gridCol w="1198562"/>
                <a:gridCol w="1185863"/>
                <a:gridCol w="1244600"/>
                <a:gridCol w="1357312"/>
                <a:gridCol w="101600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 official symbol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monument to Suvorov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Russian flag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Statue of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Liberty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American flag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Pridnestrovien flag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Kremlin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CIMG414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0" y="1219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Ход урока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Организационный момент – 2 мин.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Фонетическая зарядка – 1мин.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Фронтальный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опрос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хоровое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повторение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Лексическая зарядка – 3 мин.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(Фронтальный опрос)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Речевая зарядка – 6 мин.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(Индивидуальный опрос, фронтальный опрос)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проектов – 13 мин.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Физ.Минутка – 1 мин.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5 мин.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Письмо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7 мин.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урока – 2 мин).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Audition</a:t>
            </a:r>
            <a:r>
              <a:rPr lang="en-US" sz="2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2819400"/>
          <a:ext cx="8458200" cy="2566988"/>
        </p:xfrm>
        <a:graphic>
          <a:graphicData uri="http://schemas.openxmlformats.org/drawingml/2006/table">
            <a:tbl>
              <a:tblPr/>
              <a:tblGrid>
                <a:gridCol w="1192213"/>
                <a:gridCol w="1263650"/>
                <a:gridCol w="1198562"/>
                <a:gridCol w="1185863"/>
                <a:gridCol w="1244600"/>
                <a:gridCol w="1357312"/>
                <a:gridCol w="1016000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 official symbol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monument to Suvorov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Russian flag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Statue of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Liberty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American flag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Pridnestrovien flag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Kremlin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9917" marR="599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630363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WORDBUILDING</a:t>
            </a: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SUFFIXES:                             PREFIX:</a:t>
            </a:r>
            <a:endParaRPr lang="ru-RU" sz="3200" b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1371600" y="1828800"/>
            <a:ext cx="7772400" cy="4572000"/>
          </a:xfrm>
        </p:spPr>
        <p:txBody>
          <a:bodyPr>
            <a:normAutofit fontScale="92500"/>
          </a:bodyPr>
          <a:lstStyle/>
          <a:p>
            <a:pPr marL="273050" lvl="3" indent="-273050" eaLnBrk="1" fontAlgn="auto" hangingPunct="1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sz="4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4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4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-or, -</a:t>
            </a:r>
            <a:r>
              <a:rPr lang="en-US" sz="4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tion</a:t>
            </a:r>
            <a:r>
              <a:rPr lang="en-US" sz="4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ful</a:t>
            </a:r>
            <a:r>
              <a:rPr lang="ru-RU" sz="4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un-</a:t>
            </a:r>
          </a:p>
          <a:p>
            <a:pPr marL="273050" lvl="3" indent="-273050" eaLnBrk="1" fontAlgn="auto" hangingPunct="1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write – writ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ru-RU" sz="4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collect – collect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–collec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tion</a:t>
            </a:r>
            <a:endParaRPr lang="ru-RU" sz="4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beauty – beauti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ful</a:t>
            </a:r>
            <a:endParaRPr lang="ru-RU" sz="4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kind – 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kind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Liz usually _________ her house on Christmas herself. </a:t>
            </a: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DECORATE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Her mother says Liz is a great ________. </a:t>
            </a: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DECORATE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Her _________ is ________. </a:t>
            </a: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DECORATE      BEAUTY</a:t>
            </a: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Liz usually  </a:t>
            </a:r>
            <a:r>
              <a:rPr lang="en-US" sz="3600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decorates</a:t>
            </a: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her house on Christmas herself. 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Her mother says Liz is a great ________. </a:t>
            </a: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DECORATE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Her _________ is ________. </a:t>
            </a: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DECORATE      BEAUTY</a:t>
            </a: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Liz usually </a:t>
            </a:r>
            <a:r>
              <a:rPr lang="en-US" sz="3600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decorates</a:t>
            </a: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her house on Christmas herself. 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Her mother says Liz is a great </a:t>
            </a:r>
            <a:r>
              <a:rPr lang="en-US" sz="3600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decorator.</a:t>
            </a:r>
          </a:p>
          <a:p>
            <a:pPr eaLnBrk="1" hangingPunct="1"/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Her _________ is ________. </a:t>
            </a: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DECORATE      BEAUTY</a:t>
            </a: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Liz usually </a:t>
            </a:r>
            <a:r>
              <a:rPr lang="en-US" sz="3600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decorates</a:t>
            </a: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her house on Christmas herself. 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Her mother says Liz is a great </a:t>
            </a:r>
            <a:r>
              <a:rPr lang="en-US" sz="3600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decorator</a:t>
            </a: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3600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decoration</a:t>
            </a: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600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</a:t>
            </a:r>
            <a:endParaRPr lang="ru-RU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1.Christopher Columbus was a great _____.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DISCOVER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2. He _____ America in 1492.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DISCOVER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3. Columbus had many ships and ______ with him.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SAIL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4. The first ______ came to America in 1620.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COLONY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5. Their life was full of danger. It was ______.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EASY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6. Native Americans helped them a lot. Most Native Americans were very _____.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PEACE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new information have you learnt today?</a:t>
            </a:r>
            <a:endParaRPr lang="ru-RU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 descr="K:\Работа\Презентации\НД Фестиваль\Статуя\200px-Frederic_Auguste_Bartholdi18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00600" y="1828800"/>
            <a:ext cx="1345384" cy="172188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1" name="Picture 2" descr="K:\Работа\Презентации\НД Фестиваль\Статуя\IMG_11092013_00214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1524000"/>
            <a:ext cx="1639888" cy="1639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2779" name="Picture 11" descr="K:\Работа\Презентации\НД Фестиваль\Статуя\5695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838200"/>
            <a:ext cx="2438400" cy="1312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2780" name="Picture 12" descr="K:\Работа\Презентации\НД Фестиваль\Статуя\b_0_0_0_00_images_other_amerika-statuja-svobody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72200" y="3810000"/>
            <a:ext cx="2800350" cy="2100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8" name="Picture 6" descr="K:\Работа\Презентации\НД Фестиваль\Статуя\USA_dostoprim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67000" y="3810000"/>
            <a:ext cx="1366838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14800" y="4114800"/>
            <a:ext cx="182199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4800" y="2667000"/>
            <a:ext cx="1922389" cy="2209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2" descr="K:\Работа\Презентации\НД Фестиваль\Статуя\0_65311_86a19ef5_XL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24600" y="1676400"/>
            <a:ext cx="2438400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45720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80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Thank you for the lesson</a:t>
            </a:r>
            <a:endParaRPr lang="ru-RU" sz="8000" b="1" i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PHONETIC  DRILL</a:t>
            </a:r>
            <a:endParaRPr lang="ru-RU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[‘i:gl]	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[‘stætju:]		[‘dolə]</a:t>
            </a:r>
          </a:p>
          <a:p>
            <a:pPr eaLnBrk="1" hangingPunct="1"/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[ə‘fi ∫əl]	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[‘oliv]		[‘ailənd]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4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[‘fra:ns]	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[bra:nt∫]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	[streŋƟ]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LEXICAL</a:t>
            </a: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DRILL</a:t>
            </a:r>
            <a:b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the Russian for:</a:t>
            </a:r>
            <a:endParaRPr lang="ru-RU" sz="3600" i="1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09600" y="1447800"/>
            <a:ext cx="8534400" cy="4648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The American flag                  an olive branch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The Stars and Stripes              a symbol of peace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Each state                                peaceful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The Statue of Liberty              a symbol of strength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France                                     a dollar bill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The Eagle                                     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Newspapers                             an official song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Magazines                               own flag ?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LEXICAL DRILL</a:t>
            </a:r>
            <a:b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the English for:</a:t>
            </a:r>
            <a:endParaRPr lang="ru-RU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Американский флаг              оливковая ветвь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“Звезды и Полосы“        </a:t>
            </a:r>
            <a:r>
              <a:rPr lang="en-US" smtClean="0"/>
              <a:t> </a:t>
            </a:r>
            <a:r>
              <a:rPr lang="ru-RU" smtClean="0"/>
              <a:t>       символ мира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Каждый штат	</a:t>
            </a:r>
            <a:r>
              <a:rPr lang="en-US" smtClean="0"/>
              <a:t>		   </a:t>
            </a:r>
            <a:r>
              <a:rPr lang="ru-RU" smtClean="0"/>
              <a:t> мирный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Статуя Свободы                </a:t>
            </a:r>
            <a:r>
              <a:rPr lang="en-US" smtClean="0"/>
              <a:t> </a:t>
            </a:r>
            <a:r>
              <a:rPr lang="ru-RU" smtClean="0"/>
              <a:t>     символ силы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Франция                         долларовая</a:t>
            </a:r>
            <a:r>
              <a:rPr lang="en-US" smtClean="0"/>
              <a:t> </a:t>
            </a:r>
            <a:r>
              <a:rPr lang="ru-RU" smtClean="0"/>
              <a:t>банкнота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Орел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Газеты                                 официальная песня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Журналы                            собственный флаг?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User\Desktop\51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676400"/>
            <a:ext cx="61388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American flag</a:t>
            </a:r>
            <a:endParaRPr lang="ru-RU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H="1" flipV="1">
            <a:off x="4343400" y="2743200"/>
            <a:ext cx="2286000" cy="76200"/>
          </a:xfrm>
          <a:prstGeom prst="line">
            <a:avLst/>
          </a:prstGeom>
          <a:noFill/>
          <a:ln w="4762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6629400" y="2362200"/>
            <a:ext cx="2432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13 stripes</a:t>
            </a:r>
            <a:endParaRPr lang="ru-RU" sz="2000" b="1"/>
          </a:p>
          <a:p>
            <a:r>
              <a:rPr lang="ru-RU" sz="2000" b="1"/>
              <a:t>(7 </a:t>
            </a:r>
            <a:r>
              <a:rPr lang="en-US" sz="2000" b="1"/>
              <a:t>red and 6 white)</a:t>
            </a:r>
            <a:endParaRPr lang="ru-RU" sz="2000" b="1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 flipH="1" flipV="1">
            <a:off x="2590800" y="3276600"/>
            <a:ext cx="4343400" cy="228600"/>
          </a:xfrm>
          <a:prstGeom prst="line">
            <a:avLst/>
          </a:prstGeom>
          <a:noFill/>
          <a:ln w="4762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6934200" y="3352800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50 stars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8229600" cy="1676400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100" b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br>
              <a:rPr sz="3100" b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100" b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Ksenia Albul</a:t>
            </a:r>
            <a:endParaRPr lang="ru-RU" sz="6000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5492" y="304800"/>
            <a:ext cx="64171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Statue of Liberty 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77724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“The Statue of Liberty”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K:\Работа\Презентации\НД Фестиваль\Статуя\3a00ac1ea5cd69fbf2c803c1b0fd2a86.jpg.pagespeed.ce.vN8mYWn5S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352800" y="1752600"/>
            <a:ext cx="3124200" cy="476879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742</TotalTime>
  <Words>695</Words>
  <Application>Microsoft Office PowerPoint</Application>
  <PresentationFormat>Экран (4:3)</PresentationFormat>
  <Paragraphs>170</Paragraphs>
  <Slides>38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Rockwell</vt:lpstr>
      <vt:lpstr>Wingdings 2</vt:lpstr>
      <vt:lpstr>Calibri</vt:lpstr>
      <vt:lpstr>Times New Roman</vt:lpstr>
      <vt:lpstr>Cambria</vt:lpstr>
      <vt:lpstr>Литейная</vt:lpstr>
      <vt:lpstr>Учитель английского языка  МОУ «ТСШ №9» г.Тирасполь Гроза Н.Д.</vt:lpstr>
      <vt:lpstr>Цели:</vt:lpstr>
      <vt:lpstr>Ход урока</vt:lpstr>
      <vt:lpstr>PHONETIC  DRILL</vt:lpstr>
      <vt:lpstr>LEXICAL  DRILL What is the Russian for:</vt:lpstr>
      <vt:lpstr>LEXICAL DRILL What is the English for:</vt:lpstr>
      <vt:lpstr>The American flag</vt:lpstr>
      <vt:lpstr> by  Ksenia Albul</vt:lpstr>
      <vt:lpstr>   “The Statue of Liberty” </vt:lpstr>
      <vt:lpstr>New words:</vt:lpstr>
      <vt:lpstr>The Statue of Liberty</vt:lpstr>
      <vt:lpstr>It stands on Liberty Island in New York.</vt:lpstr>
      <vt:lpstr>It represents a woman holding a torch in her raised right hand. </vt:lpstr>
      <vt:lpstr>In her left hand the woman has  a tablet bearing the adoption date of the Declaration of Independence (July 4, 1776).</vt:lpstr>
      <vt:lpstr>The people of France gave the Statue to the people of the United States in 1886 as a symbol of friendship.</vt:lpstr>
      <vt:lpstr>The French sculptor Frederic Auguste Bartholdi designed  the sculpture.</vt:lpstr>
      <vt:lpstr>Tasks to the text</vt:lpstr>
      <vt:lpstr>  by  Alexander Savkin and Maxim Yurchenko </vt:lpstr>
      <vt:lpstr>New words:</vt:lpstr>
      <vt:lpstr>In 1931, the famous song, The Star-Spangled Banner, became the National Anthem of the USA.</vt:lpstr>
      <vt:lpstr>The verses were written by  Francis Scott Key,  a lawyer in Baltimore.</vt:lpstr>
      <vt:lpstr>John Stafford Smith  was the author of the music for the anthem.</vt:lpstr>
      <vt:lpstr>Answer the questions, please:</vt:lpstr>
      <vt:lpstr>The Eagle  became the official national symbol of the country in 1782.</vt:lpstr>
      <vt:lpstr>It has an olive branch (a symbol of peace) and arrows (a symbol of strength)</vt:lpstr>
      <vt:lpstr> Answer the following questions, please:</vt:lpstr>
      <vt:lpstr>The Pridnestrovian hymn</vt:lpstr>
      <vt:lpstr>Audition </vt:lpstr>
      <vt:lpstr>Audition </vt:lpstr>
      <vt:lpstr>Audition </vt:lpstr>
      <vt:lpstr>WORDBUILDING SUFFIXES:                             PREFIX:</vt:lpstr>
      <vt:lpstr>Слайд 32</vt:lpstr>
      <vt:lpstr>Слайд 33</vt:lpstr>
      <vt:lpstr>Слайд 34</vt:lpstr>
      <vt:lpstr>Слайд 35</vt:lpstr>
      <vt:lpstr>Test</vt:lpstr>
      <vt:lpstr>What new information have you learnt today?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Symbols</dc:title>
  <dc:creator>NaxALL_xaM</dc:creator>
  <cp:lastModifiedBy>re</cp:lastModifiedBy>
  <cp:revision>79</cp:revision>
  <dcterms:created xsi:type="dcterms:W3CDTF">2013-09-09T21:57:47Z</dcterms:created>
  <dcterms:modified xsi:type="dcterms:W3CDTF">2014-02-26T13:10:40Z</dcterms:modified>
</cp:coreProperties>
</file>