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56"/>
  </p:notesMasterIdLst>
  <p:sldIdLst>
    <p:sldId id="321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2" r:id="rId24"/>
    <p:sldId id="296" r:id="rId25"/>
    <p:sldId id="293" r:id="rId26"/>
    <p:sldId id="294" r:id="rId27"/>
    <p:sldId id="295" r:id="rId28"/>
    <p:sldId id="297" r:id="rId29"/>
    <p:sldId id="298" r:id="rId30"/>
    <p:sldId id="299" r:id="rId31"/>
    <p:sldId id="300" r:id="rId32"/>
    <p:sldId id="301" r:id="rId33"/>
    <p:sldId id="302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8000"/>
    <a:srgbClr val="00CC00"/>
    <a:srgbClr val="33CC33"/>
    <a:srgbClr val="990099"/>
    <a:srgbClr val="CC66FF"/>
    <a:srgbClr val="CC0099"/>
    <a:srgbClr val="FF99FF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9" autoAdjust="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042F8-B5EB-4191-84FA-58055320F4E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A74ED-55B1-4FAA-9407-ABA1BCDEB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следующему слайду (игровое поле) – по щелчку мыши.</a:t>
            </a:r>
            <a:r>
              <a:rPr lang="ru-RU" baseline="0" dirty="0" smtClean="0"/>
              <a:t> Переход к слайду с ресурсами – по управляющей кнопке в левом нижнем 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Каждое игровое</a:t>
            </a:r>
            <a:r>
              <a:rPr lang="ru-RU" baseline="0" dirty="0" smtClean="0"/>
              <a:t> поле с очками является гиперссылкой на соответствующий вопрос.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слайду с ответом осуществляется по управляющей</a:t>
            </a:r>
            <a:r>
              <a:rPr lang="ru-RU" baseline="0" dirty="0" smtClean="0"/>
              <a:t> кнопке</a:t>
            </a:r>
            <a:r>
              <a:rPr lang="ru-RU" dirty="0" smtClean="0"/>
              <a:t> (знак вопроса), к слайду с игровым полем – изображение</a:t>
            </a:r>
            <a:r>
              <a:rPr lang="ru-RU" baseline="0" dirty="0" smtClean="0"/>
              <a:t> домика.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игровому полю осуществляется по управляющей кнопке (домик).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89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9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15A1-66E9-4FE1-BFA1-69694425A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C057-469A-4C3B-8C8D-17202B9B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95F-3089-4A83-8DF5-B012554AE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FB61-BE4C-4957-85A3-A55AFBB02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32FD-D491-4431-BE55-6F0D5717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2089-8C10-45EE-8C82-EDC4407F7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D957-7091-48CD-A4A9-16EF45391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87CF-80F1-4F9A-BBF1-094609C75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B5AE-2500-47FD-A875-7066E36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D388E-594B-4702-B79E-2C52000F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D50F6-D0DE-4E8D-95F3-1B5E7558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3B6B-4551-4B30-94BE-BC1640707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78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0AD6EE-1EB1-4217-B363-4B467DB53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3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1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ama3onki.ucoz.ru/_nw/0/60416.jpg" TargetMode="External"/><Relationship Id="rId13" Type="http://schemas.openxmlformats.org/officeDocument/2006/relationships/hyperlink" Target="http://www.against-the-grain.com/wp-content/uploads/2013/01/cambridge_university_press-tw.rpi_.edu_.gif" TargetMode="External"/><Relationship Id="rId3" Type="http://schemas.openxmlformats.org/officeDocument/2006/relationships/hyperlink" Target="http://dic.academic.ru/dic.nsf/ruwiki/13140" TargetMode="External"/><Relationship Id="rId7" Type="http://schemas.openxmlformats.org/officeDocument/2006/relationships/hyperlink" Target="http://www.geodus.com/globe-map/tresgrand/planet-observer_POPBRI.jpg" TargetMode="External"/><Relationship Id="rId12" Type="http://schemas.openxmlformats.org/officeDocument/2006/relationships/hyperlink" Target="http://icdn.lenta.ru/images/0000/0091/000000918476/detail_1358521753.jpg" TargetMode="External"/><Relationship Id="rId2" Type="http://schemas.openxmlformats.org/officeDocument/2006/relationships/slide" Target="slide2.xml"/><Relationship Id="rId16" Type="http://schemas.openxmlformats.org/officeDocument/2006/relationships/hyperlink" Target="http://receptyotkulinara.ru/up/article/img/35-yorkshirskiy-pud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usualplaces.aggress.ru/wp-content/uploads/2011/07/White-Cliffs-of-Dover-Ocean.jpg" TargetMode="External"/><Relationship Id="rId11" Type="http://schemas.openxmlformats.org/officeDocument/2006/relationships/hyperlink" Target="http://www.kim-watkins.com/blog/wp-content/uploads/2013/06/Summer-Solstice-Stonehenge.jpg" TargetMode="External"/><Relationship Id="rId5" Type="http://schemas.openxmlformats.org/officeDocument/2006/relationships/hyperlink" Target="http://www.davidicke.com/wordpress/wp-content/uploads/legacy_images/stories/April_2010/englishc.gif" TargetMode="External"/><Relationship Id="rId15" Type="http://schemas.openxmlformats.org/officeDocument/2006/relationships/hyperlink" Target="http://i.dailymail.co.uk/i/pix/2012/11/05/article-2228318-15DCE36F000005DC-710_964x634.jpg" TargetMode="External"/><Relationship Id="rId10" Type="http://schemas.openxmlformats.org/officeDocument/2006/relationships/hyperlink" Target="http://redtrv.ru/wp-content/gallery/velikobritaniya/26770.jpg" TargetMode="External"/><Relationship Id="rId4" Type="http://schemas.openxmlformats.org/officeDocument/2006/relationships/hyperlink" Target="http://www.betravel.ru/images/maps/GB-large.gif" TargetMode="External"/><Relationship Id="rId9" Type="http://schemas.openxmlformats.org/officeDocument/2006/relationships/hyperlink" Target="http://www.exploreurope.net/wp-content/uploads/2009/06/31_02_1-buckingham-palace.jpg" TargetMode="External"/><Relationship Id="rId14" Type="http://schemas.openxmlformats.org/officeDocument/2006/relationships/hyperlink" Target="http://latimesblogs.latimes.com/photos/uncategorized/2009/03/25/tea.jpg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200stran.ru/images/maps/1279460862_cc5f31.jpg" TargetMode="External"/><Relationship Id="rId13" Type="http://schemas.openxmlformats.org/officeDocument/2006/relationships/hyperlink" Target="http://www.look.com.ua/pic/201209/1400x1050/look.com.ua-24130.jpg" TargetMode="External"/><Relationship Id="rId3" Type="http://schemas.openxmlformats.org/officeDocument/2006/relationships/hyperlink" Target="http://dic.academic.ru/dic.nsf/ruwiki/13140" TargetMode="External"/><Relationship Id="rId7" Type="http://schemas.openxmlformats.org/officeDocument/2006/relationships/hyperlink" Target="http://www.comparestoreprices.co.uk/images/vt/vtech-nursery-rhymes-book.gif" TargetMode="External"/><Relationship Id="rId12" Type="http://schemas.openxmlformats.org/officeDocument/2006/relationships/hyperlink" Target="http://4.bp.blogspot.com/-sBFfX54Tsds/TVkMYQongII/AAAAAAAAA7s/vXfZBXdWlyI/s1600/house+of+commons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peta-krolik-psy-kot-szczurek-papuga.na-pulpit.com/zdjecia/krolik-psy-kot-szczurek-papuga.jpeg" TargetMode="External"/><Relationship Id="rId11" Type="http://schemas.openxmlformats.org/officeDocument/2006/relationships/hyperlink" Target="http://www.bankrollmob.com/userimages/2009/1046.jpg" TargetMode="External"/><Relationship Id="rId5" Type="http://schemas.openxmlformats.org/officeDocument/2006/relationships/hyperlink" Target="http://vilnews.com/wp-content/uploads/great-britain_files/image009.jpg" TargetMode="External"/><Relationship Id="rId15" Type="http://schemas.openxmlformats.org/officeDocument/2006/relationships/hyperlink" Target="http://culinar.bzi.ro/public/upload/photos/15/Peste.jpg" TargetMode="External"/><Relationship Id="rId10" Type="http://schemas.openxmlformats.org/officeDocument/2006/relationships/hyperlink" Target="http://upload.wikimedia.org/wikipedia/commons/thumb/2/28/Red_rose.jpg/393px-Red_rose.jpg" TargetMode="External"/><Relationship Id="rId4" Type="http://schemas.openxmlformats.org/officeDocument/2006/relationships/hyperlink" Target="http://qrok.net/uploads/posts/2010-09/1284111337_allday.ru_24.jpeg" TargetMode="External"/><Relationship Id="rId9" Type="http://schemas.openxmlformats.org/officeDocument/2006/relationships/hyperlink" Target="http://1.bp.blogspot.com/_dXvGSWAPHOE/TK5yoFKk17I/AAAAAAAACEU/HNb3khjBAwg/s1600/QueenElizabethII.jpg" TargetMode="External"/><Relationship Id="rId14" Type="http://schemas.openxmlformats.org/officeDocument/2006/relationships/hyperlink" Target="http://mistonagori.com.ua/wp-content/uploads/2012/11/184b7cb84d7b456c96a0bdfbbeaa5f14_X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28625" y="6215063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</a:t>
            </a: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214282" y="6072206"/>
            <a:ext cx="642942" cy="542374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86578" y="5929330"/>
            <a:ext cx="21195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Булатова Н.Л.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Калманская СОШ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с.Калманка,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214686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About England</a:t>
            </a:r>
            <a:endParaRPr lang="ru-RU" sz="5400" b="1" dirty="0">
              <a:ln>
                <a:solidFill>
                  <a:schemeClr val="accent4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500166" y="500042"/>
            <a:ext cx="6215106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Neptunbrunnen_und_Rathaus-Berl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b="5152"/>
          <a:stretch>
            <a:fillRect/>
          </a:stretch>
        </p:blipFill>
        <p:spPr>
          <a:xfrm>
            <a:off x="2928926" y="2000240"/>
            <a:ext cx="3643338" cy="34556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500042"/>
            <a:ext cx="4633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the English Channel</a:t>
            </a:r>
            <a:endParaRPr lang="ru-RU" sz="4000" b="1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3214686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It is the oldest known name of the island of Great Britain.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- 50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nationalgalerie-berlin-wikipedia"/>
          <p:cNvPicPr>
            <a:picLocks noChangeAspect="1" noChangeArrowheads="1"/>
          </p:cNvPicPr>
          <p:nvPr/>
        </p:nvPicPr>
        <p:blipFill>
          <a:blip r:embed="rId3"/>
          <a:srcRect l="8065"/>
          <a:stretch>
            <a:fillRect/>
          </a:stretch>
        </p:blipFill>
        <p:spPr bwMode="auto">
          <a:xfrm>
            <a:off x="2500298" y="1928803"/>
            <a:ext cx="4071966" cy="30623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500042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Albion</a:t>
            </a:r>
            <a:endParaRPr lang="ru-RU" sz="4000" b="1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68313" y="6207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071810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Times New Roman"/>
                <a:ea typeface="Calibri"/>
              </a:rPr>
              <a:t>The Clock Tower in London is known the world over. 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Sights, icons - 10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 descr="Unter_den_Linden_Berlin200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488" y="1428736"/>
            <a:ext cx="3355993" cy="45820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500042"/>
            <a:ext cx="190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Big Ben</a:t>
            </a:r>
            <a:endParaRPr lang="ru-RU" sz="4000" b="1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214686"/>
            <a:ext cx="6000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It is the official London residence of the British monarch.</a:t>
            </a:r>
            <a:r>
              <a:rPr lang="en-US" sz="3200" baseline="30000" dirty="0" smtClean="0">
                <a:latin typeface="Times New Roman"/>
                <a:ea typeface="Calibri"/>
              </a:rPr>
              <a:t> 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Sights, icons - 20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357290" y="500042"/>
            <a:ext cx="6572296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Alexanderplatz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6771"/>
          <a:stretch>
            <a:fillRect/>
          </a:stretch>
        </p:blipFill>
        <p:spPr>
          <a:xfrm>
            <a:off x="2214546" y="2143116"/>
            <a:ext cx="4786346" cy="29771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500042"/>
            <a:ext cx="4530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Buckingham Palace</a:t>
            </a:r>
            <a:endParaRPr lang="ru-RU" sz="4000" b="1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35756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It has two levels or 'decks'. They are in common use throughout the United Kingdom. 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Sights, icons - 30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500166" y="500042"/>
            <a:ext cx="5857916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9" descr="gendarmenmarkt-8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43240" y="1785926"/>
            <a:ext cx="2757231" cy="41385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488" y="500042"/>
            <a:ext cx="4436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Double-Decker Bus</a:t>
            </a:r>
            <a:endParaRPr lang="ru-RU" sz="4000" b="1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500438"/>
            <a:ext cx="5500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It is the most famous prehistoric monument in England. 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Sights, icons - 40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16" name="Group 132"/>
          <p:cNvGraphicFramePr>
            <a:graphicFrameLocks noGrp="1"/>
          </p:cNvGraphicFramePr>
          <p:nvPr>
            <p:ph type="tbl" idx="1"/>
          </p:nvPr>
        </p:nvGraphicFramePr>
        <p:xfrm>
          <a:off x="107950" y="765175"/>
          <a:ext cx="8929688" cy="54006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08288"/>
                <a:gridCol w="1295400"/>
                <a:gridCol w="1296987"/>
                <a:gridCol w="1223963"/>
                <a:gridCol w="1223962"/>
                <a:gridCol w="1081088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solidFill>
                              <a:srgbClr val="CC33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u="none" strike="noStrike" cap="none" normalizeH="0" baseline="0" dirty="0" smtClean="0">
                        <a:ln>
                          <a:solidFill>
                            <a:srgbClr val="CC33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  <a:endParaRPr kumimoji="0" lang="ru-RU" sz="4000" b="1" i="0" u="none" strike="noStrike" cap="none" normalizeH="0" baseline="0" dirty="0" smtClean="0">
                        <a:ln>
                          <a:solidFill>
                            <a:srgbClr val="CC0099"/>
                          </a:solidFill>
                        </a:ln>
                        <a:solidFill>
                          <a:srgbClr val="FF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Sights, icons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solidFill>
                              <a:srgbClr val="FF9933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Daily life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FF9933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History, politics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Holidays, food</a:t>
                      </a: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42" name="AutoShape 1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765175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143" name="AutoShape 1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765175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144" name="AutoShape 1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844675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145" name="AutoShape 1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924175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EE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146" name="AutoShape 1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005263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147" name="AutoShape 1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148" name="AutoShape 1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844675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149" name="AutoShape 1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2924175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EE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150" name="AutoShape 11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005263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151" name="AutoShape 1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5084763"/>
            <a:ext cx="12954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152" name="AutoShape 12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765175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  <p:sp>
        <p:nvSpPr>
          <p:cNvPr id="4153" name="AutoShape 12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1844675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  <p:sp>
        <p:nvSpPr>
          <p:cNvPr id="4154" name="AutoShape 12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2924175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EE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  <p:sp>
        <p:nvSpPr>
          <p:cNvPr id="4155" name="AutoShape 12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4005263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  <p:sp>
        <p:nvSpPr>
          <p:cNvPr id="4156" name="AutoShape 124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5084763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  <p:sp>
        <p:nvSpPr>
          <p:cNvPr id="4157" name="AutoShape 125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765175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</a:t>
            </a:r>
          </a:p>
        </p:txBody>
      </p:sp>
      <p:sp>
        <p:nvSpPr>
          <p:cNvPr id="4158" name="AutoShape 126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1844675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</a:t>
            </a:r>
          </a:p>
        </p:txBody>
      </p:sp>
      <p:sp>
        <p:nvSpPr>
          <p:cNvPr id="4159" name="AutoShape 127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2924175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EE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</a:t>
            </a:r>
          </a:p>
        </p:txBody>
      </p:sp>
      <p:sp>
        <p:nvSpPr>
          <p:cNvPr id="4160" name="AutoShape 128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4005263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</a:t>
            </a:r>
          </a:p>
        </p:txBody>
      </p:sp>
      <p:sp>
        <p:nvSpPr>
          <p:cNvPr id="4161" name="AutoShape 129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084763"/>
            <a:ext cx="1222375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</a:t>
            </a:r>
          </a:p>
        </p:txBody>
      </p:sp>
      <p:sp>
        <p:nvSpPr>
          <p:cNvPr id="4162" name="AutoShape 130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765175"/>
            <a:ext cx="1079500" cy="1079500"/>
          </a:xfrm>
          <a:prstGeom prst="actionButtonBlank">
            <a:avLst/>
          </a:prstGeom>
          <a:solidFill>
            <a:srgbClr val="CCECFF"/>
          </a:solidFill>
          <a:ln>
            <a:solidFill>
              <a:srgbClr val="5F5F5F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50</a:t>
            </a:r>
          </a:p>
        </p:txBody>
      </p:sp>
      <p:sp>
        <p:nvSpPr>
          <p:cNvPr id="4163" name="AutoShape 13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1844675"/>
            <a:ext cx="10795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50</a:t>
            </a:r>
          </a:p>
        </p:txBody>
      </p:sp>
      <p:sp>
        <p:nvSpPr>
          <p:cNvPr id="4164" name="AutoShape 134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2924175"/>
            <a:ext cx="10795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EE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50</a:t>
            </a:r>
          </a:p>
        </p:txBody>
      </p:sp>
      <p:sp>
        <p:nvSpPr>
          <p:cNvPr id="4165" name="AutoShape 135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005263"/>
            <a:ext cx="10795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50</a:t>
            </a:r>
          </a:p>
        </p:txBody>
      </p:sp>
      <p:sp>
        <p:nvSpPr>
          <p:cNvPr id="4166" name="AutoShape 136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084763"/>
            <a:ext cx="1079500" cy="1079500"/>
          </a:xfrm>
          <a:prstGeom prst="actionButtonBlank">
            <a:avLst/>
          </a:prstGeom>
          <a:solidFill>
            <a:srgbClr val="CCECFF"/>
          </a:solidFill>
          <a:ln w="9525">
            <a:solidFill>
              <a:srgbClr val="5F5F5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2"/>
                  </p:tgtEl>
                </p:cond>
              </p:nextCondLst>
            </p:seq>
          </p:childTnLst>
        </p:cTn>
      </p:par>
    </p:tnLst>
    <p:bldLst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3" grpId="0" animBg="1"/>
      <p:bldP spid="4164" grpId="0" animBg="1"/>
      <p:bldP spid="4165" grpId="0" animBg="1"/>
      <p:bldP spid="41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357290" y="500042"/>
            <a:ext cx="6286544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Kurfuerstendamm (2)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428860" y="2143116"/>
            <a:ext cx="4292988" cy="28575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43306" y="500042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Stonehenge</a:t>
            </a:r>
            <a:endParaRPr lang="ru-RU" sz="4000" b="1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286124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The two "ancient universities" have many common features and are often jointly referred to as …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Sights, icons - 50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 descr="potsdamer-platz-20040601_dx_13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085" r="17279"/>
          <a:stretch>
            <a:fillRect/>
          </a:stretch>
        </p:blipFill>
        <p:spPr>
          <a:xfrm>
            <a:off x="2643174" y="1857364"/>
            <a:ext cx="2071702" cy="23317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Oxbridge</a:t>
            </a:r>
            <a:endParaRPr lang="ru-RU" sz="4000" b="1" dirty="0">
              <a:ln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://www.against-the-grain.com/wp-content/uploads/2013/01/cambridge_university_press-tw.rpi_.edu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1643074" cy="22535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928934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England is a … -drinking nation. The most English like their … strong and dark, but with a lot of milk.</a:t>
            </a:r>
            <a:r>
              <a:rPr lang="en-US" sz="3200" b="1" dirty="0" smtClean="0">
                <a:latin typeface="Times New Roman"/>
                <a:ea typeface="Calibri"/>
              </a:rPr>
              <a:t> 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Daily life - 10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     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5214_137139946473_679446473_3246087_5383410_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43240" y="1643050"/>
            <a:ext cx="2914862" cy="43577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500042"/>
            <a:ext cx="963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Tea</a:t>
            </a:r>
            <a:endParaRPr lang="ru-RU" sz="40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28" y="3143248"/>
            <a:ext cx="628654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People talk about it more here than in the most parts of the world.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Daily life - 20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Franzoesischer_D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43174" y="1928802"/>
            <a:ext cx="3829666" cy="28575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500042"/>
            <a:ext cx="206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Weather</a:t>
            </a:r>
            <a:endParaRPr lang="ru-RU" sz="40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286124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People talk, eat, drink, meet their friends and relax there.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Daily life - 30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357290" y="500042"/>
            <a:ext cx="6500858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     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berliner-dom"/>
          <p:cNvPicPr>
            <a:picLocks noChangeAspect="1" noChangeArrowheads="1"/>
          </p:cNvPicPr>
          <p:nvPr/>
        </p:nvPicPr>
        <p:blipFill>
          <a:blip r:embed="rId3"/>
          <a:srcRect l="3237" r="5035"/>
          <a:stretch>
            <a:fillRect/>
          </a:stretch>
        </p:blipFill>
        <p:spPr bwMode="auto">
          <a:xfrm>
            <a:off x="2285984" y="2143116"/>
            <a:ext cx="4676689" cy="30003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500042"/>
            <a:ext cx="1268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Pubs</a:t>
            </a:r>
            <a:endParaRPr lang="ru-RU" sz="40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928934"/>
            <a:ext cx="6215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There are many laws and organizations which exist here to protect … 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Daily life - 40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143248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England is situated on the British …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- 10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357290" y="500042"/>
            <a:ext cx="6143668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Marienkirch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7143" t="2040" r="6122"/>
          <a:stretch>
            <a:fillRect/>
          </a:stretch>
        </p:blipFill>
        <p:spPr>
          <a:xfrm>
            <a:off x="2285984" y="1857364"/>
            <a:ext cx="4429156" cy="37517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500042"/>
            <a:ext cx="2010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Animals</a:t>
            </a:r>
            <a:endParaRPr lang="ru-RU" sz="40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3214686"/>
            <a:ext cx="764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/>
                <a:ea typeface="Calibri"/>
              </a:rPr>
              <a:t>The term … is used for ‘traditional’ songs for young children in England.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Daily life - 50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220px-Ged%C3%A4chtniskirch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857488" y="1857364"/>
            <a:ext cx="3476618" cy="36985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6" y="500042"/>
            <a:ext cx="3733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Nursery rhymes</a:t>
            </a:r>
            <a:endParaRPr lang="ru-RU" sz="40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214686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The capital of the UK.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006600"/>
                  </a:solidFill>
                </a:ln>
                <a:solidFill>
                  <a:srgbClr val="6BC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History, politics - 10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6BC20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357290" y="500042"/>
            <a:ext cx="6286544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Reichsta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5984" y="2071678"/>
            <a:ext cx="4476972" cy="31432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500042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80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London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3071810"/>
            <a:ext cx="80724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/>
                <a:ea typeface="Calibri"/>
              </a:rPr>
              <a:t>The UK is a constitutional monarchy. The official head of the state is the king or … 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006600"/>
                  </a:solidFill>
                </a:ln>
                <a:solidFill>
                  <a:srgbClr val="6BC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History, politics - 20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6BC20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umboldt-Universität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14612" y="1571612"/>
            <a:ext cx="3533747" cy="44171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80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the Queen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4" y="3071810"/>
            <a:ext cx="7215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/>
                <a:ea typeface="Calibri"/>
              </a:rPr>
              <a:t>The national symbol of England. It is connected with the history of the country.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006600"/>
                  </a:solidFill>
                </a:ln>
                <a:solidFill>
                  <a:srgbClr val="6BC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History, politics - 30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6BC20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57158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Siegessaeul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00364" y="1500174"/>
            <a:ext cx="2952811" cy="450059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500042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80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the Red Rose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214686"/>
            <a:ext cx="735811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The symbol of national strength and of the British monarchy.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006600"/>
                  </a:solidFill>
                </a:ln>
                <a:solidFill>
                  <a:srgbClr val="6BC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History, politics - 40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6BC20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00042"/>
            <a:ext cx="1156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Isles</a:t>
            </a:r>
            <a:endParaRPr lang="ru-RU" sz="4000" b="1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ergamon-museum-berlin-d165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28926" y="1714488"/>
            <a:ext cx="3357586" cy="424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Treptow_Ehrenma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1802" y="1643050"/>
            <a:ext cx="3036150" cy="42586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500042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80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the Lion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76" y="2786058"/>
            <a:ext cx="6643734" cy="241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dirty="0" smtClean="0">
                <a:latin typeface="Times New Roman"/>
                <a:ea typeface="Calibri"/>
                <a:cs typeface="Times New Roman"/>
              </a:rPr>
              <a:t>It has existed since 1265 and consists of two chambers or houses: the House of Lords and the House of Commons.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006600"/>
                  </a:solidFill>
                </a:ln>
                <a:solidFill>
                  <a:srgbClr val="6BC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History, politics - 50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6BC20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357290" y="428604"/>
            <a:ext cx="6429420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tv-tower-panorama-nikolai-kirch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143116"/>
            <a:ext cx="4786346" cy="29994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500042"/>
            <a:ext cx="2635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80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Parliament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3000372"/>
            <a:ext cx="6715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/>
                <a:ea typeface="Calibri"/>
              </a:rPr>
              <a:t>It is celebrated on December 25. It is very popular in England.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80008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Holidays, food - 10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CC66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285852" y="500042"/>
            <a:ext cx="671517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Brandenburger%20To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43108" y="1857364"/>
            <a:ext cx="4887879" cy="36659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500042"/>
            <a:ext cx="2467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990099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Christmas</a:t>
            </a:r>
            <a:endParaRPr lang="ru-RU" sz="4000" b="1" dirty="0">
              <a:ln>
                <a:solidFill>
                  <a:srgbClr val="990099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143248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The night of October 31 when it was formerly believed that the spirits of the dead appeared.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80008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Holidays, food - 20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CC66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357290" y="500042"/>
            <a:ext cx="600079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fernsehtur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214546" y="2214554"/>
            <a:ext cx="4286220" cy="34289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990099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Halloween</a:t>
            </a:r>
            <a:endParaRPr lang="ru-RU" sz="4000" b="1" dirty="0">
              <a:ln>
                <a:solidFill>
                  <a:srgbClr val="990099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35756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It is a popular take-away food.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80008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Holidays, food - 30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CC66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800px-Rotes_Rathau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643173" y="2143116"/>
            <a:ext cx="3905278" cy="29289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500042"/>
            <a:ext cx="3493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990099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Fish and Chips</a:t>
            </a:r>
            <a:endParaRPr lang="ru-RU" sz="4000" b="1" dirty="0">
              <a:ln>
                <a:solidFill>
                  <a:srgbClr val="990099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214686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November 5</a:t>
            </a:r>
            <a:r>
              <a:rPr lang="en-US" sz="3200" baseline="30000" dirty="0" smtClean="0">
                <a:latin typeface="Times New Roman"/>
                <a:ea typeface="Calibri"/>
              </a:rPr>
              <a:t>th</a:t>
            </a:r>
            <a:r>
              <a:rPr lang="en-US" sz="3200" dirty="0" smtClean="0">
                <a:latin typeface="Times New Roman"/>
                <a:ea typeface="Calibri"/>
              </a:rPr>
              <a:t> when people light fireworks and burn a guy on a bonfire.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80008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Holidays, food - 40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CC66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68313" y="6921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7181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It is the longest river wholly in England. It flows through </a:t>
            </a:r>
            <a:r>
              <a:rPr lang="en-US" sz="3200" dirty="0" smtClean="0">
                <a:latin typeface="Times New Roman"/>
                <a:ea typeface="Calibri"/>
              </a:rPr>
              <a:t>London, the capital city.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- 20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357290" y="500042"/>
            <a:ext cx="6215106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180px-Berlin_-_Weltzeituh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0857"/>
          <a:stretch>
            <a:fillRect/>
          </a:stretch>
        </p:blipFill>
        <p:spPr>
          <a:xfrm>
            <a:off x="2285984" y="2214554"/>
            <a:ext cx="4357314" cy="32147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500042"/>
            <a:ext cx="4522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990099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Guy Fawkes’ Night </a:t>
            </a:r>
            <a:endParaRPr lang="ru-RU" sz="4000" b="1" dirty="0">
              <a:ln>
                <a:solidFill>
                  <a:srgbClr val="990099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56" y="3214686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/>
                <a:ea typeface="Calibri"/>
              </a:rPr>
              <a:t>It is a dish that originated in Yorkshire, England, and has attained wide popularity.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58" y="357166"/>
            <a:ext cx="485778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80008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Holidays, food - 50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CC66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500166" y="500042"/>
            <a:ext cx="5857916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Schloss Scharlottenbur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5984" y="1928802"/>
            <a:ext cx="4258080" cy="31935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500042"/>
            <a:ext cx="4323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990099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Yorkshire Pudding</a:t>
            </a:r>
            <a:endParaRPr lang="ru-RU" sz="4000" b="1" dirty="0">
              <a:ln>
                <a:solidFill>
                  <a:srgbClr val="990099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14290"/>
            <a:ext cx="17023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Links: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http://dic.academic.ru/dic.nsf/ruwiki/13140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http://www.betravel.ru/images/maps/GB-large.gif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http://www.davidicke.com/wordpress/wp-content/uploads/legacy_images/stories/April_2010/englishc.gif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http://unusualplaces.aggress.ru/wp-content/uploads/2011/07/White-Cliffs-of-Dover-Ocean.jpg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http://www.geodus.com/globe-map/tresgrand/planet-observer_POPBRI.jpg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http://ama3onki.ucoz.ru/_nw/0/60416.jpg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http://www.exploreurope.net/wp-content/uploads/2009/06/31_02_1-buckingham-palace.jpg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http://redtrv.ru/wp-content/gallery/velikobritaniya/26770.jpg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http://www.kim-watkins.com/blog/wp-content/uploads/2013/06/Summer-Solstice-Stonehenge.jpg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http://icdn.lenta.ru/images/0000/0091/000000918476/detail_1358521753.jpg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http://www.against-the-grain.com/wp-content/uploads/2013/01/cambridge_university_press-tw.rpi_.edu_.gif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http://latimesblogs.latimes.com/photos/uncategorized/2009/03/25/tea.jpg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http://i.dailymail.co.uk/i/pix/2012/11/05/article-2228318-15DCE36F000005DC-710_964x634.jpg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http://receptyotkulinara.ru/up/article/img/35-yorkshirskiy-puding.jpg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642942"/>
          </a:xfrm>
          <a:prstGeom prst="actionButtonForwardNext">
            <a:avLst/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142852"/>
            <a:ext cx="17023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Links: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857232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http://dic.academic.ru/dic.nsf/ruwiki/13140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http://qrok.net/uploads/posts/2010-09/1284111337_allday.ru_24.jpeg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http://vilnews.com/wp-content/uploads/great-britain_files/image009.jpg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http://www.tapeta-krolik-psy-kot-szczurek-papuga.na-pulpit.com/zdjecia/krolik-psy-kot-szczurek-papuga.jpeg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http://www.comparestoreprices.co.uk/images/vt/vtech-nursery-rhymes-book.gif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http://www.200stran.ru/images/maps/1279460862_cc5f31.jpg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http://1.bp.blogspot.com/_dXvGSWAPHOE/TK5yoFKk17I/AAAAAAAACEU/HNb3khjBAwg/s1600/QueenElizabethII.jpg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http://upload.wikimedia.org/wikipedia/commons/thumb/2/28/Red_rose.jpg/393px-Red_rose.jpg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http://www.bankrollmob.com/userimages/2009/1046.jpg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http://4.bp.blogspot.com/-sBFfX54Tsds/TVkMYQongII/AAAAAAAAA7s/vXfZBXdWlyI/s1600/house%2Bof%2Bcommons.jpg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http://www.look.com.ua/pic/201209/1400x1050/look.com.ua-24130.jpg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http://mistonagori.com.ua/wp-content/uploads/2012/11/184b7cb84d7b456c96a0bdfbbeaa5f14_XL.jpg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http://culinar.bzi.ro/public/upload/photos/15/Peste.jpg</a:t>
            </a:r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Museuminsel"/>
          <p:cNvPicPr>
            <a:picLocks noChangeAspect="1" noChangeArrowheads="1"/>
          </p:cNvPicPr>
          <p:nvPr/>
        </p:nvPicPr>
        <p:blipFill>
          <a:blip r:embed="rId2"/>
          <a:srcRect l="9250"/>
          <a:stretch>
            <a:fillRect/>
          </a:stretch>
        </p:blipFill>
        <p:spPr bwMode="auto">
          <a:xfrm>
            <a:off x="2786050" y="2428868"/>
            <a:ext cx="3504324" cy="22860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85720" y="5857892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00042"/>
            <a:ext cx="2727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the Thames</a:t>
            </a:r>
            <a:endParaRPr lang="ru-RU" sz="4000" b="1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328612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England is a country that is a part of …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- 30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14480" y="500042"/>
            <a:ext cx="5643602" cy="6072230"/>
          </a:xfrm>
          <a:prstGeom prst="verticalScroll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Zoo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86050" y="2071678"/>
            <a:ext cx="3500462" cy="38260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71934" y="500042"/>
            <a:ext cx="1766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the UK</a:t>
            </a:r>
            <a:endParaRPr lang="ru-RU" sz="4000" b="1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ECF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071810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ea typeface="Calibri"/>
              </a:rPr>
              <a:t>It is the piece of water between France and England.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357166"/>
            <a:ext cx="4143404" cy="1571612"/>
          </a:xfrm>
          <a:prstGeom prst="horizontalScroll">
            <a:avLst/>
          </a:prstGeom>
          <a:solidFill>
            <a:srgbClr val="CCECFF"/>
          </a:solidFill>
          <a:ln w="2540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CC0099"/>
                  </a:solidFill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- 40</a:t>
            </a:r>
            <a:endParaRPr kumimoji="0" lang="ru-RU" sz="1800" b="1" i="0" u="none" strike="noStrike" kern="0" cap="none" spc="0" normalizeH="0" baseline="0" noProof="0" dirty="0">
              <a:ln>
                <a:solidFill>
                  <a:srgbClr val="CC0099"/>
                </a:solidFill>
              </a:ln>
              <a:solidFill>
                <a:srgbClr val="FF99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Другая 22">
      <a:dk1>
        <a:srgbClr val="3A7400"/>
      </a:dk1>
      <a:lt1>
        <a:srgbClr val="FFFFFF"/>
      </a:lt1>
      <a:dk2>
        <a:srgbClr val="2E5C00"/>
      </a:dk2>
      <a:lt2>
        <a:srgbClr val="FFFFFF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FFFFFF"/>
      </a:hlink>
      <a:folHlink>
        <a:srgbClr val="AFFFFF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2350</TotalTime>
  <Words>736</Words>
  <Application>Microsoft Office PowerPoint</Application>
  <PresentationFormat>Экран (4:3)</PresentationFormat>
  <Paragraphs>163</Paragraphs>
  <Slides>54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Разрез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1</dc:creator>
  <cp:lastModifiedBy>Вован</cp:lastModifiedBy>
  <cp:revision>156</cp:revision>
  <dcterms:created xsi:type="dcterms:W3CDTF">2008-02-18T09:29:22Z</dcterms:created>
  <dcterms:modified xsi:type="dcterms:W3CDTF">2013-12-01T08:01:20Z</dcterms:modified>
</cp:coreProperties>
</file>