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70" r:id="rId4"/>
    <p:sldId id="271" r:id="rId5"/>
    <p:sldId id="262" r:id="rId6"/>
    <p:sldId id="267" r:id="rId7"/>
    <p:sldId id="259" r:id="rId8"/>
    <p:sldId id="272" r:id="rId9"/>
    <p:sldId id="274" r:id="rId10"/>
    <p:sldId id="260" r:id="rId11"/>
    <p:sldId id="275" r:id="rId12"/>
    <p:sldId id="276" r:id="rId13"/>
    <p:sldId id="268" r:id="rId14"/>
    <p:sldId id="277" r:id="rId15"/>
    <p:sldId id="261" r:id="rId16"/>
    <p:sldId id="265" r:id="rId17"/>
    <p:sldId id="269" r:id="rId18"/>
    <p:sldId id="266" r:id="rId19"/>
    <p:sldId id="278" r:id="rId20"/>
    <p:sldId id="264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68" autoAdjust="0"/>
    <p:restoredTop sz="94660"/>
  </p:normalViewPr>
  <p:slideViewPr>
    <p:cSldViewPr>
      <p:cViewPr>
        <p:scale>
          <a:sx n="70" d="100"/>
          <a:sy n="70" d="100"/>
        </p:scale>
        <p:origin x="-52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988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916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558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202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101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867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92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146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951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3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939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7C83C-FF02-45A2-9749-BCCD2BF718F4}" type="datetimeFigureOut">
              <a:rPr lang="ru-RU" smtClean="0"/>
              <a:pPr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095D7-13C3-4842-AB1D-59F50C491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67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564904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ROYAL RESIDENCES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11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Windsor Castle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4038600" cy="5361459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the </a:t>
            </a:r>
            <a:r>
              <a:rPr lang="en-US" sz="2400" b="1" dirty="0"/>
              <a:t>largest </a:t>
            </a:r>
            <a:r>
              <a:rPr lang="en-US" sz="2400" b="1" dirty="0" smtClean="0"/>
              <a:t>occupied </a:t>
            </a:r>
          </a:p>
          <a:p>
            <a:pPr marL="0" indent="0">
              <a:buNone/>
            </a:pPr>
            <a:r>
              <a:rPr lang="en-US" sz="2400" b="1" dirty="0" smtClean="0"/>
              <a:t>castle </a:t>
            </a:r>
            <a:r>
              <a:rPr lang="en-US" sz="2400" b="1" dirty="0"/>
              <a:t>in the world</a:t>
            </a:r>
            <a:endParaRPr lang="ru-RU" sz="2400" b="1" dirty="0"/>
          </a:p>
          <a:p>
            <a:r>
              <a:rPr lang="en-US" sz="2400" b="1" dirty="0"/>
              <a:t>over 900 years </a:t>
            </a:r>
            <a:r>
              <a:rPr lang="en-US" sz="2400" b="1" dirty="0" smtClean="0"/>
              <a:t>old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004048" y="764704"/>
            <a:ext cx="4139952" cy="5361459"/>
          </a:xfrm>
        </p:spPr>
        <p:txBody>
          <a:bodyPr/>
          <a:lstStyle/>
          <a:p>
            <a:r>
              <a:rPr lang="en-US" sz="2400" b="1" dirty="0" smtClean="0"/>
              <a:t>a month over Easter</a:t>
            </a:r>
          </a:p>
          <a:p>
            <a:pPr marL="1371600" lvl="3" indent="0">
              <a:buNone/>
            </a:pPr>
            <a:r>
              <a:rPr lang="en-US" sz="2400" b="1" dirty="0" smtClean="0"/>
              <a:t>	a week in June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73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244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821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Estates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sz="3600" dirty="0" smtClean="0"/>
          </a:p>
          <a:p>
            <a:pPr>
              <a:buFont typeface="Wingdings" pitchFamily="2" charset="2"/>
              <a:buChar char="v"/>
            </a:pPr>
            <a:r>
              <a:rPr lang="ru-RU" sz="3600" b="1" dirty="0" smtClean="0"/>
              <a:t> </a:t>
            </a:r>
            <a:r>
              <a:rPr lang="en-US" sz="3600" b="1" dirty="0" smtClean="0"/>
              <a:t>owned </a:t>
            </a:r>
            <a:r>
              <a:rPr lang="en-US" sz="3600" b="1" dirty="0"/>
              <a:t>by The </a:t>
            </a:r>
            <a:r>
              <a:rPr lang="en-US" sz="3600" b="1" dirty="0" smtClean="0"/>
              <a:t>Queen</a:t>
            </a:r>
          </a:p>
          <a:p>
            <a:pPr marL="0" indent="0">
              <a:buFont typeface="Wingdings" pitchFamily="2" charset="2"/>
              <a:buChar char="v"/>
            </a:pPr>
            <a:endParaRPr lang="en-US" sz="3600" b="1" dirty="0"/>
          </a:p>
          <a:p>
            <a:pPr>
              <a:buFont typeface="Wingdings" pitchFamily="2" charset="2"/>
              <a:buChar char="v"/>
            </a:pPr>
            <a:r>
              <a:rPr lang="ru-RU" sz="3600" b="1" dirty="0" smtClean="0"/>
              <a:t> </a:t>
            </a:r>
            <a:r>
              <a:rPr lang="en-US" sz="3600" b="1" dirty="0" smtClean="0"/>
              <a:t>used </a:t>
            </a:r>
            <a:r>
              <a:rPr lang="en-US" sz="3600" b="1" dirty="0"/>
              <a:t>as holiday residences </a:t>
            </a:r>
            <a:endParaRPr lang="en-US" sz="3600" b="1" dirty="0" smtClean="0"/>
          </a:p>
          <a:p>
            <a:pPr marL="0" indent="0">
              <a:buNone/>
            </a:pPr>
            <a:r>
              <a:rPr lang="en-US" sz="3600" b="1" i="1" dirty="0" smtClean="0"/>
              <a:t>(</a:t>
            </a:r>
            <a:r>
              <a:rPr lang="en-US" sz="3600" b="1" i="1" dirty="0" err="1"/>
              <a:t>Balmoral</a:t>
            </a:r>
            <a:r>
              <a:rPr lang="en-US" sz="3600" b="1" i="1" dirty="0"/>
              <a:t> Castle and </a:t>
            </a:r>
            <a:r>
              <a:rPr lang="en-US" sz="3600" b="1" i="1" dirty="0" err="1"/>
              <a:t>Sandringham</a:t>
            </a:r>
            <a:r>
              <a:rPr lang="en-US" sz="3600" b="1" i="1" dirty="0"/>
              <a:t> House)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0554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Sandringham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House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8424936" cy="4797153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4000" b="1" dirty="0" smtClean="0"/>
          </a:p>
          <a:p>
            <a:pPr>
              <a:buFont typeface="Wingdings" pitchFamily="2" charset="2"/>
              <a:buChar char="v"/>
            </a:pPr>
            <a:r>
              <a:rPr lang="en-US" sz="4000" b="1" dirty="0" smtClean="0"/>
              <a:t>the </a:t>
            </a:r>
            <a:r>
              <a:rPr lang="en-US" sz="4000" b="1" dirty="0"/>
              <a:t>private home of four generations of </a:t>
            </a:r>
            <a:r>
              <a:rPr lang="en-US" sz="4000" b="1" dirty="0" smtClean="0"/>
              <a:t>monarchs </a:t>
            </a:r>
            <a:r>
              <a:rPr lang="en-US" sz="4000" b="1" dirty="0"/>
              <a:t>since 1862. </a:t>
            </a:r>
            <a:endParaRPr lang="ru-RU" sz="4000" b="1" dirty="0" smtClean="0"/>
          </a:p>
          <a:p>
            <a:pPr>
              <a:buFont typeface="Wingdings" pitchFamily="2" charset="2"/>
              <a:buChar char="v"/>
            </a:pPr>
            <a:endParaRPr lang="ru-RU" sz="4000" b="1" dirty="0" smtClean="0"/>
          </a:p>
          <a:p>
            <a:pPr>
              <a:buFont typeface="Wingdings" pitchFamily="2" charset="2"/>
              <a:buChar char="v"/>
            </a:pPr>
            <a:r>
              <a:rPr lang="en-US" sz="4000" b="1" dirty="0" smtClean="0"/>
              <a:t>Christmas </a:t>
            </a:r>
            <a:r>
              <a:rPr lang="en-US" sz="4000" b="1" dirty="0"/>
              <a:t>at </a:t>
            </a:r>
            <a:r>
              <a:rPr lang="en-US" sz="4000" b="1" dirty="0" err="1" smtClean="0"/>
              <a:t>Sandringham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11459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Balmoral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Castle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bought by Prince </a:t>
            </a:r>
            <a:r>
              <a:rPr lang="en-US" sz="2800" b="1" dirty="0"/>
              <a:t>Albert </a:t>
            </a:r>
            <a:r>
              <a:rPr lang="en-US" sz="2800" b="1" dirty="0" smtClean="0"/>
              <a:t>for </a:t>
            </a:r>
          </a:p>
          <a:p>
            <a:pPr marL="0" indent="0">
              <a:buNone/>
            </a:pPr>
            <a:r>
              <a:rPr lang="en-US" sz="2800" b="1" dirty="0" smtClean="0"/>
              <a:t>Queen </a:t>
            </a:r>
            <a:r>
              <a:rPr lang="en-US" sz="2800" b="1" dirty="0"/>
              <a:t>Victoria in </a:t>
            </a:r>
            <a:r>
              <a:rPr lang="en-US" sz="2800" b="1" dirty="0" smtClean="0"/>
              <a:t>1852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5197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0"/>
            <a:ext cx="2195736" cy="3645024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  <a:spcAft>
                <a:spcPts val="2400"/>
              </a:spcAft>
            </a:pP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covers </a:t>
            </a:r>
            <a:r>
              <a:rPr lang="en-US" sz="2800" b="1" dirty="0"/>
              <a:t>about 20,000 hectares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used for forestry and </a:t>
            </a:r>
            <a:r>
              <a:rPr lang="en-US" sz="2800" b="1" dirty="0" smtClean="0"/>
              <a:t>farming</a:t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idx="4294967295"/>
          </p:nvPr>
        </p:nvSpPr>
        <p:spPr>
          <a:xfrm>
            <a:off x="0" y="404813"/>
            <a:ext cx="4499992" cy="6264275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2400"/>
              </a:spcAft>
              <a:buNone/>
            </a:pPr>
            <a:endParaRPr lang="en-US" sz="2400" b="1" dirty="0" smtClean="0"/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sz="2400" b="1" dirty="0" smtClean="0"/>
              <a:t> </a:t>
            </a:r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9193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95536" y="188640"/>
            <a:ext cx="3069977" cy="593752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/>
              <a:t>Includes</a:t>
            </a:r>
            <a:r>
              <a:rPr lang="ru-RU" sz="2400" b="1" dirty="0" smtClean="0"/>
              <a:t>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herds </a:t>
            </a:r>
            <a:r>
              <a:rPr lang="en-US" sz="2400" b="1" dirty="0"/>
              <a:t>of </a:t>
            </a:r>
            <a:r>
              <a:rPr lang="en-US" sz="2400" b="1" dirty="0" smtClean="0"/>
              <a:t>red deer </a:t>
            </a:r>
            <a:r>
              <a:rPr lang="en-US" sz="2400" b="1" i="1" dirty="0" smtClean="0"/>
              <a:t>(1,6</a:t>
            </a:r>
            <a:r>
              <a:rPr lang="ru-RU" sz="2400" b="1" i="1" dirty="0" smtClean="0"/>
              <a:t>0</a:t>
            </a:r>
            <a:r>
              <a:rPr lang="en-US" sz="2400" b="1" i="1" dirty="0" smtClean="0"/>
              <a:t>0)</a:t>
            </a:r>
            <a:endParaRPr lang="ru-RU" sz="2400" b="1" i="1" dirty="0" smtClean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Shetland ponies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Highland cattle </a:t>
            </a:r>
            <a:r>
              <a:rPr lang="en-US" sz="2400" b="1" i="1" dirty="0"/>
              <a:t>(</a:t>
            </a:r>
            <a:r>
              <a:rPr lang="en-US" sz="2400" b="1" i="1" dirty="0" err="1"/>
              <a:t>Balmoral</a:t>
            </a:r>
            <a:r>
              <a:rPr lang="en-US" sz="2400" b="1" i="1" dirty="0"/>
              <a:t> fold)</a:t>
            </a:r>
            <a:endParaRPr lang="ru-RU" sz="2400" b="1" i="1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grouse moors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salmon</a:t>
            </a:r>
            <a:endParaRPr lang="ru-RU" sz="2400" b="1" dirty="0"/>
          </a:p>
          <a:p>
            <a:pPr>
              <a:spcAft>
                <a:spcPts val="2400"/>
              </a:spcAft>
            </a:pPr>
            <a:r>
              <a:rPr lang="en-US" sz="2400" b="1" dirty="0" smtClean="0"/>
              <a:t>85,000 </a:t>
            </a:r>
            <a:r>
              <a:rPr lang="en-US" sz="2400" b="1" dirty="0"/>
              <a:t>people visit the castle and gardens each </a:t>
            </a:r>
            <a:r>
              <a:rPr lang="en-US" sz="2400" b="1" dirty="0" smtClean="0"/>
              <a:t>year</a:t>
            </a:r>
            <a:endParaRPr lang="ru-RU" sz="2400" b="1" dirty="0" smtClean="0"/>
          </a:p>
          <a:p>
            <a:r>
              <a:rPr lang="en-US" sz="2400" b="1" dirty="0" smtClean="0"/>
              <a:t>summer </a:t>
            </a:r>
            <a:r>
              <a:rPr lang="en-US" sz="2400" b="1" dirty="0"/>
              <a:t>holiday period in August and </a:t>
            </a:r>
          </a:p>
          <a:p>
            <a:r>
              <a:rPr lang="en-US" sz="2400" b="1" dirty="0" smtClean="0"/>
              <a:t>September</a:t>
            </a:r>
            <a:r>
              <a:rPr lang="en-US" sz="2800" b="1" dirty="0"/>
              <a:t/>
            </a:r>
            <a:br>
              <a:rPr lang="en-US" sz="2800" b="1" dirty="0"/>
            </a:br>
            <a:endParaRPr lang="ru-RU" sz="2800" b="1" dirty="0"/>
          </a:p>
          <a:p>
            <a:pPr>
              <a:spcAft>
                <a:spcPts val="2400"/>
              </a:spcAft>
            </a:pPr>
            <a:endParaRPr lang="ru-RU" sz="2400" b="1" dirty="0" smtClean="0"/>
          </a:p>
          <a:p>
            <a:pPr>
              <a:spcAft>
                <a:spcPts val="2400"/>
              </a:spcAft>
            </a:pPr>
            <a:endParaRPr lang="en-US" sz="2400" b="1" dirty="0"/>
          </a:p>
          <a:p>
            <a:endParaRPr lang="ru-RU" dirty="0"/>
          </a:p>
        </p:txBody>
      </p:sp>
      <p:pic>
        <p:nvPicPr>
          <p:cNvPr id="1026" name="Picture 2" descr="C:\Users\Hooch\Pictures\red de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5341" y="242552"/>
            <a:ext cx="2688202" cy="18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och\Pictures\pon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181053"/>
            <a:ext cx="2664296" cy="20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60648"/>
            <a:ext cx="2667476" cy="192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19766"/>
            <a:ext cx="2691382" cy="216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132854"/>
            <a:ext cx="2691382" cy="208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219765"/>
            <a:ext cx="2664295" cy="216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01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Birkhall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Estate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94" y="908720"/>
            <a:ext cx="8784976" cy="521744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private </a:t>
            </a:r>
            <a:r>
              <a:rPr lang="en-US" sz="2400" b="1" dirty="0">
                <a:solidFill>
                  <a:schemeClr val="bg1"/>
                </a:solidFill>
              </a:rPr>
              <a:t>residence of </a:t>
            </a:r>
            <a:r>
              <a:rPr lang="en-US" sz="2400" b="1" dirty="0" smtClean="0">
                <a:solidFill>
                  <a:schemeClr val="bg1"/>
                </a:solidFill>
              </a:rPr>
              <a:t>the Prince </a:t>
            </a:r>
            <a:r>
              <a:rPr lang="en-US" sz="2400" b="1" dirty="0">
                <a:solidFill>
                  <a:schemeClr val="bg1"/>
                </a:solidFill>
              </a:rPr>
              <a:t>of </a:t>
            </a:r>
            <a:r>
              <a:rPr lang="en-US" sz="2400" b="1" dirty="0" smtClean="0">
                <a:solidFill>
                  <a:schemeClr val="bg1"/>
                </a:solidFill>
              </a:rPr>
              <a:t>Wales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</a:rPr>
              <a:t>eceived by Prince Charles </a:t>
            </a:r>
            <a:r>
              <a:rPr lang="en-US" sz="2400" b="1" dirty="0">
                <a:solidFill>
                  <a:schemeClr val="bg1"/>
                </a:solidFill>
              </a:rPr>
              <a:t>from the </a:t>
            </a:r>
            <a:r>
              <a:rPr lang="en-US" sz="2400" b="1" dirty="0" smtClean="0">
                <a:solidFill>
                  <a:schemeClr val="bg1"/>
                </a:solidFill>
              </a:rPr>
              <a:t>Queen Mum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7896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119" y="5294730"/>
            <a:ext cx="2509670" cy="159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67744" cy="280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049" y="4985792"/>
            <a:ext cx="204164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4" y="5311139"/>
            <a:ext cx="2220685" cy="154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9955" y="2757444"/>
            <a:ext cx="2378189" cy="253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026607" cy="280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801632"/>
            <a:ext cx="1726266" cy="2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6990" y="2790495"/>
            <a:ext cx="1907704" cy="252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79898"/>
            <a:ext cx="1705099" cy="251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1486" y="5294730"/>
            <a:ext cx="2453208" cy="156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574" y="2801346"/>
            <a:ext cx="1797262" cy="250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4351" y="1"/>
            <a:ext cx="2849648" cy="279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87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Categories of Residences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326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	</a:t>
            </a:r>
            <a:endParaRPr lang="ru-RU" sz="3600" b="1" dirty="0" smtClean="0"/>
          </a:p>
          <a:p>
            <a:pPr marL="514350" indent="-51435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/>
              <a:t>Unoccupied Royal </a:t>
            </a:r>
            <a:r>
              <a:rPr lang="en-US" sz="3600" b="1" dirty="0" smtClean="0"/>
              <a:t>residences </a:t>
            </a:r>
            <a:endParaRPr lang="ru-RU" sz="3600" b="1" dirty="0"/>
          </a:p>
          <a:p>
            <a:pPr marL="514350" indent="-51435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/>
              <a:t>Official Royal residences </a:t>
            </a:r>
          </a:p>
          <a:p>
            <a:pPr marL="514350" indent="-51435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/>
              <a:t>Private Estates </a:t>
            </a:r>
            <a:endParaRPr lang="ru-RU" sz="3600" b="1" dirty="0" smtClean="0"/>
          </a:p>
          <a:p>
            <a:pPr marL="514350" indent="-51435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/>
              <a:t>Royal Yacht Britannia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5393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 Yacht Britannia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-1" y="1556792"/>
            <a:ext cx="2336989" cy="456937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launched in 1953</a:t>
            </a:r>
          </a:p>
          <a:p>
            <a:pPr>
              <a:spcAft>
                <a:spcPts val="1200"/>
              </a:spcAft>
            </a:pPr>
            <a:r>
              <a:rPr lang="en-US" sz="2000" b="1" dirty="0"/>
              <a:t>s</a:t>
            </a:r>
            <a:r>
              <a:rPr lang="en-US" sz="2000" b="1" dirty="0" smtClean="0"/>
              <a:t>erved for 44 years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968 </a:t>
            </a:r>
            <a:r>
              <a:rPr lang="en-US" sz="2000" b="1" dirty="0"/>
              <a:t>official </a:t>
            </a:r>
            <a:r>
              <a:rPr lang="en-US" sz="2000" b="1" dirty="0" smtClean="0"/>
              <a:t>voyages</a:t>
            </a:r>
          </a:p>
          <a:p>
            <a:pPr>
              <a:spcBef>
                <a:spcPts val="0"/>
              </a:spcBef>
            </a:pPr>
            <a:r>
              <a:rPr lang="en-US" sz="2000" b="1" dirty="0" smtClean="0"/>
              <a:t>decommissioned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/>
              <a:t>In 1997 </a:t>
            </a:r>
            <a:endParaRPr lang="ru-RU" sz="20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1410" y="1196752"/>
            <a:ext cx="6630122" cy="547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39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-171399"/>
            <a:ext cx="7772400" cy="936103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The                     End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136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en-US" sz="4000" b="1" dirty="0"/>
              <a:t>Unoccupied Royal </a:t>
            </a:r>
            <a:r>
              <a:rPr lang="en-US" sz="4000" b="1" dirty="0" smtClean="0"/>
              <a:t>residences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544616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 smtClean="0"/>
              <a:t>owned </a:t>
            </a:r>
            <a:r>
              <a:rPr lang="en-US" sz="3000" b="1" dirty="0"/>
              <a:t>by The Queen “in right of Crown”</a:t>
            </a:r>
            <a:endParaRPr lang="en-US" sz="3000" b="1" dirty="0" smtClean="0"/>
          </a:p>
          <a:p>
            <a:r>
              <a:rPr lang="en-US" sz="3000" b="1" dirty="0" smtClean="0"/>
              <a:t>open </a:t>
            </a:r>
            <a:r>
              <a:rPr lang="en-US" sz="3000" b="1" dirty="0"/>
              <a:t>to the general public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300" b="1" dirty="0" smtClean="0"/>
              <a:t>		</a:t>
            </a:r>
            <a:r>
              <a:rPr lang="en-US" sz="3000" i="1" dirty="0" smtClean="0"/>
              <a:t>Palace </a:t>
            </a:r>
            <a:r>
              <a:rPr lang="en-US" sz="3000" i="1" dirty="0"/>
              <a:t>of Westminster, London</a:t>
            </a:r>
            <a:br>
              <a:rPr lang="en-US" sz="3000" i="1" dirty="0"/>
            </a:br>
            <a:r>
              <a:rPr lang="en-US" sz="3000" i="1" dirty="0" smtClean="0"/>
              <a:t>		The </a:t>
            </a:r>
            <a:r>
              <a:rPr lang="en-US" sz="3000" i="1" dirty="0"/>
              <a:t>Tower of London</a:t>
            </a:r>
            <a:br>
              <a:rPr lang="en-US" sz="3000" i="1" dirty="0"/>
            </a:br>
            <a:r>
              <a:rPr lang="en-US" sz="3000" i="1" dirty="0" smtClean="0"/>
              <a:t>			Christ </a:t>
            </a:r>
            <a:r>
              <a:rPr lang="en-US" sz="3000" i="1" dirty="0"/>
              <a:t>Church, Oxford </a:t>
            </a:r>
            <a:br>
              <a:rPr lang="en-US" sz="3000" i="1" dirty="0"/>
            </a:br>
            <a:r>
              <a:rPr lang="en-US" sz="3000" i="1" dirty="0" smtClean="0"/>
              <a:t>				Edinburgh </a:t>
            </a:r>
            <a:r>
              <a:rPr lang="en-US" sz="3000" i="1" dirty="0"/>
              <a:t>Castle, Edinburgh</a:t>
            </a:r>
            <a:br>
              <a:rPr lang="en-US" sz="3000" i="1" dirty="0"/>
            </a:br>
            <a:r>
              <a:rPr lang="en-US" sz="3000" i="1" dirty="0" smtClean="0"/>
              <a:t>				Queen's </a:t>
            </a:r>
            <a:r>
              <a:rPr lang="en-US" sz="3000" i="1" dirty="0"/>
              <a:t>House, </a:t>
            </a:r>
            <a:r>
              <a:rPr lang="en-US" sz="3000" i="1" dirty="0" smtClean="0"/>
              <a:t>Greenwich</a:t>
            </a:r>
            <a:endParaRPr lang="ru-RU" sz="3000" i="1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43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The Tower of London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en-US" sz="2400" b="1" dirty="0"/>
              <a:t>b</a:t>
            </a:r>
            <a:r>
              <a:rPr lang="en-US" sz="2400" b="1" dirty="0" smtClean="0"/>
              <a:t>uilt to the order of </a:t>
            </a:r>
            <a:r>
              <a:rPr lang="nb-NO" sz="2400" b="1" dirty="0"/>
              <a:t>William the Conqueror </a:t>
            </a:r>
            <a:r>
              <a:rPr lang="nb-NO" sz="2400" b="1" dirty="0" smtClean="0"/>
              <a:t>in 1078</a:t>
            </a:r>
          </a:p>
          <a:p>
            <a:r>
              <a:rPr lang="nb-NO" sz="2400" b="1" dirty="0"/>
              <a:t>a</a:t>
            </a:r>
            <a:r>
              <a:rPr lang="nb-NO" sz="2400" b="1" dirty="0" smtClean="0"/>
              <a:t> fortress</a:t>
            </a:r>
          </a:p>
          <a:p>
            <a:r>
              <a:rPr lang="nb-NO" sz="2400" b="1" dirty="0" smtClean="0"/>
              <a:t>a prison</a:t>
            </a:r>
          </a:p>
          <a:p>
            <a:r>
              <a:rPr lang="nb-NO" sz="2400" b="1" dirty="0" smtClean="0"/>
              <a:t>a royal palace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40388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Kensington Palace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1412776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smtClean="0"/>
              <a:t>the birthplace and childhood home of Queen Victoria</a:t>
            </a:r>
          </a:p>
          <a:p>
            <a:pPr>
              <a:buFont typeface="Wingdings" pitchFamily="2" charset="2"/>
              <a:buChar char="v"/>
            </a:pPr>
            <a:r>
              <a:rPr lang="en-US" b="1" dirty="0" smtClean="0"/>
              <a:t>today - offices </a:t>
            </a:r>
            <a:r>
              <a:rPr lang="en-US" b="1" dirty="0"/>
              <a:t>and private apartments of a number of members of the Royal </a:t>
            </a:r>
            <a:r>
              <a:rPr lang="en-US" b="1" dirty="0" smtClean="0"/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xmlns="" val="110872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Official Royal residences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endParaRPr lang="ru-RU" sz="2800" dirty="0" smtClean="0"/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</a:t>
            </a:r>
            <a:r>
              <a:rPr lang="en-US" b="1" dirty="0" smtClean="0"/>
              <a:t>family </a:t>
            </a:r>
            <a:r>
              <a:rPr lang="en-US" b="1" dirty="0"/>
              <a:t>homes for members of the Royal </a:t>
            </a:r>
            <a:r>
              <a:rPr lang="en-US" b="1" dirty="0" smtClean="0"/>
              <a:t>Family</a:t>
            </a:r>
            <a:endParaRPr lang="ru-RU" b="1" dirty="0" smtClean="0"/>
          </a:p>
          <a:p>
            <a:pPr>
              <a:buFont typeface="Wingdings" pitchFamily="2" charset="2"/>
              <a:buChar char="v"/>
            </a:pPr>
            <a:endParaRPr lang="en-US" b="1" dirty="0"/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</a:t>
            </a:r>
            <a:r>
              <a:rPr lang="en-US" b="1" dirty="0" smtClean="0"/>
              <a:t>working </a:t>
            </a:r>
            <a:r>
              <a:rPr lang="en-US" b="1" dirty="0"/>
              <a:t>buildings </a:t>
            </a:r>
            <a:endParaRPr lang="ru-RU" b="1" dirty="0" smtClean="0"/>
          </a:p>
          <a:p>
            <a:pPr>
              <a:buFont typeface="Wingdings" pitchFamily="2" charset="2"/>
              <a:buChar char="v"/>
            </a:pPr>
            <a:endParaRPr lang="ru-RU" b="1" dirty="0"/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</a:t>
            </a:r>
            <a:r>
              <a:rPr lang="en-US" b="1" dirty="0" smtClean="0"/>
              <a:t>meeting official </a:t>
            </a:r>
            <a:r>
              <a:rPr lang="en-US" b="1" dirty="0"/>
              <a:t>guests </a:t>
            </a:r>
            <a:endParaRPr lang="ru-RU" b="1" dirty="0" smtClean="0"/>
          </a:p>
          <a:p>
            <a:pPr>
              <a:buFont typeface="Wingdings" pitchFamily="2" charset="2"/>
              <a:buChar char="v"/>
            </a:pPr>
            <a:endParaRPr lang="ru-RU" b="1" dirty="0"/>
          </a:p>
          <a:p>
            <a:pPr>
              <a:buFont typeface="Wingdings" pitchFamily="2" charset="2"/>
              <a:buChar char="v"/>
            </a:pPr>
            <a:r>
              <a:rPr lang="ru-RU" b="1" dirty="0" smtClean="0"/>
              <a:t> </a:t>
            </a:r>
            <a:r>
              <a:rPr lang="en-US" b="1" dirty="0" smtClean="0"/>
              <a:t>holding </a:t>
            </a:r>
            <a:r>
              <a:rPr lang="en-US" b="1" dirty="0"/>
              <a:t>formal </a:t>
            </a:r>
            <a:r>
              <a:rPr lang="en-US" b="1" dirty="0" smtClean="0"/>
              <a:t>ceremonies </a:t>
            </a:r>
          </a:p>
          <a:p>
            <a:pPr marL="0" indent="0">
              <a:buNone/>
            </a:pPr>
            <a:r>
              <a:rPr lang="en-US" b="1" i="1" dirty="0" smtClean="0"/>
              <a:t>(</a:t>
            </a:r>
            <a:r>
              <a:rPr lang="en-US" b="1" i="1" dirty="0"/>
              <a:t>Buckingham Palace, Windsor Castle)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06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Buckingham Palace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568952" cy="3312368"/>
          </a:xfrm>
        </p:spPr>
        <p:txBody>
          <a:bodyPr>
            <a:norm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the </a:t>
            </a:r>
            <a:r>
              <a:rPr lang="en-US" sz="2800" b="1" dirty="0">
                <a:solidFill>
                  <a:schemeClr val="tx1"/>
                </a:solidFill>
              </a:rPr>
              <a:t>official </a:t>
            </a:r>
            <a:r>
              <a:rPr lang="en-US" sz="2800" b="1" dirty="0" smtClean="0">
                <a:solidFill>
                  <a:schemeClr val="tx1"/>
                </a:solidFill>
              </a:rPr>
              <a:t>residence since 1837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has </a:t>
            </a:r>
            <a:r>
              <a:rPr lang="en-US" sz="2800" b="1" dirty="0">
                <a:solidFill>
                  <a:schemeClr val="tx1"/>
                </a:solidFill>
              </a:rPr>
              <a:t>775 </a:t>
            </a:r>
            <a:r>
              <a:rPr lang="en-US" sz="2800" b="1" dirty="0" smtClean="0">
                <a:solidFill>
                  <a:schemeClr val="tx1"/>
                </a:solidFill>
              </a:rPr>
              <a:t>rooms (52 </a:t>
            </a:r>
            <a:r>
              <a:rPr lang="en-US" sz="2800" b="1" dirty="0">
                <a:solidFill>
                  <a:schemeClr val="tx1"/>
                </a:solidFill>
              </a:rPr>
              <a:t>Royal and guest bedrooms, 188 </a:t>
            </a:r>
            <a:r>
              <a:rPr lang="en-US" sz="2800" b="1" dirty="0" smtClean="0">
                <a:solidFill>
                  <a:schemeClr val="tx1"/>
                </a:solidFill>
              </a:rPr>
              <a:t>bedrooms for staff, </a:t>
            </a:r>
            <a:r>
              <a:rPr lang="en-US" sz="2800" b="1" dirty="0">
                <a:solidFill>
                  <a:schemeClr val="tx1"/>
                </a:solidFill>
              </a:rPr>
              <a:t>92 offices and 78 </a:t>
            </a:r>
            <a:r>
              <a:rPr lang="en-US" sz="2800" b="1" dirty="0" smtClean="0">
                <a:solidFill>
                  <a:schemeClr val="tx1"/>
                </a:solidFill>
              </a:rPr>
              <a:t>bathrooms)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3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702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885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Symphony">
      <a:dk1>
        <a:sysClr val="windowText" lastClr="000000"/>
      </a:dk1>
      <a:lt1>
        <a:sysClr val="window" lastClr="FFFFFF"/>
      </a:lt1>
      <a:dk2>
        <a:srgbClr val="241F00"/>
      </a:dk2>
      <a:lt2>
        <a:srgbClr val="E5E9F7"/>
      </a:lt2>
      <a:accent1>
        <a:srgbClr val="AE0000"/>
      </a:accent1>
      <a:accent2>
        <a:srgbClr val="63457F"/>
      </a:accent2>
      <a:accent3>
        <a:srgbClr val="255775"/>
      </a:accent3>
      <a:accent4>
        <a:srgbClr val="A47C0C"/>
      </a:accent4>
      <a:accent5>
        <a:srgbClr val="39378D"/>
      </a:accent5>
      <a:accent6>
        <a:srgbClr val="680039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</TotalTime>
  <Words>264</Words>
  <Application>Microsoft Office PowerPoint</Application>
  <PresentationFormat>Экран (4:3)</PresentationFormat>
  <Paragraphs>82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Categories of Residences</vt:lpstr>
      <vt:lpstr>Unoccupied Royal residences</vt:lpstr>
      <vt:lpstr>The Tower of London</vt:lpstr>
      <vt:lpstr>Kensington Palace</vt:lpstr>
      <vt:lpstr>Official Royal residences </vt:lpstr>
      <vt:lpstr>Buckingham Palace</vt:lpstr>
      <vt:lpstr>Слайд 8</vt:lpstr>
      <vt:lpstr>Слайд 9</vt:lpstr>
      <vt:lpstr>Windsor Castle</vt:lpstr>
      <vt:lpstr>Слайд 11</vt:lpstr>
      <vt:lpstr>Слайд 12</vt:lpstr>
      <vt:lpstr>Private Estates </vt:lpstr>
      <vt:lpstr>Sandringham House</vt:lpstr>
      <vt:lpstr>Balmoral Castle</vt:lpstr>
      <vt:lpstr> covers about 20,000 hectares   used for forestry and farming  </vt:lpstr>
      <vt:lpstr>Слайд 17</vt:lpstr>
      <vt:lpstr>Birkhall Estate</vt:lpstr>
      <vt:lpstr>Слайд 19</vt:lpstr>
      <vt:lpstr>Royal Yacht Britannia</vt:lpstr>
      <vt:lpstr>The                    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BRITISH MONARCHY</dc:title>
  <dc:creator>Hooch</dc:creator>
  <cp:lastModifiedBy>re</cp:lastModifiedBy>
  <cp:revision>72</cp:revision>
  <dcterms:created xsi:type="dcterms:W3CDTF">2011-12-02T05:47:56Z</dcterms:created>
  <dcterms:modified xsi:type="dcterms:W3CDTF">2014-02-25T20:09:26Z</dcterms:modified>
</cp:coreProperties>
</file>