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9" r:id="rId2"/>
    <p:sldId id="275" r:id="rId3"/>
    <p:sldId id="271" r:id="rId4"/>
    <p:sldId id="270" r:id="rId5"/>
    <p:sldId id="273" r:id="rId6"/>
    <p:sldId id="292" r:id="rId7"/>
    <p:sldId id="272" r:id="rId8"/>
    <p:sldId id="277" r:id="rId9"/>
    <p:sldId id="285" r:id="rId10"/>
    <p:sldId id="274" r:id="rId11"/>
    <p:sldId id="279" r:id="rId12"/>
    <p:sldId id="278" r:id="rId13"/>
    <p:sldId id="286" r:id="rId14"/>
    <p:sldId id="288" r:id="rId15"/>
    <p:sldId id="289" r:id="rId16"/>
    <p:sldId id="260" r:id="rId17"/>
    <p:sldId id="262" r:id="rId18"/>
    <p:sldId id="263" r:id="rId19"/>
    <p:sldId id="264" r:id="rId20"/>
    <p:sldId id="287" r:id="rId21"/>
    <p:sldId id="259" r:id="rId22"/>
    <p:sldId id="283" r:id="rId23"/>
    <p:sldId id="284" r:id="rId24"/>
    <p:sldId id="290" r:id="rId25"/>
    <p:sldId id="293" r:id="rId26"/>
    <p:sldId id="294" r:id="rId27"/>
    <p:sldId id="29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08EBE-54EE-4BEC-8618-54365A92198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C44DF-6204-4486-A074-250801505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237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44DF-6204-4486-A074-250801505D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074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3D24-29C3-4573-BAB4-1D9AE7827C81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E39D-167E-4A06-B7C8-653FED9FB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037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3D24-29C3-4573-BAB4-1D9AE7827C81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E39D-167E-4A06-B7C8-653FED9FB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55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3D24-29C3-4573-BAB4-1D9AE7827C81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E39D-167E-4A06-B7C8-653FED9FB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54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3D24-29C3-4573-BAB4-1D9AE7827C81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E39D-167E-4A06-B7C8-653FED9FB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28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3D24-29C3-4573-BAB4-1D9AE7827C81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E39D-167E-4A06-B7C8-653FED9FB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80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3D24-29C3-4573-BAB4-1D9AE7827C81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E39D-167E-4A06-B7C8-653FED9FB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37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3D24-29C3-4573-BAB4-1D9AE7827C81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E39D-167E-4A06-B7C8-653FED9FB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25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3D24-29C3-4573-BAB4-1D9AE7827C81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E39D-167E-4A06-B7C8-653FED9FB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14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3D24-29C3-4573-BAB4-1D9AE7827C81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E39D-167E-4A06-B7C8-653FED9FB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58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3D24-29C3-4573-BAB4-1D9AE7827C81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E39D-167E-4A06-B7C8-653FED9FB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98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3D24-29C3-4573-BAB4-1D9AE7827C81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E39D-167E-4A06-B7C8-653FED9FB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41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33D24-29C3-4573-BAB4-1D9AE7827C81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BE39D-167E-4A06-B7C8-653FED9FB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40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ВАС ПРИВЕТСТВУЕТ 6 –А КЛАСС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 ГБОУ СОШ №353 им. А.С. ПУШКИНА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6" name="Picture 2" descr="C:\Users\Виталий\Desktop\школа № 353 г. Москв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20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«СКАЗКА О РЫБАКЕ И РЫБКЕ»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6" name="Picture 9" descr="рыба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3396" y="1556792"/>
            <a:ext cx="318820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C:\Users\Виталий\Desktop\200px-Ivan_Bilibin_123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309634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Слова, слова, слова…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«</a:t>
            </a:r>
            <a:r>
              <a:rPr lang="ru-RU" sz="4000" b="1" dirty="0">
                <a:solidFill>
                  <a:srgbClr val="FF0000"/>
                </a:solidFill>
              </a:rPr>
              <a:t>Изучайте значение слов – и вы избавите свет от половины его заблуждений</a:t>
            </a:r>
            <a:r>
              <a:rPr lang="ru-RU" sz="4000" b="1" dirty="0" smtClean="0">
                <a:solidFill>
                  <a:srgbClr val="FF0000"/>
                </a:solidFill>
              </a:rPr>
              <a:t>»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   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А.С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b="1" dirty="0" smtClean="0">
                <a:solidFill>
                  <a:srgbClr val="FF0000"/>
                </a:solidFill>
              </a:rPr>
              <a:t>Пушкин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3078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ЛЕКСИЧЕСКИЙ ДИКТАНТ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Землянка</a:t>
            </a:r>
            <a:r>
              <a:rPr lang="ru-RU" dirty="0" smtClean="0"/>
              <a:t> – дом из земли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Невод</a:t>
            </a:r>
            <a:r>
              <a:rPr lang="ru-RU" dirty="0" smtClean="0"/>
              <a:t> – рыболовная сеть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Тина</a:t>
            </a:r>
            <a:r>
              <a:rPr lang="ru-RU" dirty="0" smtClean="0"/>
              <a:t> – водоросли, морская трава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Откуп</a:t>
            </a:r>
            <a:r>
              <a:rPr lang="ru-RU" dirty="0" smtClean="0"/>
              <a:t> – дар, подарок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Браниться</a:t>
            </a:r>
            <a:r>
              <a:rPr lang="ru-RU" dirty="0" smtClean="0"/>
              <a:t> - ругаться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Пряжа</a:t>
            </a:r>
            <a:r>
              <a:rPr lang="ru-RU" dirty="0" smtClean="0"/>
              <a:t> – шерсть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Дворяне</a:t>
            </a:r>
            <a:r>
              <a:rPr lang="ru-RU" dirty="0" smtClean="0"/>
              <a:t> – люди высшего сословия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Столбовая дворянка </a:t>
            </a:r>
            <a:r>
              <a:rPr lang="ru-RU" dirty="0" smtClean="0"/>
              <a:t>– древний род, записанный в списках-столбцах ( списки-документ, доказывающий истину)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Соболья душегрейка </a:t>
            </a:r>
            <a:r>
              <a:rPr lang="ru-RU" dirty="0" smtClean="0"/>
              <a:t>– шуба из соболя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Парчовая кичка </a:t>
            </a:r>
            <a:r>
              <a:rPr lang="ru-RU" dirty="0" smtClean="0"/>
              <a:t>– головной убор из парчи с рожками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Белена</a:t>
            </a:r>
            <a:r>
              <a:rPr lang="ru-RU" dirty="0" smtClean="0"/>
              <a:t> («белены объелась») – дурманящая трава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</a:rPr>
              <a:t>Кликать</a:t>
            </a:r>
            <a:r>
              <a:rPr lang="ru-RU" dirty="0"/>
              <a:t> («стал он кликать») – звать, </a:t>
            </a:r>
            <a:r>
              <a:rPr lang="ru-RU" dirty="0" smtClean="0"/>
              <a:t>подзывать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Палаты</a:t>
            </a:r>
            <a:r>
              <a:rPr lang="ru-RU" dirty="0" smtClean="0"/>
              <a:t> – богатые комнаты дворца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Старче</a:t>
            </a:r>
            <a:r>
              <a:rPr lang="ru-RU" dirty="0" smtClean="0"/>
              <a:t> – старый человек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Молвить</a:t>
            </a:r>
            <a:r>
              <a:rPr lang="ru-RU" dirty="0" smtClean="0"/>
              <a:t> – сказать, говорить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Быть на посылках </a:t>
            </a:r>
            <a:r>
              <a:rPr lang="ru-RU" dirty="0" smtClean="0"/>
              <a:t>– выполнять все поручения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93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2 ЭТАП РАБОТЫ НАД ТЕКСТОМ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КУЛЬТУРОВЕДЧЕСКИЙ АНАЛИЗ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«ПЕСНИ О ВЕЩЕМ ОЛЕГЕ»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4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«ПУШКИНСКАЯ ВЕСНА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Спектакль «Песнь о вещем Олеге»</a:t>
            </a:r>
            <a:endParaRPr lang="ru-RU" dirty="0"/>
          </a:p>
        </p:txBody>
      </p:sp>
      <p:pic>
        <p:nvPicPr>
          <p:cNvPr id="4" name="Picture 2" descr="C:\Users\Виталий\Desktop\IMG_23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72008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2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«ПЕСНЬ О ВЕЩЕМ ОЛЕГЕ»</a:t>
            </a:r>
            <a:endParaRPr lang="ru-RU" dirty="0"/>
          </a:p>
        </p:txBody>
      </p:sp>
      <p:pic>
        <p:nvPicPr>
          <p:cNvPr id="5" name="Picture 4" descr="Вещий Олег_0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39" y="1600200"/>
            <a:ext cx="371512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altLang="ru-RU" sz="4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«Песнь о вещем Олеге» основана на летописном предании, приведенным Карамзиным в «Истории государства Российского».</a:t>
            </a:r>
          </a:p>
          <a:p>
            <a:pPr marL="0" indent="0">
              <a:buNone/>
            </a:pPr>
            <a:r>
              <a:rPr lang="ru-RU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Олег</a:t>
            </a:r>
            <a:r>
              <a:rPr lang="ru-RU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первый киевский князь из рода Рюрика, овладевший Киевом, в который перенес столицу из Новгорода, и подчинивший своей власти ряд славянских племен. После похода в 907 году на столицу Византии, Царьград, во время которого он, по сказанию летописца, прибил в знак победы свой щит на цареградских воротах, получил прозвище Вещий - чародей.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76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«ПЕСНЬ О ВЕЩЕМ ОЛЕГЕ»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ЛЕТОПИСЬ</a:t>
            </a:r>
            <a:r>
              <a:rPr lang="ru-RU" dirty="0" smtClean="0"/>
              <a:t> –</a:t>
            </a:r>
            <a:endParaRPr lang="ru-RU" dirty="0"/>
          </a:p>
          <a:p>
            <a:pPr marL="0" indent="0">
              <a:buNone/>
            </a:pPr>
            <a:r>
              <a:rPr lang="ru-RU" altLang="ru-RU" dirty="0" smtClean="0">
                <a:latin typeface="Brush Script MT" pitchFamily="66" charset="0"/>
              </a:rPr>
              <a:t>Рассказ </a:t>
            </a:r>
            <a:r>
              <a:rPr lang="ru-RU" altLang="ru-RU" dirty="0">
                <a:latin typeface="Brush Script MT" pitchFamily="66" charset="0"/>
              </a:rPr>
              <a:t>о событиях каждого года в летописях обычно начинался </a:t>
            </a:r>
            <a:r>
              <a:rPr lang="ru-RU" altLang="ru-RU" dirty="0" smtClean="0">
                <a:latin typeface="Brush Script MT" pitchFamily="66" charset="0"/>
              </a:rPr>
              <a:t>словами: </a:t>
            </a:r>
            <a:r>
              <a:rPr lang="ru-RU" altLang="ru-RU" dirty="0">
                <a:latin typeface="Brush Script MT" pitchFamily="66" charset="0"/>
              </a:rPr>
              <a:t>«в лето» — отсюда название — летопись</a:t>
            </a:r>
            <a:r>
              <a:rPr lang="ru-RU" altLang="ru-RU" dirty="0" smtClean="0">
                <a:latin typeface="Brush Script MT" pitchFamily="66" charset="0"/>
              </a:rPr>
              <a:t>.</a:t>
            </a:r>
            <a:endParaRPr lang="ru-RU" alt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БАЛЛАДА</a:t>
            </a:r>
            <a:r>
              <a:rPr lang="ru-RU" dirty="0" smtClean="0"/>
              <a:t> - </a:t>
            </a:r>
            <a:r>
              <a:rPr lang="ru-RU" altLang="ru-RU" b="1" dirty="0" smtClean="0">
                <a:solidFill>
                  <a:srgbClr val="006600"/>
                </a:solidFill>
              </a:rPr>
              <a:t> </a:t>
            </a:r>
            <a:r>
              <a:rPr lang="ru-RU" altLang="ru-RU" dirty="0">
                <a:latin typeface="Times New Roman" pitchFamily="18" charset="0"/>
              </a:rPr>
              <a:t>стихотворение, в основе которого лежит историческое событие, предание с острым напряженным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2" descr="C:\Ольга\ФОТО- 5 кл К РОДИТ СОБР\ц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352839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7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СЛОВАРНАЯ РАБОТА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ХАЗАРЫ </a:t>
            </a:r>
            <a:r>
              <a:rPr lang="ru-RU" b="1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–</a:t>
            </a:r>
          </a:p>
          <a:p>
            <a:pPr marL="0" indent="0">
              <a:buNone/>
            </a:pPr>
            <a:r>
              <a:rPr lang="ru-RU" dirty="0" smtClean="0"/>
              <a:t>кочевой </a:t>
            </a:r>
            <a:r>
              <a:rPr lang="ru-RU" dirty="0"/>
              <a:t>народ, обитавший </a:t>
            </a:r>
            <a:r>
              <a:rPr lang="ru-RU" dirty="0" smtClean="0"/>
              <a:t> </a:t>
            </a:r>
            <a:r>
              <a:rPr lang="ru-RU" dirty="0"/>
              <a:t>на юге Руси, их набеги не раз отражал могучий князь </a:t>
            </a:r>
            <a:r>
              <a:rPr lang="ru-RU" dirty="0" smtClean="0"/>
              <a:t>Олег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НАБЕГИ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–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захват территорий</a:t>
            </a:r>
            <a:endParaRPr lang="ru-RU" dirty="0"/>
          </a:p>
        </p:txBody>
      </p:sp>
      <p:pic>
        <p:nvPicPr>
          <p:cNvPr id="6" name="Picture 3" descr="C:\Ольга\ФОТО- 5 кл К РОДИТ СОБР\е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19" y="1772817"/>
            <a:ext cx="301916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56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СЛОВАРНАЯ РАБОТА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Хазары – племя, обитавшее на юге Росси в x веке</a:t>
            </a:r>
          </a:p>
          <a:p>
            <a:pPr lvl="0"/>
            <a:r>
              <a:rPr lang="ru-RU" dirty="0"/>
              <a:t>Царьград – ныне Стамбул</a:t>
            </a:r>
          </a:p>
          <a:p>
            <a:pPr lvl="0"/>
            <a:r>
              <a:rPr lang="ru-RU" dirty="0"/>
              <a:t>Кудесник, волхв – волшебник, чародей</a:t>
            </a:r>
          </a:p>
          <a:p>
            <a:pPr lvl="0"/>
            <a:r>
              <a:rPr lang="ru-RU" dirty="0"/>
              <a:t>Перун – Бог грома и молнии</a:t>
            </a:r>
          </a:p>
          <a:p>
            <a:pPr lvl="0"/>
            <a:r>
              <a:rPr lang="ru-RU" dirty="0"/>
              <a:t>Жребий – судьба, участь (устар.)</a:t>
            </a:r>
          </a:p>
          <a:p>
            <a:pPr lvl="0"/>
            <a:r>
              <a:rPr lang="ru-RU" dirty="0"/>
              <a:t>Курган – могильный холм устар.)</a:t>
            </a:r>
          </a:p>
          <a:p>
            <a:pPr lvl="0"/>
            <a:r>
              <a:rPr lang="ru-RU" dirty="0"/>
              <a:t>Тризна – обрядовые действия и пиршество в память умершего</a:t>
            </a:r>
          </a:p>
          <a:p>
            <a:pPr lvl="0"/>
            <a:r>
              <a:rPr lang="ru-RU" dirty="0"/>
              <a:t>Вещий – предвидящий </a:t>
            </a:r>
            <a:r>
              <a:rPr lang="ru-RU" dirty="0" smtClean="0"/>
              <a:t>будущее, проницательный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2" descr="C:\Ольга\ФОТО- 5 кл К РОДИТ СОБР\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3"/>
            <a:ext cx="345638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86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СПЕКТАКЛЬ «ПЕСНЬ О ВЕЩЕМ ОЛЕГЕ»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C:\Ольга\ФОТО- 5 кл К РОДИТ СОБР\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16832"/>
            <a:ext cx="40386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Ольга\ФОТО- 5 кл К РОДИТ СОБР\у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19" y="1916831"/>
            <a:ext cx="3019162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9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ПАМЯТНИКИ А.С. ПУШКИНУ У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  ШКОЛЫ №353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Виталий\Desktop\i2159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0200"/>
            <a:ext cx="316835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Виталий\Desktop\46_4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5"/>
            <a:ext cx="316835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06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3 ЭТАП РАБОТЫ – ИГРА «ЧТО</a:t>
            </a:r>
            <a:r>
              <a:rPr lang="en-US" b="1" dirty="0" smtClean="0">
                <a:solidFill>
                  <a:srgbClr val="002060"/>
                </a:solidFill>
              </a:rPr>
              <a:t>?</a:t>
            </a:r>
            <a:r>
              <a:rPr lang="ru-RU" b="1" dirty="0" smtClean="0">
                <a:solidFill>
                  <a:srgbClr val="002060"/>
                </a:solidFill>
              </a:rPr>
              <a:t> ГДЕ</a:t>
            </a:r>
            <a:r>
              <a:rPr lang="en-US" b="1" dirty="0" smtClean="0">
                <a:solidFill>
                  <a:srgbClr val="002060"/>
                </a:solidFill>
              </a:rPr>
              <a:t>?</a:t>
            </a:r>
            <a:r>
              <a:rPr lang="ru-RU" b="1" dirty="0" smtClean="0">
                <a:solidFill>
                  <a:srgbClr val="002060"/>
                </a:solidFill>
              </a:rPr>
              <a:t> КОГДА</a:t>
            </a:r>
            <a:r>
              <a:rPr lang="en-US" b="1" dirty="0" smtClean="0">
                <a:solidFill>
                  <a:srgbClr val="002060"/>
                </a:solidFill>
              </a:rPr>
              <a:t>?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 РАМАНУ А.С. ПУШКИНА «ДУБРОВСКИЙ»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2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ИГРА «ЧТО? ГДЕ? КОГДА?»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Когда создан роман «Дубровский»?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В 1832 – 1833 годах</a:t>
            </a:r>
          </a:p>
          <a:p>
            <a:pPr marL="0" indent="0">
              <a:buNone/>
            </a:pPr>
            <a:r>
              <a:rPr lang="ru-RU" dirty="0"/>
              <a:t>Кто назвал роман по имени главного героя?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Издатель</a:t>
            </a:r>
          </a:p>
          <a:p>
            <a:pPr marL="0" indent="0">
              <a:buNone/>
            </a:pPr>
            <a:r>
              <a:rPr lang="ru-RU" dirty="0"/>
              <a:t>Кто послужил прообразом главного героя?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Островский, небогатый дворянин, который поссорился с соседом</a:t>
            </a:r>
          </a:p>
          <a:p>
            <a:pPr marL="0" indent="0">
              <a:buNone/>
            </a:pPr>
            <a:r>
              <a:rPr lang="ru-RU" dirty="0"/>
              <a:t>Как планировал назвать роман сам Пушкин?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Островский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85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ИГРА «ЧТО? ГДЕ? КОГДА?»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Из скольких глав состоит роман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 19 </a:t>
            </a:r>
            <a:r>
              <a:rPr lang="ru-RU" dirty="0">
                <a:solidFill>
                  <a:srgbClr val="00B050"/>
                </a:solidFill>
              </a:rPr>
              <a:t>глав, 2 </a:t>
            </a:r>
            <a:r>
              <a:rPr lang="ru-RU" dirty="0" smtClean="0">
                <a:solidFill>
                  <a:srgbClr val="00B050"/>
                </a:solidFill>
              </a:rPr>
              <a:t>тома</a:t>
            </a:r>
            <a:endParaRPr lang="ru-RU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dirty="0"/>
              <a:t>На что похоже начало романа?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сказка </a:t>
            </a:r>
            <a:r>
              <a:rPr lang="ru-RU" dirty="0">
                <a:solidFill>
                  <a:srgbClr val="00B050"/>
                </a:solidFill>
              </a:rPr>
              <a:t>– «жил старинный русский барин</a:t>
            </a:r>
            <a:r>
              <a:rPr lang="ru-RU" dirty="0" smtClean="0">
                <a:solidFill>
                  <a:srgbClr val="00B050"/>
                </a:solidFill>
              </a:rPr>
              <a:t>»</a:t>
            </a:r>
          </a:p>
          <a:p>
            <a:pPr marL="0" indent="0">
              <a:buNone/>
            </a:pPr>
            <a:r>
              <a:rPr lang="ru-RU" dirty="0" smtClean="0"/>
              <a:t>Опишите </a:t>
            </a:r>
            <a:r>
              <a:rPr lang="ru-RU" dirty="0"/>
              <a:t>внешность главных героев</a:t>
            </a:r>
          </a:p>
          <a:p>
            <a:pPr marL="0" indent="0">
              <a:buNone/>
            </a:pPr>
            <a:r>
              <a:rPr lang="ru-RU" dirty="0"/>
              <a:t>Опишите дома главных героев</a:t>
            </a:r>
          </a:p>
          <a:p>
            <a:pPr marL="0" indent="0">
              <a:buNone/>
            </a:pPr>
            <a:r>
              <a:rPr lang="ru-RU" dirty="0"/>
              <a:t>Что общего связывало Троекурова и Дубровского?</a:t>
            </a:r>
          </a:p>
          <a:p>
            <a:pPr marL="0" indent="0">
              <a:buNone/>
            </a:pPr>
            <a:r>
              <a:rPr lang="ru-RU" dirty="0"/>
              <a:t>В какой должности ушли в отставку Троекуров и Дубровский?</a:t>
            </a:r>
          </a:p>
          <a:p>
            <a:pPr marL="0" indent="0">
              <a:buNone/>
            </a:pPr>
            <a:r>
              <a:rPr lang="ru-RU" dirty="0"/>
              <a:t>Что послужило ссорой между Дубровским и Троекуровым?</a:t>
            </a:r>
          </a:p>
          <a:p>
            <a:pPr marL="0" indent="0">
              <a:buNone/>
            </a:pPr>
            <a:r>
              <a:rPr lang="ru-RU" dirty="0"/>
              <a:t>Каким человеком был Троекуров?</a:t>
            </a:r>
          </a:p>
          <a:p>
            <a:pPr marL="0" indent="0">
              <a:buNone/>
            </a:pPr>
            <a:r>
              <a:rPr lang="ru-RU" dirty="0"/>
              <a:t>Каково главное занятие Троекурова?</a:t>
            </a:r>
          </a:p>
          <a:p>
            <a:pPr marL="0" indent="0">
              <a:buNone/>
            </a:pPr>
            <a:r>
              <a:rPr lang="ru-RU" dirty="0"/>
              <a:t>Сколько горничных занималось рукоделием  во флигеле Троекурова?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12 горничных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4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ИГРА «ЧТО</a:t>
            </a:r>
            <a:r>
              <a:rPr lang="en-US" b="1" dirty="0" smtClean="0">
                <a:solidFill>
                  <a:srgbClr val="FF0000"/>
                </a:solidFill>
              </a:rPr>
              <a:t>? </a:t>
            </a:r>
            <a:r>
              <a:rPr lang="ru-RU" b="1" dirty="0" smtClean="0">
                <a:solidFill>
                  <a:srgbClr val="FF0000"/>
                </a:solidFill>
              </a:rPr>
              <a:t> ГДЕ</a:t>
            </a:r>
            <a:r>
              <a:rPr lang="en-US" b="1" dirty="0" smtClean="0">
                <a:solidFill>
                  <a:srgbClr val="FF0000"/>
                </a:solidFill>
              </a:rPr>
              <a:t>? </a:t>
            </a:r>
            <a:r>
              <a:rPr lang="ru-RU" b="1" dirty="0" smtClean="0">
                <a:solidFill>
                  <a:srgbClr val="FF0000"/>
                </a:solidFill>
              </a:rPr>
              <a:t> КОГДА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Где воспитывался Владимир Дубровский?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В Петербурге, в кадетском корпусе</a:t>
            </a:r>
          </a:p>
          <a:p>
            <a:pPr marL="0" indent="0">
              <a:buNone/>
            </a:pPr>
            <a:r>
              <a:rPr lang="ru-RU" dirty="0" smtClean="0"/>
              <a:t>Кто написал письмо Владимиру Дубровскому?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rgbClr val="00B050"/>
                </a:solidFill>
              </a:rPr>
              <a:t>Орина</a:t>
            </a:r>
            <a:r>
              <a:rPr lang="ru-RU" dirty="0" smtClean="0">
                <a:solidFill>
                  <a:srgbClr val="00B050"/>
                </a:solidFill>
              </a:rPr>
              <a:t> Егоровна </a:t>
            </a:r>
            <a:r>
              <a:rPr lang="ru-RU" dirty="0" err="1" smtClean="0">
                <a:solidFill>
                  <a:srgbClr val="00B050"/>
                </a:solidFill>
              </a:rPr>
              <a:t>Бузырева</a:t>
            </a:r>
            <a:r>
              <a:rPr lang="ru-RU" dirty="0" smtClean="0">
                <a:solidFill>
                  <a:srgbClr val="00B050"/>
                </a:solidFill>
              </a:rPr>
              <a:t>, нянька Владимира</a:t>
            </a:r>
          </a:p>
          <a:p>
            <a:pPr marL="0" indent="0">
              <a:buNone/>
            </a:pPr>
            <a:r>
              <a:rPr lang="ru-RU" dirty="0" smtClean="0"/>
              <a:t>Сколько лет было Маше?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17 лет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решил отомстить за смерть отца Владимир?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Побыть в доме врага в образе француза и узнать побольше о </a:t>
            </a:r>
            <a:r>
              <a:rPr lang="ru-RU" dirty="0">
                <a:solidFill>
                  <a:srgbClr val="00B050"/>
                </a:solidFill>
              </a:rPr>
              <a:t>Т</a:t>
            </a:r>
            <a:r>
              <a:rPr lang="ru-RU" dirty="0" smtClean="0">
                <a:solidFill>
                  <a:srgbClr val="00B050"/>
                </a:solidFill>
              </a:rPr>
              <a:t>роекурове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4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ИГРА «ЧТО</a:t>
            </a:r>
            <a:r>
              <a:rPr lang="en-US" b="1" dirty="0">
                <a:solidFill>
                  <a:srgbClr val="FF0000"/>
                </a:solidFill>
              </a:rPr>
              <a:t>? </a:t>
            </a:r>
            <a:r>
              <a:rPr lang="ru-RU" b="1" dirty="0">
                <a:solidFill>
                  <a:srgbClr val="FF0000"/>
                </a:solidFill>
              </a:rPr>
              <a:t> ГДЕ</a:t>
            </a:r>
            <a:r>
              <a:rPr lang="en-US" b="1" dirty="0">
                <a:solidFill>
                  <a:srgbClr val="FF0000"/>
                </a:solidFill>
              </a:rPr>
              <a:t>? </a:t>
            </a:r>
            <a:r>
              <a:rPr lang="ru-RU" b="1" dirty="0">
                <a:solidFill>
                  <a:srgbClr val="FF0000"/>
                </a:solidFill>
              </a:rPr>
              <a:t> КОГДА</a:t>
            </a:r>
            <a:r>
              <a:rPr lang="en-US" b="1" dirty="0">
                <a:solidFill>
                  <a:srgbClr val="FF0000"/>
                </a:solidFill>
              </a:rPr>
              <a:t>?</a:t>
            </a:r>
            <a:r>
              <a:rPr lang="ru-RU" b="1" dirty="0">
                <a:solidFill>
                  <a:srgbClr val="FF0000"/>
                </a:solidFill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Отчего Маша не решилась на побег с Владимиром, тайное венчание?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Уклад жизни, строгое воспитание были у Маши</a:t>
            </a:r>
          </a:p>
          <a:p>
            <a:pPr marL="0" indent="0">
              <a:buNone/>
            </a:pPr>
            <a:r>
              <a:rPr lang="ru-RU" dirty="0" smtClean="0"/>
              <a:t>Почему Дубровский решил распустить свою шайку?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Он понимал </a:t>
            </a:r>
            <a:r>
              <a:rPr lang="ru-RU" dirty="0" err="1" smtClean="0">
                <a:solidFill>
                  <a:srgbClr val="00B050"/>
                </a:solidFill>
              </a:rPr>
              <a:t>противозаконие</a:t>
            </a:r>
            <a:r>
              <a:rPr lang="ru-RU" dirty="0" smtClean="0">
                <a:solidFill>
                  <a:srgbClr val="00B050"/>
                </a:solidFill>
              </a:rPr>
              <a:t> своих поступков</a:t>
            </a:r>
          </a:p>
          <a:p>
            <a:pPr marL="0" indent="0">
              <a:buNone/>
            </a:pPr>
            <a:r>
              <a:rPr lang="ru-RU" dirty="0" smtClean="0"/>
              <a:t>Завершен ли был роман?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Нет, Пушкин планировал 3 том, но не успел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9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ИГРА «ЧТО? ГДЕ? КОГДА?»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Какую песню часто напевал Троекуров?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«Гром победы, раздавайся!» – слова Осипа Антоновича Козловского, музыку Гавриила Романовича Державина</a:t>
            </a:r>
          </a:p>
          <a:p>
            <a:pPr marL="0" indent="0">
              <a:buNone/>
            </a:pPr>
            <a:r>
              <a:rPr lang="ru-RU" dirty="0" smtClean="0"/>
              <a:t>Как звали мальчика – посыльного от Владимира Дубровского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Митя</a:t>
            </a:r>
          </a:p>
          <a:p>
            <a:pPr marL="0" indent="0">
              <a:buNone/>
            </a:pPr>
            <a:r>
              <a:rPr lang="ru-RU" dirty="0" smtClean="0"/>
              <a:t>Куда прятал Спицын свои деньги?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На грудь под рубашку</a:t>
            </a:r>
          </a:p>
          <a:p>
            <a:pPr marL="0" indent="0">
              <a:buNone/>
            </a:pPr>
            <a:r>
              <a:rPr lang="ru-RU" dirty="0" smtClean="0"/>
              <a:t>С какого возраста воспитывался Владимир в Петербурге?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С 8 лет</a:t>
            </a:r>
          </a:p>
          <a:p>
            <a:pPr marL="0" indent="0">
              <a:buNone/>
            </a:pPr>
            <a:r>
              <a:rPr lang="ru-RU" dirty="0" smtClean="0"/>
              <a:t>Назовите единственного крепостного грамотея </a:t>
            </a:r>
            <a:r>
              <a:rPr lang="ru-RU" dirty="0" err="1" smtClean="0"/>
              <a:t>Кистеневки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Харитон, он писал письмо Владимиру под диктовку Егоровны</a:t>
            </a:r>
          </a:p>
          <a:p>
            <a:pPr marL="0" indent="0">
              <a:buNone/>
            </a:pPr>
            <a:r>
              <a:rPr lang="ru-RU" dirty="0" smtClean="0"/>
              <a:t>Как звали крепостного слугу-псаря Троекурова, из-за которого </a:t>
            </a:r>
            <a:r>
              <a:rPr lang="ru-RU" dirty="0" err="1" smtClean="0"/>
              <a:t>произошлда</a:t>
            </a:r>
            <a:r>
              <a:rPr lang="ru-RU" dirty="0" smtClean="0"/>
              <a:t> ссора между Троекуровым и Дубровским?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rgbClr val="00B050"/>
                </a:solidFill>
              </a:rPr>
              <a:t>Парамошка</a:t>
            </a:r>
            <a:endParaRPr lang="ru-RU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9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ИГРА «ЧТО? ГДЕ? КОГДА?»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Какую песню часто напевал Троекуров?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«Гром победы, раздавайся!» – слова Осипа Антоновича Козловского, музыку Гавриила Романовича Державина</a:t>
            </a:r>
          </a:p>
          <a:p>
            <a:pPr marL="0" indent="0">
              <a:buNone/>
            </a:pPr>
            <a:r>
              <a:rPr lang="ru-RU" dirty="0"/>
              <a:t>Как звали мальчика – посыльного от Владимира Дубровского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Митя</a:t>
            </a:r>
          </a:p>
          <a:p>
            <a:pPr marL="0" indent="0">
              <a:buNone/>
            </a:pPr>
            <a:r>
              <a:rPr lang="ru-RU" dirty="0"/>
              <a:t>Куда прятал Спицын свои деньги?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На грудь под рубашку</a:t>
            </a:r>
          </a:p>
          <a:p>
            <a:pPr marL="0" indent="0">
              <a:buNone/>
            </a:pPr>
            <a:r>
              <a:rPr lang="ru-RU" dirty="0"/>
              <a:t>С какого возраста воспитывался Владимир в Петербурге?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С 8 лет</a:t>
            </a:r>
          </a:p>
          <a:p>
            <a:pPr marL="0" indent="0">
              <a:buNone/>
            </a:pPr>
            <a:r>
              <a:rPr lang="ru-RU" dirty="0"/>
              <a:t>Назовите единственного крепостного грамотея </a:t>
            </a:r>
            <a:r>
              <a:rPr lang="ru-RU" dirty="0" err="1"/>
              <a:t>Кистеневки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Харитон, он писал письмо Владимиру под диктовку Егоровны</a:t>
            </a:r>
          </a:p>
          <a:p>
            <a:pPr marL="0" indent="0">
              <a:buNone/>
            </a:pPr>
            <a:r>
              <a:rPr lang="ru-RU" dirty="0"/>
              <a:t>Как звали крепостного слугу-псаря Троекурова, из-за которого </a:t>
            </a:r>
            <a:r>
              <a:rPr lang="ru-RU" dirty="0" err="1"/>
              <a:t>произошлда</a:t>
            </a:r>
            <a:r>
              <a:rPr lang="ru-RU" dirty="0"/>
              <a:t> ссора между Троекуровым и Дубровским?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00B050"/>
                </a:solidFill>
              </a:rPr>
              <a:t>Парамошка</a:t>
            </a:r>
            <a:endParaRPr lang="ru-RU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53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ДОМАШНЕЕ ЗАДАНИЕ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ТВОРЧЕСКОЕ ЗАДАНИЕ:</a:t>
            </a:r>
            <a:endParaRPr lang="ru-RU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ПРИДУМАЙТЕ КОНЦОВКУ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РОМАНА «ДУБРОВСКИЙ»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6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КОМПЛЕКСНЫЙ АНАЛИЗ </a:t>
            </a:r>
            <a:r>
              <a:rPr lang="ru-RU" sz="3200" b="1" dirty="0" smtClean="0">
                <a:solidFill>
                  <a:srgbClr val="FF0000"/>
                </a:solidFill>
              </a:rPr>
              <a:t>ТЕКСТА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НА ОСНОВЕ ПРОИЗВЕДЕНИЙ РАЗНЫХ ЖАНРОВ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УРОК КОМБИНИРОВАННОГО ТИПА 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ПО </a:t>
            </a:r>
            <a:r>
              <a:rPr lang="ru-RU" sz="2400" b="1" dirty="0">
                <a:solidFill>
                  <a:srgbClr val="002060"/>
                </a:solidFill>
              </a:rPr>
              <a:t>ПРОИЗВЕДЕНИЯМ А.С. ПУШКИНА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«СКАЗКА О РЫБАКЕ И РЫБКЕ»,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«ПЕСНЬ О ВЕЩЕМ ОЛЕГЕ</a:t>
            </a:r>
            <a:r>
              <a:rPr lang="ru-RU" sz="2400" b="1" dirty="0" smtClean="0">
                <a:solidFill>
                  <a:srgbClr val="002060"/>
                </a:solidFill>
              </a:rPr>
              <a:t>»,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РОМАНУ «ДУБРОВСКИЙ»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687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АЛЕКСАНДР СЕРГЕЕВИЧ ПУШКИН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ПУШКИН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ЕСТЬ ЯВЛЕНИЕ ЧРЕЗВЫЧАЙНОЕ… В НЕМ РУССКАЯ ПРИРОДА, РУССКАЯ ДУША, РУССКИЙ ЯЗЫК, РУССКИЙ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ХАРАКТЕР</a:t>
            </a:r>
          </a:p>
          <a:p>
            <a:pPr marL="0" indent="0">
              <a:buNone/>
            </a:pP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               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        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Н.В. ГОГОЛЬ</a:t>
            </a:r>
          </a:p>
          <a:p>
            <a:endParaRPr lang="ru-RU" dirty="0"/>
          </a:p>
        </p:txBody>
      </p:sp>
      <p:pic>
        <p:nvPicPr>
          <p:cNvPr id="5" name="Picture 2" descr="C:\Users\Виталий\Desktop\408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3" y="1600200"/>
            <a:ext cx="376301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57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ЦЕЛИ И ЗАДАЧИ УРОКА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rgbClr val="7030A0"/>
                </a:solidFill>
              </a:rPr>
              <a:t>Цели урока</a:t>
            </a:r>
            <a:r>
              <a:rPr lang="ru-RU" b="1" dirty="0" smtClean="0">
                <a:solidFill>
                  <a:srgbClr val="7030A0"/>
                </a:solidFill>
              </a:rPr>
              <a:t>: </a:t>
            </a:r>
          </a:p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/>
              <a:t>Исследовать пушкинский текст, основываясь на произведения разных жанров: </a:t>
            </a:r>
            <a:r>
              <a:rPr lang="ru-RU" dirty="0" smtClean="0"/>
              <a:t>сказки, </a:t>
            </a:r>
            <a:r>
              <a:rPr lang="ru-RU" dirty="0"/>
              <a:t>баллады, романа.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Приобщать </a:t>
            </a:r>
            <a:r>
              <a:rPr lang="ru-RU" dirty="0"/>
              <a:t>детей к  навыкам  лингвистического и </a:t>
            </a:r>
            <a:r>
              <a:rPr lang="ru-RU" dirty="0" smtClean="0"/>
              <a:t>поэтического </a:t>
            </a:r>
            <a:r>
              <a:rPr lang="ru-RU" dirty="0"/>
              <a:t>анализа.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Развивать </a:t>
            </a:r>
            <a:r>
              <a:rPr lang="ru-RU" dirty="0"/>
              <a:t>интерес к языковым  явлениям.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Воспитывать </a:t>
            </a:r>
            <a:r>
              <a:rPr lang="ru-RU" dirty="0"/>
              <a:t>литературный вкус, навыки коллективной работы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rgbClr val="7030A0"/>
                </a:solidFill>
              </a:rPr>
              <a:t>Задачи урока</a:t>
            </a:r>
            <a:r>
              <a:rPr lang="ru-RU" b="1" dirty="0" smtClean="0"/>
              <a:t>: </a:t>
            </a:r>
          </a:p>
          <a:p>
            <a:pPr marL="0" indent="0">
              <a:buNone/>
            </a:pPr>
            <a:r>
              <a:rPr lang="ru-RU" dirty="0" smtClean="0"/>
              <a:t>Научить </a:t>
            </a:r>
            <a:r>
              <a:rPr lang="ru-RU" dirty="0"/>
              <a:t>детей слышать и понимать пушкинские строки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Выявлять основные орфографические и пунктуационные правила.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Отрабатывать </a:t>
            </a:r>
            <a:r>
              <a:rPr lang="ru-RU" dirty="0"/>
              <a:t>навыки сопоставительного анализа текста.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Разграничивать </a:t>
            </a:r>
            <a:r>
              <a:rPr lang="ru-RU" dirty="0"/>
              <a:t>произведения разных жанров на основе специфики </a:t>
            </a:r>
            <a:r>
              <a:rPr lang="ru-RU" dirty="0" smtClean="0"/>
              <a:t>литературных </a:t>
            </a:r>
            <a:r>
              <a:rPr lang="ru-RU" dirty="0"/>
              <a:t>фактов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8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ПРОВЕРКА ДОМАШНЕГО ЗАДАНИЯ: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«ПОЭТИЧЕСКАЯ МИНУТКА»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ОПИРАЯСЬ НА СТРОКИ ПУШКИНСКИХ СТИХОТВОРЕНИЙ, ПРИДУМАТЬ СВОИ СТИХИ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28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ЖАНРЫ ЛИТЕРАТУРЫ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ЖАНР  ЛИТЕРАТУРЫ – исторически складывающийся и развивающийся тип художественной литературы</a:t>
            </a:r>
          </a:p>
          <a:p>
            <a:pPr marL="0" indent="0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СКАЗКА - </a:t>
            </a:r>
            <a:r>
              <a:rPr lang="ru-RU" dirty="0" smtClean="0"/>
              <a:t>  жанр устного народного творчества с установкой на вымысел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ПЕСНЯ - </a:t>
            </a:r>
            <a:r>
              <a:rPr lang="ru-RU" dirty="0" smtClean="0"/>
              <a:t> музыкально – поэтический вид искусства; выражает идейно-эмоциональное отношение к </a:t>
            </a:r>
            <a:r>
              <a:rPr lang="ru-RU" smtClean="0"/>
              <a:t>жизни человека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БАЛЛАДА –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небольшое сюжетное стихотворение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передающее чувства,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ысли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переживания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РОМАН –</a:t>
            </a:r>
            <a:r>
              <a:rPr lang="ru-RU" dirty="0" smtClean="0"/>
              <a:t> развернутое во времени и пространстве произведение, в центре которого судьба одного или нескольких персонажей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70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СКАЗКИ А.С. ПУШКИНА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Жених </a:t>
            </a:r>
            <a:r>
              <a:rPr lang="ru-RU" dirty="0"/>
              <a:t>(1825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2.  </a:t>
            </a:r>
            <a:r>
              <a:rPr lang="ru-RU" dirty="0"/>
              <a:t>Сказка о попе и о работнике его </a:t>
            </a:r>
            <a:r>
              <a:rPr lang="ru-RU" dirty="0" err="1"/>
              <a:t>Балде</a:t>
            </a:r>
            <a:r>
              <a:rPr lang="ru-RU" dirty="0"/>
              <a:t> (1830)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3.  </a:t>
            </a:r>
            <a:r>
              <a:rPr lang="ru-RU" dirty="0"/>
              <a:t>Сказка о медведихе (1830—1831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4.  </a:t>
            </a:r>
            <a:r>
              <a:rPr lang="ru-RU" dirty="0"/>
              <a:t>Сказка о царе </a:t>
            </a:r>
            <a:r>
              <a:rPr lang="ru-RU" dirty="0" err="1"/>
              <a:t>Салтане</a:t>
            </a:r>
            <a:r>
              <a:rPr lang="ru-RU" dirty="0"/>
              <a:t>, о сыне его славном и могучем богатыре </a:t>
            </a:r>
            <a:r>
              <a:rPr lang="ru-RU" dirty="0" smtClean="0"/>
              <a:t>  князе </a:t>
            </a:r>
            <a:r>
              <a:rPr lang="ru-RU" dirty="0" err="1"/>
              <a:t>Гвидоне</a:t>
            </a:r>
            <a:r>
              <a:rPr lang="ru-RU" dirty="0"/>
              <a:t> </a:t>
            </a:r>
            <a:r>
              <a:rPr lang="ru-RU" dirty="0" err="1"/>
              <a:t>Салтановиче</a:t>
            </a:r>
            <a:r>
              <a:rPr lang="ru-RU" dirty="0"/>
              <a:t> и о прекрасной царевне лебеди (1831)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5.  Сказка </a:t>
            </a:r>
            <a:r>
              <a:rPr lang="ru-RU" dirty="0"/>
              <a:t>о рыбаке и рыбке (1833)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6.  </a:t>
            </a:r>
            <a:r>
              <a:rPr lang="ru-RU" dirty="0"/>
              <a:t>Сказка о мёртвой царевне и семи богатырях(1833)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7.  </a:t>
            </a:r>
            <a:r>
              <a:rPr lang="ru-RU" dirty="0"/>
              <a:t>Сказка о золотом петушке (1834)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8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1 ЭТАП РАБОТЫ НАД ТЕКСТОМ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ЛИНГВИСТИЧЕСКИЙ АНАЛИЗ «СКАЗКИ О РЫБАКЕ И РЫБКЕ»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0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1092</Words>
  <Application>Microsoft Office PowerPoint</Application>
  <PresentationFormat>Экран (4:3)</PresentationFormat>
  <Paragraphs>173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ВАС ПРИВЕТСТВУЕТ 6 –А КЛАСС  ГБОУ СОШ №353 им. А.С. ПУШКИНА</vt:lpstr>
      <vt:lpstr>ПАМЯТНИКИ А.С. ПУШКИНУ У   ШКОЛЫ №353</vt:lpstr>
      <vt:lpstr>КОМПЛЕКСНЫЙ АНАЛИЗ ТЕКСТА  НА ОСНОВЕ ПРОИЗВЕДЕНИЙ РАЗНЫХ ЖАНРОВ</vt:lpstr>
      <vt:lpstr>АЛЕКСАНДР СЕРГЕЕВИЧ ПУШКИН</vt:lpstr>
      <vt:lpstr>ЦЕЛИ И ЗАДАЧИ УРОКА</vt:lpstr>
      <vt:lpstr>ПРОВЕРКА ДОМАШНЕГО ЗАДАНИЯ: «ПОЭТИЧЕСКАЯ МИНУТКА»</vt:lpstr>
      <vt:lpstr>ЖАНРЫ ЛИТЕРАТУРЫ</vt:lpstr>
      <vt:lpstr>СКАЗКИ А.С. ПУШКИНА</vt:lpstr>
      <vt:lpstr>1 ЭТАП РАБОТЫ НАД ТЕКСТОМ</vt:lpstr>
      <vt:lpstr>«СКАЗКА О РЫБАКЕ И РЫБКЕ»</vt:lpstr>
      <vt:lpstr>Слова, слова, слова…</vt:lpstr>
      <vt:lpstr>ЛЕКСИЧЕСКИЙ ДИКТАНТ</vt:lpstr>
      <vt:lpstr>2 ЭТАП РАБОТЫ НАД ТЕКСТОМ</vt:lpstr>
      <vt:lpstr>«ПУШКИНСКАЯ ВЕСНА»  Спектакль «Песнь о вещем Олеге»</vt:lpstr>
      <vt:lpstr>«ПЕСНЬ О ВЕЩЕМ ОЛЕГЕ»</vt:lpstr>
      <vt:lpstr>«ПЕСНЬ О ВЕЩЕМ ОЛЕГЕ»</vt:lpstr>
      <vt:lpstr>СЛОВАРНАЯ РАБОТА</vt:lpstr>
      <vt:lpstr>СЛОВАРНАЯ РАБОТА</vt:lpstr>
      <vt:lpstr>СПЕКТАКЛЬ «ПЕСНЬ О ВЕЩЕМ ОЛЕГЕ»</vt:lpstr>
      <vt:lpstr>3 ЭТАП РАБОТЫ – ИГРА «ЧТО? ГДЕ? КОГДА?»</vt:lpstr>
      <vt:lpstr>ИГРА «ЧТО? ГДЕ? КОГДА?»</vt:lpstr>
      <vt:lpstr>ИГРА «ЧТО? ГДЕ? КОГДА?»</vt:lpstr>
      <vt:lpstr>ИГРА «ЧТО?  ГДЕ?  КОГДА?»</vt:lpstr>
      <vt:lpstr>ИГРА «ЧТО?  ГДЕ?  КОГДА?»</vt:lpstr>
      <vt:lpstr>ИГРА «ЧТО? ГДЕ? КОГДА?»</vt:lpstr>
      <vt:lpstr>ИГРА «ЧТО? ГДЕ? КОГДА?»</vt:lpstr>
      <vt:lpstr>ДОМАШНЕЕ ЗАДАНИЕ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КОМПЛЕКСНЫЙ АНАЛИЗ ПУШКИНСКОГО ТЕКСТА</dc:title>
  <dc:creator>Виталий</dc:creator>
  <cp:lastModifiedBy>Виталий</cp:lastModifiedBy>
  <cp:revision>81</cp:revision>
  <dcterms:created xsi:type="dcterms:W3CDTF">2013-10-06T15:54:49Z</dcterms:created>
  <dcterms:modified xsi:type="dcterms:W3CDTF">2013-10-20T14:23:01Z</dcterms:modified>
</cp:coreProperties>
</file>