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4"/>
  </p:notesMasterIdLst>
  <p:sldIdLst>
    <p:sldId id="256" r:id="rId2"/>
    <p:sldId id="257" r:id="rId3"/>
    <p:sldId id="258" r:id="rId4"/>
    <p:sldId id="273" r:id="rId5"/>
    <p:sldId id="272" r:id="rId6"/>
    <p:sldId id="282" r:id="rId7"/>
    <p:sldId id="274" r:id="rId8"/>
    <p:sldId id="261" r:id="rId9"/>
    <p:sldId id="276" r:id="rId10"/>
    <p:sldId id="277" r:id="rId11"/>
    <p:sldId id="262" r:id="rId12"/>
    <p:sldId id="264" r:id="rId13"/>
    <p:sldId id="275" r:id="rId14"/>
    <p:sldId id="278" r:id="rId15"/>
    <p:sldId id="279" r:id="rId16"/>
    <p:sldId id="266" r:id="rId17"/>
    <p:sldId id="267" r:id="rId18"/>
    <p:sldId id="280" r:id="rId19"/>
    <p:sldId id="281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05F46-3385-4755-9E9B-BD6FA7E0CC69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764BC-2345-4F20-90DD-C75097057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0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64BC-2345-4F20-90DD-C750970574C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17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FCD3-DCF9-4BDD-9697-050597174EF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FC0B-C6B8-4218-B6C1-28CAD99892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FCD3-DCF9-4BDD-9697-050597174EF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FC0B-C6B8-4218-B6C1-28CAD9989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FCD3-DCF9-4BDD-9697-050597174EF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FC0B-C6B8-4218-B6C1-28CAD9989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FCD3-DCF9-4BDD-9697-050597174EF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FC0B-C6B8-4218-B6C1-28CAD9989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FCD3-DCF9-4BDD-9697-050597174EF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FC0B-C6B8-4218-B6C1-28CAD99892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FCD3-DCF9-4BDD-9697-050597174EF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FC0B-C6B8-4218-B6C1-28CAD9989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FCD3-DCF9-4BDD-9697-050597174EF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FC0B-C6B8-4218-B6C1-28CAD9989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FCD3-DCF9-4BDD-9697-050597174EF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15FC0B-C6B8-4218-B6C1-28CAD99892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FCD3-DCF9-4BDD-9697-050597174EF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FC0B-C6B8-4218-B6C1-28CAD9989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FCD3-DCF9-4BDD-9697-050597174EF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B15FC0B-C6B8-4218-B6C1-28CAD9989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7C7FCD3-DCF9-4BDD-9697-050597174EF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5FC0B-C6B8-4218-B6C1-28CAD9989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7C7FCD3-DCF9-4BDD-9697-050597174EF8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B15FC0B-C6B8-4218-B6C1-28CAD99892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772400" cy="129614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400" cap="none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Урок-путешествие по теме:</a:t>
            </a:r>
            <a:r>
              <a:rPr lang="ru-RU" sz="4400" cap="none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cap="none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cap="none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«Тире между подлежащим и сказуемым</a:t>
            </a:r>
            <a:r>
              <a:rPr lang="ru-RU" sz="4400" cap="none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400" cap="none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cap="none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cap="none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cap="none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КЛАСС</a:t>
            </a:r>
            <a:r>
              <a:rPr lang="ru-RU" sz="4400" cap="none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cap="none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cap="none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cap="none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6237312"/>
            <a:ext cx="7128792" cy="97781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589338" algn="l"/>
            <a:r>
              <a:rPr lang="ru-RU" sz="1800" b="1" i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Головатая Т.П.</a:t>
            </a:r>
          </a:p>
          <a:p>
            <a:pPr marL="3589338" algn="l"/>
            <a:r>
              <a:rPr lang="ru-RU" sz="1800" b="1" i="1" dirty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b="1" i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читель русского языка </a:t>
            </a:r>
            <a:br>
              <a:rPr lang="ru-RU" sz="1800" b="1" i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литературы</a:t>
            </a:r>
          </a:p>
          <a:p>
            <a:pPr marL="3589338" algn="l"/>
            <a:r>
              <a:rPr lang="ru-RU" sz="1800" b="1" i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br>
              <a:rPr lang="ru-RU" sz="1800" b="1" i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  <a:br>
              <a:rPr lang="ru-RU" sz="1800" b="1" i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«Лицей №8»</a:t>
            </a:r>
          </a:p>
          <a:p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051720" y="2636912"/>
            <a:ext cx="432048" cy="432048"/>
          </a:xfrm>
          <a:prstGeom prst="ellipse">
            <a:avLst/>
          </a:prstGeom>
          <a:solidFill>
            <a:srgbClr val="8E0000"/>
          </a:solidFill>
          <a:ln>
            <a:solidFill>
              <a:srgbClr val="7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275856" y="4149080"/>
            <a:ext cx="432048" cy="432048"/>
          </a:xfrm>
          <a:prstGeom prst="ellipse">
            <a:avLst/>
          </a:prstGeom>
          <a:solidFill>
            <a:srgbClr val="8E0000"/>
          </a:solidFill>
          <a:ln>
            <a:solidFill>
              <a:srgbClr val="7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427984" y="2060848"/>
            <a:ext cx="432048" cy="432048"/>
          </a:xfrm>
          <a:prstGeom prst="ellipse">
            <a:avLst/>
          </a:prstGeom>
          <a:solidFill>
            <a:srgbClr val="8E0000"/>
          </a:solidFill>
          <a:ln>
            <a:solidFill>
              <a:srgbClr val="7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508104" y="4316796"/>
            <a:ext cx="432048" cy="432048"/>
          </a:xfrm>
          <a:prstGeom prst="ellipse">
            <a:avLst/>
          </a:prstGeom>
          <a:solidFill>
            <a:srgbClr val="8E0000"/>
          </a:solidFill>
          <a:ln>
            <a:solidFill>
              <a:srgbClr val="7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092280" y="1628800"/>
            <a:ext cx="432048" cy="432048"/>
          </a:xfrm>
          <a:prstGeom prst="ellipse">
            <a:avLst/>
          </a:prstGeom>
          <a:solidFill>
            <a:srgbClr val="8E0000"/>
          </a:solidFill>
          <a:ln>
            <a:solidFill>
              <a:srgbClr val="7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9145" y="2175247"/>
            <a:ext cx="19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Орфоградск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10974" y="1612845"/>
            <a:ext cx="19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Теоретинск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451801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Пунктограмминск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71917" y="4622503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Сообразительная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76073" y="1167135"/>
            <a:ext cx="2682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«Один за всех»</a:t>
            </a:r>
            <a:endParaRPr lang="ru-RU" sz="24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581790" y="2816932"/>
            <a:ext cx="360040" cy="7200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144806" y="2738264"/>
            <a:ext cx="360040" cy="7200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549978" y="2600908"/>
            <a:ext cx="360040" cy="7200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067944" y="2456892"/>
            <a:ext cx="360040" cy="7200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463988" y="2567448"/>
            <a:ext cx="180020" cy="34163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247964" y="3068960"/>
            <a:ext cx="180020" cy="28803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983726" y="3501008"/>
            <a:ext cx="180020" cy="28803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729998" y="3933056"/>
            <a:ext cx="180020" cy="21602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29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243408"/>
            <a:ext cx="6400800" cy="10004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Пунктограмминск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496944" cy="4104455"/>
          </a:xfrm>
        </p:spPr>
        <p:txBody>
          <a:bodyPr>
            <a:normAutofit fontScale="92500" lnSpcReduction="20000"/>
          </a:bodyPr>
          <a:lstStyle/>
          <a:p>
            <a:pPr marL="36513" indent="325438" algn="just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этом городе правит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тире, а министрами являются подлежащие и сказуемое. 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13" indent="325438" algn="just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Однажды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сказуемое и подлежащие заспорили: от чего зависит постановка тире между подлежащим и сказуемым. И тогда, чтобы успокоить своих министров мудрое тире издало указ. Но стенографист зашифровал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его,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подлежащие со сказуемым не могут его прочитать. </a:t>
            </a: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13" indent="325438" algn="just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Ребята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давайте поможем подлежащему и сказуемому решить их спор, выясним, когда ставится тире в простом предложении.</a:t>
            </a:r>
          </a:p>
          <a:p>
            <a:pPr marL="36576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-99392"/>
            <a:ext cx="4536504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Рассуждение.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331640" y="1988840"/>
            <a:ext cx="7632848" cy="5832648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[—  -  ===]</a:t>
            </a:r>
          </a:p>
          <a:p>
            <a:pPr marL="36576" indent="0">
              <a:buNone/>
            </a:pPr>
            <a:r>
              <a:rPr lang="ru-RU" b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Сущ</a:t>
            </a:r>
            <a:r>
              <a:rPr lang="ru-RU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И.п</a:t>
            </a:r>
            <a:r>
              <a:rPr lang="ru-RU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. (что это такое?) Сущ. </a:t>
            </a:r>
            <a:r>
              <a:rPr lang="ru-RU" b="1" dirty="0" err="1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И.п</a:t>
            </a:r>
            <a:r>
              <a:rPr lang="ru-RU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" indent="0">
              <a:buNone/>
            </a:pP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Эльбрус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u="db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вершина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Кавказа</a:t>
            </a:r>
          </a:p>
          <a:p>
            <a:pPr marL="36576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кто он такой?)</a:t>
            </a:r>
          </a:p>
          <a:p>
            <a:pPr marL="36576" indent="0">
              <a:buNone/>
            </a:pP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Снегирь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пухленькая красногрудая </a:t>
            </a:r>
            <a:r>
              <a:rPr lang="ru-RU" u="db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птичка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(что это такое?</a:t>
            </a:r>
            <a:r>
              <a:rPr lang="ru-RU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6576" indent="0">
              <a:buNone/>
            </a:pP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это </a:t>
            </a:r>
            <a:r>
              <a:rPr lang="ru-RU" u="db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народа</a:t>
            </a:r>
          </a:p>
          <a:p>
            <a:pPr marL="36576" indent="0">
              <a:buNone/>
            </a:pPr>
            <a:r>
              <a:rPr lang="ru-RU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(что это такое?)</a:t>
            </a:r>
          </a:p>
          <a:p>
            <a:pPr marL="36576" indent="0">
              <a:buNone/>
            </a:pP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лучшее </a:t>
            </a:r>
            <a:r>
              <a:rPr lang="ru-RU" u="dbl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63947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Выразительно прочитайте предложения. Найдите главные члены, укажите чем они выражены.</a:t>
            </a:r>
          </a:p>
          <a:p>
            <a:pPr indent="271463" algn="just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(Здесь мы наблюдаем новый вид сказуемого, которому возможна постановка вопроса «Кто он такой?», «Что это такое?»)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90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75656" y="764704"/>
            <a:ext cx="6408712" cy="4968552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pPr indent="271463"/>
            <a:r>
              <a:rPr lang="ru-RU" sz="3500" b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35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500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Если подлежащие и сказуемое выражены именем существительным в именительном падеже, между ними ставится тире. Если при сказуемом имеются слова «Это», «Вот» тире ставится перед ними.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1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0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2" name="gudok (mp3cut.ru).wav"/>
          </p:stSnd>
        </p:sndAc>
      </p:transition>
    </mc:Choice>
    <mc:Fallback xmlns="">
      <p:transition spd="slow" advClick="0" advTm="1000">
        <p:fade/>
        <p:sndAc>
          <p:stSnd>
            <p:snd r:embed="rId4" name="gudok (mp3cut.ru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051720" y="2636912"/>
            <a:ext cx="432048" cy="432048"/>
          </a:xfrm>
          <a:prstGeom prst="ellipse">
            <a:avLst/>
          </a:prstGeom>
          <a:solidFill>
            <a:srgbClr val="8E0000"/>
          </a:solidFill>
          <a:ln>
            <a:solidFill>
              <a:srgbClr val="7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275856" y="4149080"/>
            <a:ext cx="432048" cy="432048"/>
          </a:xfrm>
          <a:prstGeom prst="ellipse">
            <a:avLst/>
          </a:prstGeom>
          <a:solidFill>
            <a:srgbClr val="8E0000"/>
          </a:solidFill>
          <a:ln>
            <a:solidFill>
              <a:srgbClr val="7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427984" y="2060848"/>
            <a:ext cx="432048" cy="432048"/>
          </a:xfrm>
          <a:prstGeom prst="ellipse">
            <a:avLst/>
          </a:prstGeom>
          <a:solidFill>
            <a:srgbClr val="8E0000"/>
          </a:solidFill>
          <a:ln>
            <a:solidFill>
              <a:srgbClr val="7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508104" y="4316796"/>
            <a:ext cx="432048" cy="432048"/>
          </a:xfrm>
          <a:prstGeom prst="ellipse">
            <a:avLst/>
          </a:prstGeom>
          <a:solidFill>
            <a:srgbClr val="8E0000"/>
          </a:solidFill>
          <a:ln>
            <a:solidFill>
              <a:srgbClr val="7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092280" y="1628800"/>
            <a:ext cx="432048" cy="432048"/>
          </a:xfrm>
          <a:prstGeom prst="ellipse">
            <a:avLst/>
          </a:prstGeom>
          <a:solidFill>
            <a:srgbClr val="8E0000"/>
          </a:solidFill>
          <a:ln>
            <a:solidFill>
              <a:srgbClr val="7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9145" y="2175247"/>
            <a:ext cx="19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Орфоградск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10974" y="1612845"/>
            <a:ext cx="19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Теоретинск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451801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Пунктограмминск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71917" y="4622503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Сообразительная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76073" y="1167135"/>
            <a:ext cx="2682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«Один за всех»</a:t>
            </a:r>
            <a:endParaRPr lang="ru-RU" sz="24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581790" y="2816932"/>
            <a:ext cx="360040" cy="7200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144806" y="2738264"/>
            <a:ext cx="360040" cy="7200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549978" y="2600908"/>
            <a:ext cx="360040" cy="7200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067944" y="2456892"/>
            <a:ext cx="360040" cy="7200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776830" y="4352800"/>
            <a:ext cx="36004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183702" y="4352800"/>
            <a:ext cx="36004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644008" y="4352800"/>
            <a:ext cx="36004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148064" y="4352800"/>
            <a:ext cx="360040" cy="1230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463988" y="2567448"/>
            <a:ext cx="180020" cy="34163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247964" y="3068960"/>
            <a:ext cx="180020" cy="28803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983726" y="3501008"/>
            <a:ext cx="180020" cy="28803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729998" y="3933056"/>
            <a:ext cx="180020" cy="21602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8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171400"/>
            <a:ext cx="7200800" cy="1296144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 Сообразительная.</a:t>
            </a:r>
            <a:endParaRPr lang="ru-RU" cap="none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8352928" cy="648072"/>
          </a:xfrm>
        </p:spPr>
        <p:txBody>
          <a:bodyPr>
            <a:noAutofit/>
          </a:bodyPr>
          <a:lstStyle/>
          <a:p>
            <a:pPr indent="271463" algn="just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этой станции мы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погадаем на ромашке.</a:t>
            </a:r>
          </a:p>
          <a:p>
            <a:pPr indent="271463" algn="just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середине ромашки написаны слова. Все они начинаются на букву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(эхо, экран, экспорт, эпиграмма, эксперимент). Вы должны каждому слову найти его лексическое значение, которое написано на лепестке ромашки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71463" algn="just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данными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словами и его лексическим значением сконструируйте предложение, подчеркните главные члены, обозначьте, чем они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выражены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751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63688" y="764704"/>
            <a:ext cx="5832648" cy="5184576"/>
            <a:chOff x="0" y="0"/>
            <a:chExt cx="5124450" cy="4295775"/>
          </a:xfrm>
        </p:grpSpPr>
        <p:sp>
          <p:nvSpPr>
            <p:cNvPr id="3" name="Овал 2"/>
            <p:cNvSpPr/>
            <p:nvPr/>
          </p:nvSpPr>
          <p:spPr>
            <a:xfrm>
              <a:off x="2524125" y="0"/>
              <a:ext cx="1847850" cy="1800225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solidFill>
                    <a:srgbClr val="000000"/>
                  </a:solidFill>
                  <a:effectLst/>
                  <a:latin typeface="Times New Roman"/>
                  <a:ea typeface="Courier New"/>
                </a:rPr>
                <a:t>Вывоз товаров за границу</a:t>
              </a:r>
              <a:endParaRPr lang="ru-RU" sz="1200" b="1" dirty="0">
                <a:solidFill>
                  <a:srgbClr val="000000"/>
                </a:solidFill>
                <a:effectLst/>
                <a:latin typeface="Courier New"/>
                <a:ea typeface="Courier New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933450" y="0"/>
              <a:ext cx="1838325" cy="184785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solidFill>
                    <a:srgbClr val="000000"/>
                  </a:solidFill>
                  <a:effectLst/>
                  <a:latin typeface="Times New Roman"/>
                  <a:ea typeface="Courier New"/>
                </a:rPr>
                <a:t>Отраженный звук</a:t>
              </a:r>
              <a:endParaRPr lang="ru-RU" sz="1200" b="1" dirty="0">
                <a:solidFill>
                  <a:srgbClr val="000000"/>
                </a:solidFill>
                <a:effectLst/>
                <a:latin typeface="Courier New"/>
                <a:ea typeface="Courier New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0" y="1514475"/>
              <a:ext cx="2019300" cy="196215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solidFill>
                    <a:srgbClr val="000000"/>
                  </a:solidFill>
                  <a:effectLst/>
                  <a:latin typeface="Times New Roman"/>
                  <a:ea typeface="Courier New"/>
                </a:rPr>
                <a:t>Короткое стихотворение сатирического содержания</a:t>
              </a:r>
              <a:endParaRPr lang="ru-RU" sz="1200" b="1" dirty="0">
                <a:solidFill>
                  <a:srgbClr val="000000"/>
                </a:solidFill>
                <a:effectLst/>
                <a:latin typeface="Courier New"/>
                <a:ea typeface="Courier New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704975" y="2495550"/>
              <a:ext cx="1838325" cy="1800225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solidFill>
                    <a:srgbClr val="000000"/>
                  </a:solidFill>
                  <a:effectLst/>
                  <a:latin typeface="Times New Roman"/>
                  <a:ea typeface="Courier New"/>
                </a:rPr>
                <a:t>Научный опыт</a:t>
              </a:r>
              <a:endParaRPr lang="ru-RU" sz="1200" b="1" dirty="0">
                <a:solidFill>
                  <a:srgbClr val="000000"/>
                </a:solidFill>
                <a:effectLst/>
                <a:latin typeface="Courier New"/>
                <a:ea typeface="Courier New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171825" y="1514475"/>
              <a:ext cx="1952625" cy="1990725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solidFill>
                    <a:srgbClr val="000000"/>
                  </a:solidFill>
                  <a:effectLst/>
                  <a:latin typeface="Times New Roman"/>
                  <a:ea typeface="Courier New"/>
                </a:rPr>
                <a:t>Вертикальная поверхность для демонстрации фильмов</a:t>
              </a:r>
              <a:endParaRPr lang="ru-RU" sz="1200" b="1" dirty="0">
                <a:solidFill>
                  <a:srgbClr val="000000"/>
                </a:solidFill>
                <a:effectLst/>
                <a:latin typeface="Courier New"/>
                <a:ea typeface="Courier New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1609725" y="1133475"/>
              <a:ext cx="1933575" cy="192405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/>
                  <a:ea typeface="Courier New"/>
                </a:rPr>
                <a:t>ЭХО</a:t>
              </a:r>
              <a:br>
                <a:rPr lang="ru-RU" sz="1400" dirty="0">
                  <a:solidFill>
                    <a:srgbClr val="000000"/>
                  </a:solidFill>
                  <a:effectLst/>
                  <a:latin typeface="Times New Roman"/>
                  <a:ea typeface="Courier New"/>
                </a:rPr>
              </a:br>
              <a:r>
                <a:rPr lang="ru-RU" sz="1400" dirty="0">
                  <a:solidFill>
                    <a:srgbClr val="000000"/>
                  </a:solidFill>
                  <a:effectLst/>
                  <a:latin typeface="Times New Roman"/>
                  <a:ea typeface="Courier New"/>
                </a:rPr>
                <a:t>ЭКРАН</a:t>
              </a:r>
              <a:br>
                <a:rPr lang="ru-RU" sz="1400" dirty="0">
                  <a:solidFill>
                    <a:srgbClr val="000000"/>
                  </a:solidFill>
                  <a:effectLst/>
                  <a:latin typeface="Times New Roman"/>
                  <a:ea typeface="Courier New"/>
                </a:rPr>
              </a:br>
              <a:r>
                <a:rPr lang="ru-RU" sz="1400" dirty="0">
                  <a:solidFill>
                    <a:srgbClr val="000000"/>
                  </a:solidFill>
                  <a:effectLst/>
                  <a:latin typeface="Times New Roman"/>
                  <a:ea typeface="Courier New"/>
                </a:rPr>
                <a:t>ЭКСПОРТ</a:t>
              </a:r>
              <a:br>
                <a:rPr lang="ru-RU" sz="1400" dirty="0">
                  <a:solidFill>
                    <a:srgbClr val="000000"/>
                  </a:solidFill>
                  <a:effectLst/>
                  <a:latin typeface="Times New Roman"/>
                  <a:ea typeface="Courier New"/>
                </a:rPr>
              </a:br>
              <a:r>
                <a:rPr lang="ru-RU" sz="1400" dirty="0">
                  <a:solidFill>
                    <a:srgbClr val="000000"/>
                  </a:solidFill>
                  <a:effectLst/>
                  <a:latin typeface="Times New Roman"/>
                  <a:ea typeface="Courier New"/>
                </a:rPr>
                <a:t>ЭПИГРАММА</a:t>
              </a:r>
              <a:br>
                <a:rPr lang="ru-RU" sz="1400" dirty="0">
                  <a:solidFill>
                    <a:srgbClr val="000000"/>
                  </a:solidFill>
                  <a:effectLst/>
                  <a:latin typeface="Times New Roman"/>
                  <a:ea typeface="Courier New"/>
                </a:rPr>
              </a:br>
              <a:r>
                <a:rPr lang="ru-RU" sz="1200" dirty="0">
                  <a:solidFill>
                    <a:srgbClr val="000000"/>
                  </a:solidFill>
                  <a:effectLst/>
                  <a:latin typeface="Times New Roman"/>
                  <a:ea typeface="Courier New"/>
                </a:rPr>
                <a:t>ЭКСПЕРИМЕНТ</a:t>
              </a:r>
              <a:endParaRPr lang="ru-RU" sz="1200" dirty="0">
                <a:solidFill>
                  <a:srgbClr val="000000"/>
                </a:solidFill>
                <a:effectLst/>
                <a:latin typeface="Courier New"/>
                <a:ea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97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53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2" name="gudok (mp3cut.ru).wav"/>
          </p:stSnd>
        </p:sndAc>
      </p:transition>
    </mc:Choice>
    <mc:Fallback xmlns="">
      <p:transition spd="slow" advClick="0" advTm="1000">
        <p:fade/>
        <p:sndAc>
          <p:stSnd>
            <p:snd r:embed="rId4" name="gudok (mp3cut.ru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051720" y="2636912"/>
            <a:ext cx="432048" cy="432048"/>
          </a:xfrm>
          <a:prstGeom prst="ellipse">
            <a:avLst/>
          </a:prstGeom>
          <a:solidFill>
            <a:srgbClr val="8E0000"/>
          </a:solidFill>
          <a:ln>
            <a:solidFill>
              <a:srgbClr val="7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275856" y="4149080"/>
            <a:ext cx="432048" cy="432048"/>
          </a:xfrm>
          <a:prstGeom prst="ellipse">
            <a:avLst/>
          </a:prstGeom>
          <a:solidFill>
            <a:srgbClr val="8E0000"/>
          </a:solidFill>
          <a:ln>
            <a:solidFill>
              <a:srgbClr val="7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427984" y="2060848"/>
            <a:ext cx="432048" cy="432048"/>
          </a:xfrm>
          <a:prstGeom prst="ellipse">
            <a:avLst/>
          </a:prstGeom>
          <a:solidFill>
            <a:srgbClr val="8E0000"/>
          </a:solidFill>
          <a:ln>
            <a:solidFill>
              <a:srgbClr val="7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508104" y="4316796"/>
            <a:ext cx="432048" cy="432048"/>
          </a:xfrm>
          <a:prstGeom prst="ellipse">
            <a:avLst/>
          </a:prstGeom>
          <a:solidFill>
            <a:srgbClr val="8E0000"/>
          </a:solidFill>
          <a:ln>
            <a:solidFill>
              <a:srgbClr val="7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092280" y="1628800"/>
            <a:ext cx="432048" cy="432048"/>
          </a:xfrm>
          <a:prstGeom prst="ellipse">
            <a:avLst/>
          </a:prstGeom>
          <a:solidFill>
            <a:srgbClr val="8E0000"/>
          </a:solidFill>
          <a:ln>
            <a:solidFill>
              <a:srgbClr val="7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9145" y="2175247"/>
            <a:ext cx="19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Орфоградск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10974" y="1612845"/>
            <a:ext cx="19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Теоретинск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451801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Пунктограмминск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71917" y="4622503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Сообразительная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76073" y="1167135"/>
            <a:ext cx="2682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«Один за всех»</a:t>
            </a:r>
            <a:endParaRPr lang="ru-RU" sz="24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581790" y="2816932"/>
            <a:ext cx="360040" cy="7200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144806" y="2738264"/>
            <a:ext cx="360040" cy="7200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549978" y="2600908"/>
            <a:ext cx="360040" cy="7200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067944" y="2456892"/>
            <a:ext cx="360040" cy="7200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463988" y="2567448"/>
            <a:ext cx="180020" cy="34163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247964" y="3068960"/>
            <a:ext cx="180020" cy="28803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983726" y="3501008"/>
            <a:ext cx="180020" cy="28803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729998" y="3933056"/>
            <a:ext cx="180020" cy="21602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776830" y="4352800"/>
            <a:ext cx="36004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183702" y="4352800"/>
            <a:ext cx="36004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44008" y="4352800"/>
            <a:ext cx="36004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148064" y="4352800"/>
            <a:ext cx="360040" cy="1230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816033" y="3933056"/>
            <a:ext cx="268135" cy="37143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127635" y="3428026"/>
            <a:ext cx="288032" cy="43399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6460609" y="2933451"/>
            <a:ext cx="244565" cy="44176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6732240" y="2456892"/>
            <a:ext cx="180020" cy="42067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6912260" y="2074510"/>
            <a:ext cx="180020" cy="31395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4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414563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изучить случай постановки тире между подлежащим и сказуемым, когда оба они выражены именем существительным в именительном падеже; закрепить материал на практике; поддерживать интерес к родному языку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" indent="0">
              <a:buNone/>
            </a:pP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ru-RU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научить учащихся правильной постановке тире между подлежащим и сказуемым; провести коррекционную работу; способствовать развитию мышления учащихся (использовать методы активного обучения).</a:t>
            </a:r>
          </a:p>
        </p:txBody>
      </p:sp>
    </p:spTree>
    <p:extLst>
      <p:ext uri="{BB962C8B-B14F-4D97-AF65-F5344CB8AC3E}">
        <p14:creationId xmlns:p14="http://schemas.microsoft.com/office/powerpoint/2010/main" val="38051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171400"/>
            <a:ext cx="6336704" cy="720080"/>
          </a:xfrm>
        </p:spPr>
        <p:txBody>
          <a:bodyPr>
            <a:noAutofit/>
          </a:bodyPr>
          <a:lstStyle/>
          <a:p>
            <a:pPr algn="ctr"/>
            <a:r>
              <a:rPr lang="ru-RU" sz="4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 «Один за всех»</a:t>
            </a:r>
            <a:endParaRPr lang="ru-RU" sz="4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064896" cy="4525963"/>
          </a:xfrm>
        </p:spPr>
        <p:txBody>
          <a:bodyPr/>
          <a:lstStyle/>
          <a:p>
            <a:pPr marL="36576" indent="0" algn="just"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наш паровозик прибыл на конечную станцию «Один за всех». Иногда приходит время принимать самостоятельное решение. Сейчас вам представиться возможность показать, насколько вы готовы действовать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самостоятельно.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467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Расставьте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недостающие знаки препинания.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4525963"/>
          </a:xfrm>
        </p:spPr>
        <p:txBody>
          <a:bodyPr>
            <a:normAutofit/>
          </a:bodyPr>
          <a:lstStyle/>
          <a:p>
            <a:pPr marL="36576" lvl="0" indent="0">
              <a:lnSpc>
                <a:spcPct val="150000"/>
              </a:lnSpc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Месяц это серебряный шар со свечою внутри.</a:t>
            </a:r>
          </a:p>
          <a:p>
            <a:pPr marL="36576" lvl="0" indent="0">
              <a:lnSpc>
                <a:spcPct val="150000"/>
              </a:lnSpc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 он по профессии парикмахер.</a:t>
            </a:r>
          </a:p>
          <a:p>
            <a:pPr marL="36576" lvl="0" indent="0">
              <a:lnSpc>
                <a:spcPct val="150000"/>
              </a:lnSpc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Роза царица цветов</a:t>
            </a:r>
          </a:p>
          <a:p>
            <a:pPr marL="36576" lvl="0" indent="0">
              <a:lnSpc>
                <a:spcPct val="150000"/>
              </a:lnSpc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Герда смелая и добрая девочка.</a:t>
            </a:r>
          </a:p>
          <a:p>
            <a:pPr marL="36576" lvl="0" indent="0">
              <a:lnSpc>
                <a:spcPct val="150000"/>
              </a:lnSpc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спасла Кая от злых чар Снежной королевы.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37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81" y="0"/>
            <a:ext cx="88569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Путешествие закончилось. И я, вагоновожатая, хочу вас спросить. Как вы думаете, усвоили мы одно из правил, которого придерживаются жители </a:t>
            </a:r>
            <a:r>
              <a:rPr lang="ru-RU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Пунктограмминска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они довольны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Вами?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было главным в нашем путешествии?</a:t>
            </a:r>
          </a:p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было интересным?</a:t>
            </a:r>
          </a:p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нового сегодня узнали?</a:t>
            </a:r>
          </a:p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Чему научились?</a:t>
            </a:r>
          </a:p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§33 упр.316 (319)</a:t>
            </a:r>
          </a:p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завершён, до встречи на следующем уроке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680520"/>
          </a:xfrm>
        </p:spPr>
        <p:txBody>
          <a:bodyPr>
            <a:normAutofit fontScale="70000" lnSpcReduction="20000"/>
          </a:bodyPr>
          <a:lstStyle/>
          <a:p>
            <a:pPr marL="36576" indent="0" algn="just"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мы, ребята, отправляемся в путешествие из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Орфоградска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город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Пунтограмминск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Условно наш класс будет представлять собой паровозик, который состоит из трех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вагонов. В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каждом вагоне есть свой контролер, вы, ребята, будете пассажирами, а я вагоновожатой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" indent="0" algn="just">
              <a:buNone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Город, куда мы едем, нам знаком. Но жители этого города очень педантичны. Они требуют соблюдения всех законов и правил. И чтобы не ударить в грязь лицом, мы должны усвоить один закон, одно правило: когда ставиться тире в простом предложении. Но мы побываем не только в городе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Пунтограмминске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 также неуловимым ветерком и незримой стрелой пронесемся над многими станциями, на которых получим и выполним различные задания.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Итак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дело, друзья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6576" indent="0" algn="just">
              <a:buNone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вы, уважаемые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пассажиры,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приобретайте скорее билеты! А билетами вам будут служить правильные ответы на вопросы и задания на каждой станции.</a:t>
            </a:r>
          </a:p>
          <a:p>
            <a:pPr marL="36576" indent="0" algn="just"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готовы путешествовать? Тогда отправляемся в путь (звонок).</a:t>
            </a:r>
          </a:p>
          <a:p>
            <a:pPr marL="36576" indent="0" algn="just">
              <a:buNone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6444"/>
            <a:ext cx="6938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Поездка на паровозике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1511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00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2" name="gudok (mp3cut.ru).wav"/>
          </p:stSnd>
        </p:sndAc>
      </p:transition>
    </mc:Choice>
    <mc:Fallback xmlns="">
      <p:transition spd="slow" advClick="0" advTm="1000">
        <p:fade/>
        <p:sndAc>
          <p:stSnd>
            <p:snd r:embed="rId4" name="gudok (mp3cut.ru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051720" y="2636912"/>
            <a:ext cx="432048" cy="432048"/>
          </a:xfrm>
          <a:prstGeom prst="ellipse">
            <a:avLst/>
          </a:prstGeom>
          <a:solidFill>
            <a:srgbClr val="8E0000"/>
          </a:solidFill>
          <a:ln>
            <a:solidFill>
              <a:srgbClr val="7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275856" y="4149080"/>
            <a:ext cx="432048" cy="432048"/>
          </a:xfrm>
          <a:prstGeom prst="ellipse">
            <a:avLst/>
          </a:prstGeom>
          <a:solidFill>
            <a:srgbClr val="8E0000"/>
          </a:solidFill>
          <a:ln>
            <a:solidFill>
              <a:srgbClr val="7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427984" y="2060848"/>
            <a:ext cx="432048" cy="432048"/>
          </a:xfrm>
          <a:prstGeom prst="ellipse">
            <a:avLst/>
          </a:prstGeom>
          <a:solidFill>
            <a:srgbClr val="8E0000"/>
          </a:solidFill>
          <a:ln>
            <a:solidFill>
              <a:srgbClr val="7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508104" y="4316796"/>
            <a:ext cx="432048" cy="432048"/>
          </a:xfrm>
          <a:prstGeom prst="ellipse">
            <a:avLst/>
          </a:prstGeom>
          <a:solidFill>
            <a:srgbClr val="8E0000"/>
          </a:solidFill>
          <a:ln>
            <a:solidFill>
              <a:srgbClr val="7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092280" y="1628800"/>
            <a:ext cx="432048" cy="432048"/>
          </a:xfrm>
          <a:prstGeom prst="ellipse">
            <a:avLst/>
          </a:prstGeom>
          <a:solidFill>
            <a:srgbClr val="8E0000"/>
          </a:solidFill>
          <a:ln>
            <a:solidFill>
              <a:srgbClr val="7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79145" y="2175247"/>
            <a:ext cx="19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Орфоградск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10974" y="1612845"/>
            <a:ext cx="19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Теоретинск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451801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Пунктограмминск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71917" y="4622503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Сообразительная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76073" y="1167135"/>
            <a:ext cx="2682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«Один за всех»</a:t>
            </a:r>
            <a:endParaRPr lang="ru-RU" sz="24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581790" y="2816932"/>
            <a:ext cx="360040" cy="7200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144806" y="2738264"/>
            <a:ext cx="360040" cy="7200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549978" y="2600908"/>
            <a:ext cx="360040" cy="7200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067944" y="2456892"/>
            <a:ext cx="360040" cy="7200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7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68052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Итак, мы прибыли на станцию </a:t>
            </a:r>
            <a:r>
              <a:rPr lang="ru-RU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Теоретинск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где каждый вагон получает задание (по одному человеку от вагона к доске).</a:t>
            </a:r>
          </a:p>
          <a:p>
            <a:pPr marL="36576" indent="0" algn="just">
              <a:buNone/>
            </a:pP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6444"/>
            <a:ext cx="62522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54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Теоретинск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772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78307" y="2328055"/>
            <a:ext cx="481325" cy="481325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935293" y="2328055"/>
            <a:ext cx="481325" cy="481325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24744"/>
            <a:ext cx="5150174" cy="144397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07508" y="4416285"/>
            <a:ext cx="481325" cy="481325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64494" y="4416285"/>
            <a:ext cx="481325" cy="481325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52729" y="2996952"/>
            <a:ext cx="5150174" cy="165999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445917" y="6313133"/>
            <a:ext cx="481325" cy="481325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602903" y="6313133"/>
            <a:ext cx="481325" cy="481325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91138" y="5109822"/>
            <a:ext cx="5150174" cy="144397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56278" y="41884"/>
            <a:ext cx="6960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схему предложения, над главными членами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написать,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какими частями речи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выражены.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8" y="1124744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452729" y="2996952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991138" y="5109822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2421" y="1038816"/>
            <a:ext cx="515017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Я ночую в старой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беседке.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утрам солнце бьет сквозь листву.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Даль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чиста и светла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0480" y="2857454"/>
            <a:ext cx="5150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Небо над головой голубое.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Подарок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принес папа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воробья с удовольствием заглядывают в беседку.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91138" y="5230357"/>
            <a:ext cx="53172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Синие лужи ослепительно сверкают под солнцем.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босиком побежит по свежей траве.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папы три капли упали со шляпы.</a:t>
            </a:r>
          </a:p>
        </p:txBody>
      </p:sp>
    </p:spTree>
    <p:extLst>
      <p:ext uri="{BB962C8B-B14F-4D97-AF65-F5344CB8AC3E}">
        <p14:creationId xmlns:p14="http://schemas.microsoft.com/office/powerpoint/2010/main" val="421420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032"/>
            <a:ext cx="8748464" cy="110750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используется приём устного опроса «Светофор», если учащиеся знают правильный ответ поднимают зелёную карточку, если затрудняются с ответом –жёлтую карточку, не знают ответ - красную)</a:t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104455"/>
          </a:xfrm>
        </p:spPr>
        <p:txBody>
          <a:bodyPr>
            <a:noAutofit/>
          </a:bodyPr>
          <a:lstStyle/>
          <a:p>
            <a:pPr marL="493776" lvl="0" indent="-457200"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Какие члены предложения называются главными?</a:t>
            </a:r>
          </a:p>
          <a:p>
            <a:pPr marL="493776" lvl="0" indent="-457200"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Что обозначает </a:t>
            </a:r>
            <a:r>
              <a:rPr lang="ru-RU" sz="2400" dirty="0" smtClean="0">
                <a:solidFill>
                  <a:srgbClr val="002060"/>
                </a:solidFill>
              </a:rPr>
              <a:t>подлежащие</a:t>
            </a:r>
            <a:r>
              <a:rPr lang="ru-RU" sz="2400" dirty="0">
                <a:solidFill>
                  <a:srgbClr val="002060"/>
                </a:solidFill>
              </a:rPr>
              <a:t>?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493776" lvl="0" indent="-457200"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С помощью </a:t>
            </a:r>
            <a:r>
              <a:rPr lang="ru-RU" sz="2400" dirty="0">
                <a:solidFill>
                  <a:srgbClr val="002060"/>
                </a:solidFill>
              </a:rPr>
              <a:t>каких вопросов можно в предложении найти </a:t>
            </a:r>
            <a:r>
              <a:rPr lang="ru-RU" sz="2400" dirty="0" smtClean="0">
                <a:solidFill>
                  <a:srgbClr val="002060"/>
                </a:solidFill>
              </a:rPr>
              <a:t>подлежащие</a:t>
            </a:r>
            <a:r>
              <a:rPr lang="ru-RU" sz="2400" dirty="0">
                <a:solidFill>
                  <a:srgbClr val="002060"/>
                </a:solidFill>
              </a:rPr>
              <a:t>?</a:t>
            </a:r>
          </a:p>
          <a:p>
            <a:pPr marL="493776" lvl="0" indent="-457200"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Какими частями речи может быть выражено подлежащие?</a:t>
            </a:r>
          </a:p>
          <a:p>
            <a:pPr marL="493776" lvl="0" indent="-457200"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</a:rPr>
              <a:t>Что обозначает сказуемое?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493776" lvl="0" indent="-457200"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На </a:t>
            </a:r>
            <a:r>
              <a:rPr lang="ru-RU" sz="2400" dirty="0">
                <a:solidFill>
                  <a:srgbClr val="002060"/>
                </a:solidFill>
              </a:rPr>
              <a:t>какие вопросы оно отвечает?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493776" lvl="0" indent="-457200">
              <a:spcAft>
                <a:spcPts val="6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Какой </a:t>
            </a:r>
            <a:r>
              <a:rPr lang="ru-RU" sz="2400" dirty="0">
                <a:solidFill>
                  <a:srgbClr val="002060"/>
                </a:solidFill>
              </a:rPr>
              <a:t>частью речи оно чаще всего выражается?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493776" lvl="0" indent="-457200">
              <a:buClr>
                <a:srgbClr val="002060"/>
              </a:buClr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А </a:t>
            </a:r>
            <a:r>
              <a:rPr lang="ru-RU" sz="2400" dirty="0">
                <a:solidFill>
                  <a:srgbClr val="002060"/>
                </a:solidFill>
              </a:rPr>
              <a:t>какими ещё частями речи может быть выражено сказуемое?</a:t>
            </a:r>
          </a:p>
          <a:p>
            <a:pPr marL="36576" indent="0">
              <a:buClr>
                <a:srgbClr val="002060"/>
              </a:buClr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1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9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5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3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6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01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fade/>
        <p:sndAc>
          <p:stSnd>
            <p:snd r:embed="rId2" name="gudok (mp3cut.ru).wav"/>
          </p:stSnd>
        </p:sndAc>
      </p:transition>
    </mc:Choice>
    <mc:Fallback xmlns="">
      <p:transition spd="slow" advClick="0" advTm="1000">
        <p:fade/>
        <p:sndAc>
          <p:stSnd>
            <p:snd r:embed="rId4" name="gudok (mp3cut.ru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7118</TotalTime>
  <Words>889</Words>
  <Application>Microsoft Office PowerPoint</Application>
  <PresentationFormat>Экран (4:3)</PresentationFormat>
  <Paragraphs>106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Урок-путешествие по теме: «Тире между подлежащим и сказуемым»  (5 КЛАСС)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(используется приём устного опроса «Светофор», если учащиеся знают правильный ответ поднимают зелёную карточку, если затрудняются с ответом –жёлтую карточку, не знают ответ - красную) </vt:lpstr>
      <vt:lpstr>Презентация PowerPoint</vt:lpstr>
      <vt:lpstr>Презентация PowerPoint</vt:lpstr>
      <vt:lpstr>Город Пунктограмминск</vt:lpstr>
      <vt:lpstr>Рассуждение. </vt:lpstr>
      <vt:lpstr>Презентация PowerPoint</vt:lpstr>
      <vt:lpstr>Презентация PowerPoint</vt:lpstr>
      <vt:lpstr>Презентация PowerPoint</vt:lpstr>
      <vt:lpstr>Станция Сообразительная.</vt:lpstr>
      <vt:lpstr>Презентация PowerPoint</vt:lpstr>
      <vt:lpstr>Презентация PowerPoint</vt:lpstr>
      <vt:lpstr>Презентация PowerPoint</vt:lpstr>
      <vt:lpstr>Станция «Один за всех»</vt:lpstr>
      <vt:lpstr>Расставьте недостающие знаки препинания.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«Лицей №8»</dc:title>
  <dc:creator>Татьяна</dc:creator>
  <cp:lastModifiedBy>Татьяна</cp:lastModifiedBy>
  <cp:revision>57</cp:revision>
  <dcterms:created xsi:type="dcterms:W3CDTF">2013-11-05T16:25:42Z</dcterms:created>
  <dcterms:modified xsi:type="dcterms:W3CDTF">2013-12-03T15:49:07Z</dcterms:modified>
</cp:coreProperties>
</file>