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59" r:id="rId6"/>
    <p:sldId id="260" r:id="rId7"/>
    <p:sldId id="261" r:id="rId8"/>
    <p:sldId id="258" r:id="rId9"/>
    <p:sldId id="262" r:id="rId10"/>
    <p:sldId id="263" r:id="rId11"/>
    <p:sldId id="271" r:id="rId12"/>
    <p:sldId id="264" r:id="rId13"/>
    <p:sldId id="268"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0B9387-714A-4EB0-B435-01CD58D2AF35}"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1D3189-4AD7-416C-BC37-DB202553759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B9387-714A-4EB0-B435-01CD58D2AF35}" type="datetimeFigureOut">
              <a:rPr lang="ru-RU" smtClean="0"/>
              <a:pPr/>
              <a:t>29.09.2013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D3189-4AD7-416C-BC37-DB202553759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051720" y="476672"/>
            <a:ext cx="4932040" cy="954107"/>
          </a:xfrm>
          <a:prstGeom prst="rect">
            <a:avLst/>
          </a:prstGeom>
        </p:spPr>
        <p:txBody>
          <a:bodyPr wrap="square">
            <a:spAutoFit/>
          </a:bodyPr>
          <a:lstStyle/>
          <a:p>
            <a:pPr algn="ctr"/>
            <a:r>
              <a:rPr lang="ru-RU" sz="2800" dirty="0" smtClean="0">
                <a:latin typeface="Impact" pitchFamily="34" charset="0"/>
                <a:cs typeface="Times New Roman" pitchFamily="18" charset="0"/>
              </a:rPr>
              <a:t>Классный час по теме: </a:t>
            </a:r>
            <a:br>
              <a:rPr lang="ru-RU" sz="2800" dirty="0" smtClean="0">
                <a:latin typeface="Impact" pitchFamily="34" charset="0"/>
                <a:cs typeface="Times New Roman" pitchFamily="18" charset="0"/>
              </a:rPr>
            </a:br>
            <a:r>
              <a:rPr lang="ru-RU" sz="2800" dirty="0" smtClean="0">
                <a:latin typeface="Impact" pitchFamily="34" charset="0"/>
                <a:cs typeface="Times New Roman" pitchFamily="18" charset="0"/>
              </a:rPr>
              <a:t>«Польза горчичного масла»</a:t>
            </a:r>
            <a:endParaRPr lang="ru-RU" sz="2800" dirty="0">
              <a:latin typeface="Impact" pitchFamily="34" charset="0"/>
              <a:cs typeface="Times New Roman" pitchFamily="18" charset="0"/>
            </a:endParaRPr>
          </a:p>
        </p:txBody>
      </p:sp>
      <p:pic>
        <p:nvPicPr>
          <p:cNvPr id="1027" name="Picture 3" descr="C:\Users\Дмитрий\Desktop\горчичное масло\brassica-campestris-02.jpg"/>
          <p:cNvPicPr>
            <a:picLocks noChangeAspect="1" noChangeArrowheads="1"/>
          </p:cNvPicPr>
          <p:nvPr/>
        </p:nvPicPr>
        <p:blipFill>
          <a:blip r:embed="rId2" cstate="print"/>
          <a:srcRect/>
          <a:stretch>
            <a:fillRect/>
          </a:stretch>
        </p:blipFill>
        <p:spPr bwMode="auto">
          <a:xfrm>
            <a:off x="1763688" y="1916832"/>
            <a:ext cx="5857187" cy="46805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028384" cy="1143000"/>
          </a:xfrm>
        </p:spPr>
        <p:txBody>
          <a:bodyPr/>
          <a:lstStyle/>
          <a:p>
            <a:r>
              <a:rPr lang="ru-RU" b="1" dirty="0" smtClean="0">
                <a:latin typeface="Times New Roman" pitchFamily="18" charset="0"/>
                <a:cs typeface="Times New Roman" pitchFamily="18" charset="0"/>
              </a:rPr>
              <a:t>Польза горчичного масла</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755576" y="1484784"/>
            <a:ext cx="5904656" cy="4824536"/>
          </a:xfrm>
        </p:spPr>
        <p:txBody>
          <a:bodyPr/>
          <a:lstStyle/>
          <a:p>
            <a:pPr>
              <a:buNone/>
            </a:pPr>
            <a:r>
              <a:rPr lang="ru-RU" dirty="0" smtClean="0"/>
              <a:t>		</a:t>
            </a:r>
            <a:r>
              <a:rPr lang="ru-RU" dirty="0" smtClean="0">
                <a:latin typeface="Times New Roman" pitchFamily="18" charset="0"/>
                <a:cs typeface="Times New Roman" pitchFamily="18" charset="0"/>
              </a:rPr>
              <a:t>Горчичное масло – источник витаминов и кислот, необходимых для человеческого организма.</a:t>
            </a:r>
          </a:p>
          <a:p>
            <a:pPr>
              <a:buNone/>
            </a:pPr>
            <a:r>
              <a:rPr lang="ru-RU" dirty="0" smtClean="0">
                <a:latin typeface="Times New Roman" pitchFamily="18" charset="0"/>
                <a:cs typeface="Times New Roman" pitchFamily="18" charset="0"/>
              </a:rPr>
              <a:t>		Способ получения горчичного масла – это холодный отжим при температуре 40-50°С.</a:t>
            </a:r>
            <a:endParaRPr lang="ru-RU" dirty="0">
              <a:latin typeface="Times New Roman" pitchFamily="18" charset="0"/>
              <a:cs typeface="Times New Roman" pitchFamily="18" charset="0"/>
            </a:endParaRPr>
          </a:p>
        </p:txBody>
      </p:sp>
      <p:pic>
        <p:nvPicPr>
          <p:cNvPr id="3074" name="Picture 2" descr="C:\Users\Дмитрий\Desktop\горчичное масло\3069293P.jpg"/>
          <p:cNvPicPr>
            <a:picLocks noChangeAspect="1" noChangeArrowheads="1"/>
          </p:cNvPicPr>
          <p:nvPr/>
        </p:nvPicPr>
        <p:blipFill>
          <a:blip r:embed="rId2" cstate="print"/>
          <a:srcRect/>
          <a:stretch>
            <a:fillRect/>
          </a:stretch>
        </p:blipFill>
        <p:spPr bwMode="auto">
          <a:xfrm>
            <a:off x="7617252" y="1556792"/>
            <a:ext cx="1526748" cy="53012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980728"/>
          </a:xfrm>
        </p:spPr>
        <p:txBody>
          <a:bodyPr/>
          <a:lstStyle/>
          <a:p>
            <a:r>
              <a:rPr lang="ru-RU" dirty="0" smtClean="0"/>
              <a:t>Горчичное масло в медицине</a:t>
            </a:r>
            <a:endParaRPr lang="ru-RU" dirty="0"/>
          </a:p>
        </p:txBody>
      </p:sp>
      <p:sp>
        <p:nvSpPr>
          <p:cNvPr id="3" name="Содержимое 2"/>
          <p:cNvSpPr>
            <a:spLocks noGrp="1"/>
          </p:cNvSpPr>
          <p:nvPr>
            <p:ph idx="1"/>
          </p:nvPr>
        </p:nvSpPr>
        <p:spPr>
          <a:xfrm>
            <a:off x="539552" y="1052737"/>
            <a:ext cx="8229600" cy="3384376"/>
          </a:xfrm>
        </p:spPr>
        <p:txBody>
          <a:bodyPr/>
          <a:lstStyle/>
          <a:p>
            <a:pPr>
              <a:buNone/>
            </a:pPr>
            <a:r>
              <a:rPr lang="ru-RU" dirty="0" smtClean="0"/>
              <a:t>		</a:t>
            </a:r>
            <a:r>
              <a:rPr lang="ru-RU" sz="2000" dirty="0" smtClean="0">
                <a:latin typeface="Times New Roman" pitchFamily="18" charset="0"/>
                <a:cs typeface="Times New Roman" pitchFamily="18" charset="0"/>
              </a:rPr>
              <a:t>В </a:t>
            </a:r>
            <a:r>
              <a:rPr lang="ru-RU" sz="2000" dirty="0" smtClean="0">
                <a:latin typeface="Times New Roman" pitchFamily="18" charset="0"/>
                <a:cs typeface="Times New Roman" pitchFamily="18" charset="0"/>
              </a:rPr>
              <a:t>состав горчичного масла входит большое количество биологически активных веществ, которые ежедневно должны поступать в человеческий организм. Это витамины А, D, Е, К и группа В</a:t>
            </a:r>
            <a:r>
              <a:rPr lang="ru-RU" sz="2000" dirty="0" smtClean="0">
                <a:latin typeface="Times New Roman" pitchFamily="18" charset="0"/>
                <a:cs typeface="Times New Roman" pitchFamily="18" charset="0"/>
              </a:rPr>
              <a:t>.</a:t>
            </a:r>
          </a:p>
          <a:p>
            <a:pPr>
              <a:buNone/>
            </a:pPr>
            <a:r>
              <a:rPr lang="ru-RU" sz="2000" dirty="0" smtClean="0">
                <a:latin typeface="Times New Roman" pitchFamily="18" charset="0"/>
                <a:cs typeface="Times New Roman" pitchFamily="18" charset="0"/>
              </a:rPr>
              <a:t>		При </a:t>
            </a:r>
            <a:r>
              <a:rPr lang="ru-RU" sz="2000" dirty="0" smtClean="0">
                <a:latin typeface="Times New Roman" pitchFamily="18" charset="0"/>
                <a:cs typeface="Times New Roman" pitchFamily="18" charset="0"/>
              </a:rPr>
              <a:t>наружном применении </a:t>
            </a:r>
            <a:r>
              <a:rPr lang="ru-RU" sz="2000" b="1" dirty="0" smtClean="0">
                <a:latin typeface="Times New Roman" pitchFamily="18" charset="0"/>
                <a:cs typeface="Times New Roman" pitchFamily="18" charset="0"/>
              </a:rPr>
              <a:t>горчичное масло</a:t>
            </a:r>
            <a:r>
              <a:rPr lang="ru-RU" sz="2000" dirty="0" smtClean="0">
                <a:latin typeface="Times New Roman" pitchFamily="18" charset="0"/>
                <a:cs typeface="Times New Roman" pitchFamily="18" charset="0"/>
              </a:rPr>
              <a:t> советуют при лечении артрита, полиартрита, ревматизма, радикулита. Оно хорошо снимает напряжение в мышцах и связках после существенных физических нагрузок. В народной медицине используется для более быстрого заживления порезов и травм.</a:t>
            </a:r>
          </a:p>
          <a:p>
            <a:pPr>
              <a:buNone/>
            </a:pPr>
            <a:endParaRPr lang="ru-RU" sz="2000" dirty="0" smtClean="0">
              <a:latin typeface="Times New Roman" pitchFamily="18" charset="0"/>
              <a:cs typeface="Times New Roman" pitchFamily="18" charset="0"/>
            </a:endParaRPr>
          </a:p>
          <a:p>
            <a:pPr>
              <a:buNone/>
            </a:pPr>
            <a:endParaRPr lang="ru-RU" dirty="0"/>
          </a:p>
        </p:txBody>
      </p:sp>
      <p:pic>
        <p:nvPicPr>
          <p:cNvPr id="5122" name="Picture 2" descr="C:\Users\Дмитрий\Desktop\горчичное масло\57227029_gor.jpg"/>
          <p:cNvPicPr>
            <a:picLocks noChangeAspect="1" noChangeArrowheads="1"/>
          </p:cNvPicPr>
          <p:nvPr/>
        </p:nvPicPr>
        <p:blipFill>
          <a:blip r:embed="rId2" cstate="print"/>
          <a:srcRect/>
          <a:stretch>
            <a:fillRect/>
          </a:stretch>
        </p:blipFill>
        <p:spPr bwMode="auto">
          <a:xfrm>
            <a:off x="5732610" y="4437112"/>
            <a:ext cx="3411390" cy="2279140"/>
          </a:xfrm>
          <a:prstGeom prst="rect">
            <a:avLst/>
          </a:prstGeom>
          <a:noFill/>
        </p:spPr>
      </p:pic>
      <p:pic>
        <p:nvPicPr>
          <p:cNvPr id="5123" name="Picture 3" descr="C:\Users\Дмитрий\Desktop\горчичное масло\87378121_4783955_233682130_foto.jpg"/>
          <p:cNvPicPr>
            <a:picLocks noChangeAspect="1" noChangeArrowheads="1"/>
          </p:cNvPicPr>
          <p:nvPr/>
        </p:nvPicPr>
        <p:blipFill>
          <a:blip r:embed="rId3" cstate="print"/>
          <a:srcRect/>
          <a:stretch>
            <a:fillRect/>
          </a:stretch>
        </p:blipFill>
        <p:spPr bwMode="auto">
          <a:xfrm>
            <a:off x="0" y="4365104"/>
            <a:ext cx="3144011" cy="2358008"/>
          </a:xfrm>
          <a:prstGeom prst="rect">
            <a:avLst/>
          </a:prstGeom>
          <a:noFill/>
        </p:spPr>
      </p:pic>
      <p:pic>
        <p:nvPicPr>
          <p:cNvPr id="5124" name="Picture 4" descr="C:\Users\Дмитрий\Desktop\горчичное масло\primenenie-gorchitsyi.jpg"/>
          <p:cNvPicPr>
            <a:picLocks noChangeAspect="1" noChangeArrowheads="1"/>
          </p:cNvPicPr>
          <p:nvPr/>
        </p:nvPicPr>
        <p:blipFill>
          <a:blip r:embed="rId4" cstate="print"/>
          <a:srcRect/>
          <a:stretch>
            <a:fillRect/>
          </a:stretch>
        </p:blipFill>
        <p:spPr bwMode="auto">
          <a:xfrm>
            <a:off x="3203848" y="4198496"/>
            <a:ext cx="2160240" cy="24613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43000"/>
          </a:xfrm>
        </p:spPr>
        <p:txBody>
          <a:bodyPr/>
          <a:lstStyle/>
          <a:p>
            <a:r>
              <a:rPr lang="ru-RU" dirty="0" smtClean="0"/>
              <a:t>Горчичное масло в кулинарии</a:t>
            </a:r>
            <a:endParaRPr lang="ru-RU" dirty="0"/>
          </a:p>
        </p:txBody>
      </p:sp>
      <p:sp>
        <p:nvSpPr>
          <p:cNvPr id="3" name="Содержимое 2"/>
          <p:cNvSpPr>
            <a:spLocks noGrp="1"/>
          </p:cNvSpPr>
          <p:nvPr>
            <p:ph idx="1"/>
          </p:nvPr>
        </p:nvSpPr>
        <p:spPr>
          <a:xfrm>
            <a:off x="107504" y="1196752"/>
            <a:ext cx="9036496" cy="4824536"/>
          </a:xfrm>
        </p:spPr>
        <p:txBody>
          <a:bodyPr>
            <a:normAutofit fontScale="62500" lnSpcReduction="20000"/>
          </a:bodyPr>
          <a:lstStyle/>
          <a:p>
            <a:pPr>
              <a:buNone/>
            </a:pPr>
            <a:r>
              <a:rPr lang="ru-RU" dirty="0" smtClean="0"/>
              <a:t>		</a:t>
            </a:r>
            <a:r>
              <a:rPr lang="ru-RU" sz="3800" dirty="0" smtClean="0">
                <a:latin typeface="Times New Roman" pitchFamily="18" charset="0"/>
                <a:cs typeface="Times New Roman" pitchFamily="18" charset="0"/>
              </a:rPr>
              <a:t>Горчичное </a:t>
            </a:r>
            <a:r>
              <a:rPr lang="ru-RU" sz="3800" dirty="0">
                <a:latin typeface="Times New Roman" pitchFamily="18" charset="0"/>
                <a:cs typeface="Times New Roman" pitchFamily="18" charset="0"/>
              </a:rPr>
              <a:t>масло значительно превосходит по вкусовым и диетическим свойствам </a:t>
            </a:r>
            <a:r>
              <a:rPr lang="ru-RU" sz="3800" dirty="0" smtClean="0">
                <a:latin typeface="Times New Roman" pitchFamily="18" charset="0"/>
                <a:cs typeface="Times New Roman" pitchFamily="18" charset="0"/>
              </a:rPr>
              <a:t>подсолнечное </a:t>
            </a:r>
            <a:r>
              <a:rPr lang="ru-RU" sz="3800" dirty="0">
                <a:latin typeface="Times New Roman" pitchFamily="18" charset="0"/>
                <a:cs typeface="Times New Roman" pitchFamily="18" charset="0"/>
              </a:rPr>
              <a:t>масло. Благодаря </a:t>
            </a:r>
            <a:r>
              <a:rPr lang="ru-RU" sz="3800" dirty="0" smtClean="0">
                <a:latin typeface="Times New Roman" pitchFamily="18" charset="0"/>
                <a:cs typeface="Times New Roman" pitchFamily="18" charset="0"/>
              </a:rPr>
              <a:t>оригинальному </a:t>
            </a:r>
            <a:r>
              <a:rPr lang="ru-RU" sz="3800" dirty="0">
                <a:latin typeface="Times New Roman" pitchFamily="18" charset="0"/>
                <a:cs typeface="Times New Roman" pitchFamily="18" charset="0"/>
              </a:rPr>
              <a:t>аромату горчичное масло нашло широкое применение в кулинарии.</a:t>
            </a:r>
          </a:p>
          <a:p>
            <a:pPr>
              <a:buNone/>
            </a:pPr>
            <a:r>
              <a:rPr lang="ru-RU" sz="3800" dirty="0" smtClean="0">
                <a:latin typeface="Times New Roman" pitchFamily="18" charset="0"/>
                <a:cs typeface="Times New Roman" pitchFamily="18" charset="0"/>
              </a:rPr>
              <a:t>		Во </a:t>
            </a:r>
            <a:r>
              <a:rPr lang="ru-RU" sz="3800" dirty="0">
                <a:latin typeface="Times New Roman" pitchFamily="18" charset="0"/>
                <a:cs typeface="Times New Roman" pitchFamily="18" charset="0"/>
              </a:rPr>
              <a:t>французской кухне горчичное масло добавляют в салаты, супы и используют для приготовления домашней выпечки. </a:t>
            </a:r>
          </a:p>
          <a:p>
            <a:pPr>
              <a:buNone/>
            </a:pPr>
            <a:r>
              <a:rPr lang="ru-RU" sz="3800" dirty="0" smtClean="0">
                <a:latin typeface="Times New Roman" pitchFamily="18" charset="0"/>
                <a:cs typeface="Times New Roman" pitchFamily="18" charset="0"/>
              </a:rPr>
              <a:t>		В </a:t>
            </a:r>
            <a:r>
              <a:rPr lang="ru-RU" sz="3800" dirty="0">
                <a:latin typeface="Times New Roman" pitchFamily="18" charset="0"/>
                <a:cs typeface="Times New Roman" pitchFamily="18" charset="0"/>
              </a:rPr>
              <a:t>азиатских странах горчичное масло издавна используют для тушения овощей, приготовления разнообразных мясных и рыбных блюд. Если перед </a:t>
            </a:r>
            <a:r>
              <a:rPr lang="ru-RU" sz="3800" dirty="0" err="1">
                <a:latin typeface="Times New Roman" pitchFamily="18" charset="0"/>
                <a:cs typeface="Times New Roman" pitchFamily="18" charset="0"/>
              </a:rPr>
              <a:t>запеканием</a:t>
            </a:r>
            <a:r>
              <a:rPr lang="ru-RU" sz="3800" dirty="0">
                <a:latin typeface="Times New Roman" pitchFamily="18" charset="0"/>
                <a:cs typeface="Times New Roman" pitchFamily="18" charset="0"/>
              </a:rPr>
              <a:t> курицы ее натереть горчичным маслом, мясо станет ароматным и сочным.</a:t>
            </a:r>
          </a:p>
          <a:p>
            <a:pPr>
              <a:buNone/>
            </a:pPr>
            <a:r>
              <a:rPr lang="ru-RU" sz="3800" dirty="0" smtClean="0">
                <a:latin typeface="Times New Roman" pitchFamily="18" charset="0"/>
                <a:cs typeface="Times New Roman" pitchFamily="18" charset="0"/>
              </a:rPr>
              <a:t>		Это </a:t>
            </a:r>
            <a:r>
              <a:rPr lang="ru-RU" sz="3800" dirty="0">
                <a:latin typeface="Times New Roman" pitchFamily="18" charset="0"/>
                <a:cs typeface="Times New Roman" pitchFamily="18" charset="0"/>
              </a:rPr>
              <a:t>масло добавляют в каши для придания нежного маслянистого вкуса. Оно хорошо сочетается с зеленью и свежими овощами. Если горчичное масло добавить в тесто, выпечка получится ароматной, с красивым золотистым оттенком.</a:t>
            </a:r>
          </a:p>
          <a:p>
            <a:pPr>
              <a:buNone/>
            </a:pPr>
            <a:endParaRPr lang="ru-RU" dirty="0"/>
          </a:p>
        </p:txBody>
      </p:sp>
      <p:pic>
        <p:nvPicPr>
          <p:cNvPr id="4098" name="Picture 2" descr="C:\Users\Дмитрий\Desktop\горчичное масло\142_large.jpg"/>
          <p:cNvPicPr>
            <a:picLocks noChangeAspect="1" noChangeArrowheads="1"/>
          </p:cNvPicPr>
          <p:nvPr/>
        </p:nvPicPr>
        <p:blipFill>
          <a:blip r:embed="rId2" cstate="print"/>
          <a:srcRect/>
          <a:stretch>
            <a:fillRect/>
          </a:stretch>
        </p:blipFill>
        <p:spPr bwMode="auto">
          <a:xfrm>
            <a:off x="2123728" y="5589240"/>
            <a:ext cx="1859389" cy="1268759"/>
          </a:xfrm>
          <a:prstGeom prst="rect">
            <a:avLst/>
          </a:prstGeom>
          <a:noFill/>
        </p:spPr>
      </p:pic>
      <p:pic>
        <p:nvPicPr>
          <p:cNvPr id="4099" name="Picture 3" descr="C:\Users\Дмитрий\Desktop\горчичное масло\615x468.jpg"/>
          <p:cNvPicPr>
            <a:picLocks noChangeAspect="1" noChangeArrowheads="1"/>
          </p:cNvPicPr>
          <p:nvPr/>
        </p:nvPicPr>
        <p:blipFill>
          <a:blip r:embed="rId3" cstate="print"/>
          <a:srcRect/>
          <a:stretch>
            <a:fillRect/>
          </a:stretch>
        </p:blipFill>
        <p:spPr bwMode="auto">
          <a:xfrm>
            <a:off x="5076056" y="5545460"/>
            <a:ext cx="1968810" cy="13125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ru-RU" dirty="0" smtClean="0"/>
              <a:t>Горчичное масло в парфюмерии</a:t>
            </a:r>
            <a:endParaRPr lang="ru-RU" dirty="0"/>
          </a:p>
        </p:txBody>
      </p:sp>
      <p:sp>
        <p:nvSpPr>
          <p:cNvPr id="3" name="Содержимое 2"/>
          <p:cNvSpPr>
            <a:spLocks noGrp="1"/>
          </p:cNvSpPr>
          <p:nvPr>
            <p:ph idx="1"/>
          </p:nvPr>
        </p:nvSpPr>
        <p:spPr/>
        <p:txBody>
          <a:bodyPr>
            <a:normAutofit/>
          </a:bodyPr>
          <a:lstStyle/>
          <a:p>
            <a:pPr>
              <a:buNone/>
            </a:pPr>
            <a:r>
              <a:rPr lang="ru-RU" sz="2000" dirty="0" smtClean="0">
                <a:latin typeface="Times New Roman" pitchFamily="18" charset="0"/>
                <a:cs typeface="Times New Roman" pitchFamily="18" charset="0"/>
              </a:rPr>
              <a:t>		В </a:t>
            </a:r>
            <a:r>
              <a:rPr lang="ru-RU" sz="2000" dirty="0" smtClean="0">
                <a:latin typeface="Times New Roman" pitchFamily="18" charset="0"/>
                <a:cs typeface="Times New Roman" pitchFamily="18" charset="0"/>
              </a:rPr>
              <a:t>косметологии горчичное масло эффективно для избавления от </a:t>
            </a:r>
            <a:r>
              <a:rPr lang="ru-RU" sz="2000" dirty="0" smtClean="0">
                <a:solidFill>
                  <a:schemeClr val="tx1">
                    <a:lumMod val="95000"/>
                    <a:lumOff val="5000"/>
                  </a:schemeClr>
                </a:solidFill>
                <a:latin typeface="Times New Roman" pitchFamily="18" charset="0"/>
                <a:cs typeface="Times New Roman" pitchFamily="18" charset="0"/>
              </a:rPr>
              <a:t>угрей</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перхоти, герпеса и других кожных поражений. Оно легко и быстро впитывается в кожу, питает её, смягчает и увлажняет. Благодаря содержащимся в нём витаминам А и Е защищает клетки кожи от преждевременного старения, особенно связанного с чрезмерным воздействием ультрафиолета.</a:t>
            </a:r>
          </a:p>
          <a:p>
            <a:pPr>
              <a:buNone/>
            </a:pPr>
            <a:r>
              <a:rPr lang="ru-RU" sz="2000" dirty="0" smtClean="0">
                <a:latin typeface="Times New Roman" pitchFamily="18" charset="0"/>
                <a:cs typeface="Times New Roman" pitchFamily="18" charset="0"/>
              </a:rPr>
              <a:t>		При </a:t>
            </a:r>
            <a:r>
              <a:rPr lang="ru-RU" sz="2000" dirty="0" smtClean="0">
                <a:latin typeface="Times New Roman" pitchFamily="18" charset="0"/>
                <a:cs typeface="Times New Roman" pitchFamily="18" charset="0"/>
              </a:rPr>
              <a:t>втирании горчичного масла в кожу головы, оно предотвращает выпадение волос, и даже их преждевременное поседение.</a:t>
            </a:r>
            <a:endParaRPr lang="ru-RU" sz="2000" dirty="0">
              <a:latin typeface="Times New Roman" pitchFamily="18" charset="0"/>
              <a:cs typeface="Times New Roman" pitchFamily="18" charset="0"/>
            </a:endParaRPr>
          </a:p>
        </p:txBody>
      </p:sp>
      <p:pic>
        <p:nvPicPr>
          <p:cNvPr id="6146" name="Picture 2" descr="C:\Users\Дмитрий\Desktop\горчичное масло\4c4242.jpg"/>
          <p:cNvPicPr>
            <a:picLocks noChangeAspect="1" noChangeArrowheads="1"/>
          </p:cNvPicPr>
          <p:nvPr/>
        </p:nvPicPr>
        <p:blipFill>
          <a:blip r:embed="rId2" cstate="print"/>
          <a:srcRect/>
          <a:stretch>
            <a:fillRect/>
          </a:stretch>
        </p:blipFill>
        <p:spPr bwMode="auto">
          <a:xfrm>
            <a:off x="4283968" y="4295775"/>
            <a:ext cx="3810000" cy="2562225"/>
          </a:xfrm>
          <a:prstGeom prst="rect">
            <a:avLst/>
          </a:prstGeom>
          <a:noFill/>
        </p:spPr>
      </p:pic>
      <p:pic>
        <p:nvPicPr>
          <p:cNvPr id="6147" name="Picture 3" descr="C:\Users\Дмитрий\Desktop\горчичное масло\d5027a.jpg"/>
          <p:cNvPicPr>
            <a:picLocks noChangeAspect="1" noChangeArrowheads="1"/>
          </p:cNvPicPr>
          <p:nvPr/>
        </p:nvPicPr>
        <p:blipFill>
          <a:blip r:embed="rId3" cstate="print"/>
          <a:srcRect/>
          <a:stretch>
            <a:fillRect/>
          </a:stretch>
        </p:blipFill>
        <p:spPr bwMode="auto">
          <a:xfrm>
            <a:off x="1763688" y="4514106"/>
            <a:ext cx="2160240" cy="21602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260648"/>
            <a:ext cx="7571184" cy="4133055"/>
          </a:xfrm>
        </p:spPr>
        <p:txBody>
          <a:bodyPr>
            <a:normAutofit/>
          </a:bodyPr>
          <a:lstStyle/>
          <a:p>
            <a:pPr>
              <a:buNone/>
            </a:pPr>
            <a:r>
              <a:rPr lang="ru-RU" sz="2600" dirty="0" smtClean="0">
                <a:latin typeface="Times New Roman" pitchFamily="18" charset="0"/>
                <a:cs typeface="Times New Roman" pitchFamily="18" charset="0"/>
              </a:rPr>
              <a:t>		Родину </a:t>
            </a:r>
            <a:r>
              <a:rPr lang="ru-RU" sz="2600" dirty="0" smtClean="0">
                <a:latin typeface="Times New Roman" pitchFamily="18" charset="0"/>
                <a:cs typeface="Times New Roman" pitchFamily="18" charset="0"/>
              </a:rPr>
              <a:t>называют матерью, потому что она кормит нас своим хлебом, поит нас своими водами, защищает, как мать от опасности. Знать историю своей малой родины, значит любить ее, быть патриотом. Сегодня мы узнали чем знаменит наш край.</a:t>
            </a:r>
          </a:p>
          <a:p>
            <a:pPr>
              <a:buNone/>
            </a:pPr>
            <a:r>
              <a:rPr lang="ru-RU" sz="2600" dirty="0" smtClean="0">
                <a:latin typeface="Times New Roman" pitchFamily="18" charset="0"/>
                <a:cs typeface="Times New Roman" pitchFamily="18" charset="0"/>
              </a:rPr>
              <a:t>		Не </a:t>
            </a:r>
            <a:r>
              <a:rPr lang="ru-RU" sz="2600" dirty="0" smtClean="0">
                <a:latin typeface="Times New Roman" pitchFamily="18" charset="0"/>
                <a:cs typeface="Times New Roman" pitchFamily="18" charset="0"/>
              </a:rPr>
              <a:t>красна изба углами, а красна пирогами. </a:t>
            </a:r>
          </a:p>
          <a:p>
            <a:pPr>
              <a:buNone/>
            </a:pPr>
            <a:endParaRPr lang="ru-RU" dirty="0"/>
          </a:p>
        </p:txBody>
      </p:sp>
      <p:pic>
        <p:nvPicPr>
          <p:cNvPr id="7170" name="Picture 2" descr="C:\Users\Дмитрий\Desktop\горчичное масло\46042e174697248e083b1d954e117d09.jpg"/>
          <p:cNvPicPr>
            <a:picLocks noChangeAspect="1" noChangeArrowheads="1"/>
          </p:cNvPicPr>
          <p:nvPr/>
        </p:nvPicPr>
        <p:blipFill>
          <a:blip r:embed="rId2" cstate="print"/>
          <a:srcRect/>
          <a:stretch>
            <a:fillRect/>
          </a:stretch>
        </p:blipFill>
        <p:spPr bwMode="auto">
          <a:xfrm>
            <a:off x="5292080" y="4149080"/>
            <a:ext cx="3505572" cy="2337048"/>
          </a:xfrm>
          <a:prstGeom prst="rect">
            <a:avLst/>
          </a:prstGeom>
          <a:noFill/>
        </p:spPr>
      </p:pic>
      <p:pic>
        <p:nvPicPr>
          <p:cNvPr id="7171" name="Picture 3" descr="C:\Users\Дмитрий\Desktop\горчичное масло\effb44a54561.jpg"/>
          <p:cNvPicPr>
            <a:picLocks noChangeAspect="1" noChangeArrowheads="1"/>
          </p:cNvPicPr>
          <p:nvPr/>
        </p:nvPicPr>
        <p:blipFill>
          <a:blip r:embed="rId3" cstate="print"/>
          <a:srcRect/>
          <a:stretch>
            <a:fillRect/>
          </a:stretch>
        </p:blipFill>
        <p:spPr bwMode="auto">
          <a:xfrm>
            <a:off x="395536" y="3717032"/>
            <a:ext cx="1977008" cy="2851834"/>
          </a:xfrm>
          <a:prstGeom prst="rect">
            <a:avLst/>
          </a:prstGeom>
          <a:noFill/>
        </p:spPr>
      </p:pic>
      <p:pic>
        <p:nvPicPr>
          <p:cNvPr id="7172" name="Picture 4" descr="C:\Users\Дмитрий\Desktop\горчичное масло\x_47a75240.jpg"/>
          <p:cNvPicPr>
            <a:picLocks noChangeAspect="1" noChangeArrowheads="1"/>
          </p:cNvPicPr>
          <p:nvPr/>
        </p:nvPicPr>
        <p:blipFill>
          <a:blip r:embed="rId4" cstate="print"/>
          <a:srcRect/>
          <a:stretch>
            <a:fillRect/>
          </a:stretch>
        </p:blipFill>
        <p:spPr bwMode="auto">
          <a:xfrm>
            <a:off x="2627784" y="4221088"/>
            <a:ext cx="2304256" cy="20028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242592" cy="1143000"/>
          </a:xfrm>
        </p:spPr>
        <p:txBody>
          <a:bodyPr/>
          <a:lstStyle/>
          <a:p>
            <a:pPr algn="l"/>
            <a:r>
              <a:rPr lang="ru-RU" dirty="0" smtClean="0"/>
              <a:t>Цели:</a:t>
            </a:r>
            <a:endParaRPr lang="ru-RU" dirty="0"/>
          </a:p>
        </p:txBody>
      </p:sp>
      <p:sp>
        <p:nvSpPr>
          <p:cNvPr id="3" name="Содержимое 2"/>
          <p:cNvSpPr>
            <a:spLocks noGrp="1"/>
          </p:cNvSpPr>
          <p:nvPr>
            <p:ph idx="1"/>
          </p:nvPr>
        </p:nvSpPr>
        <p:spPr/>
        <p:txBody>
          <a:bodyPr/>
          <a:lstStyle/>
          <a:p>
            <a:r>
              <a:rPr lang="ru-RU" dirty="0" smtClean="0"/>
              <a:t>Создание условий для формирования представления</a:t>
            </a:r>
            <a:r>
              <a:rPr lang="ru-RU" dirty="0" smtClean="0"/>
              <a:t> </a:t>
            </a:r>
            <a:r>
              <a:rPr lang="ru-RU" dirty="0" smtClean="0"/>
              <a:t>о происхождении и пользе горчичного масла;</a:t>
            </a:r>
          </a:p>
          <a:p>
            <a:r>
              <a:rPr lang="ru-RU" dirty="0" smtClean="0"/>
              <a:t>Развитие интереса к истории родного края, как к месту выращивания горчицы;</a:t>
            </a:r>
          </a:p>
          <a:p>
            <a:r>
              <a:rPr lang="ru-RU" dirty="0" smtClean="0"/>
              <a:t>Воспитание культуры потребления горчичного масла в родном крае.</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Дмитрий\Desktop\горчичное масло\Новая папка\093.jpg_860891824.jpg"/>
          <p:cNvPicPr>
            <a:picLocks noChangeAspect="1" noChangeArrowheads="1"/>
          </p:cNvPicPr>
          <p:nvPr/>
        </p:nvPicPr>
        <p:blipFill>
          <a:blip r:embed="rId2" cstate="print"/>
          <a:srcRect/>
          <a:stretch>
            <a:fillRect/>
          </a:stretch>
        </p:blipFill>
        <p:spPr bwMode="auto">
          <a:xfrm>
            <a:off x="0" y="0"/>
            <a:ext cx="9144000" cy="6842760"/>
          </a:xfrm>
          <a:prstGeom prst="rect">
            <a:avLst/>
          </a:prstGeom>
          <a:noFill/>
        </p:spPr>
      </p:pic>
      <p:sp>
        <p:nvSpPr>
          <p:cNvPr id="3" name="Содержимое 2"/>
          <p:cNvSpPr>
            <a:spLocks noGrp="1"/>
          </p:cNvSpPr>
          <p:nvPr>
            <p:ph idx="1"/>
          </p:nvPr>
        </p:nvSpPr>
        <p:spPr>
          <a:xfrm>
            <a:off x="0" y="0"/>
            <a:ext cx="4139952" cy="4680520"/>
          </a:xfrm>
        </p:spPr>
        <p:txBody>
          <a:bodyPr>
            <a:normAutofit/>
          </a:bodyPr>
          <a:lstStyle/>
          <a:p>
            <a:pPr>
              <a:buNone/>
            </a:pPr>
            <a:r>
              <a:rPr lang="ru-RU" sz="1800" dirty="0" smtClean="0"/>
              <a:t>	</a:t>
            </a:r>
            <a:r>
              <a:rPr lang="ru-RU" sz="2000" dirty="0" smtClean="0">
                <a:solidFill>
                  <a:srgbClr val="FFFF00"/>
                </a:solidFill>
                <a:latin typeface="Times New Roman" pitchFamily="18" charset="0"/>
                <a:cs typeface="Times New Roman" pitchFamily="18" charset="0"/>
              </a:rPr>
              <a:t>Цветёт </a:t>
            </a:r>
            <a:r>
              <a:rPr lang="ru-RU" sz="2000" dirty="0" smtClean="0">
                <a:solidFill>
                  <a:srgbClr val="FFFF00"/>
                </a:solidFill>
                <a:latin typeface="Times New Roman" pitchFamily="18" charset="0"/>
                <a:cs typeface="Times New Roman" pitchFamily="18" charset="0"/>
              </a:rPr>
              <a:t>над тихой речкой яблоня.</a:t>
            </a:r>
            <a:br>
              <a:rPr lang="ru-RU" sz="2000" dirty="0" smtClean="0">
                <a:solidFill>
                  <a:srgbClr val="FFFF00"/>
                </a:solidFill>
                <a:latin typeface="Times New Roman" pitchFamily="18" charset="0"/>
                <a:cs typeface="Times New Roman" pitchFamily="18" charset="0"/>
              </a:rPr>
            </a:br>
            <a:r>
              <a:rPr lang="ru-RU" sz="2000" dirty="0" smtClean="0">
                <a:solidFill>
                  <a:srgbClr val="FFFF00"/>
                </a:solidFill>
                <a:latin typeface="Times New Roman" pitchFamily="18" charset="0"/>
                <a:cs typeface="Times New Roman" pitchFamily="18" charset="0"/>
              </a:rPr>
              <a:t>Сады, задумавшись, стоят.</a:t>
            </a:r>
            <a:br>
              <a:rPr lang="ru-RU" sz="2000" dirty="0" smtClean="0">
                <a:solidFill>
                  <a:srgbClr val="FFFF00"/>
                </a:solidFill>
                <a:latin typeface="Times New Roman" pitchFamily="18" charset="0"/>
                <a:cs typeface="Times New Roman" pitchFamily="18" charset="0"/>
              </a:rPr>
            </a:br>
            <a:r>
              <a:rPr lang="ru-RU" sz="2000" dirty="0" smtClean="0">
                <a:solidFill>
                  <a:srgbClr val="FFFF00"/>
                </a:solidFill>
                <a:latin typeface="Times New Roman" pitchFamily="18" charset="0"/>
                <a:cs typeface="Times New Roman" pitchFamily="18" charset="0"/>
              </a:rPr>
              <a:t>Какая Родина нарядная,</a:t>
            </a:r>
            <a:br>
              <a:rPr lang="ru-RU" sz="2000" dirty="0" smtClean="0">
                <a:solidFill>
                  <a:srgbClr val="FFFF00"/>
                </a:solidFill>
                <a:latin typeface="Times New Roman" pitchFamily="18" charset="0"/>
                <a:cs typeface="Times New Roman" pitchFamily="18" charset="0"/>
              </a:rPr>
            </a:br>
            <a:r>
              <a:rPr lang="ru-RU" sz="2000" dirty="0" smtClean="0">
                <a:solidFill>
                  <a:srgbClr val="FFFF00"/>
                </a:solidFill>
                <a:latin typeface="Times New Roman" pitchFamily="18" charset="0"/>
                <a:cs typeface="Times New Roman" pitchFamily="18" charset="0"/>
              </a:rPr>
              <a:t>Она сама как дивный сад!</a:t>
            </a:r>
          </a:p>
          <a:p>
            <a:pPr>
              <a:buNone/>
            </a:pPr>
            <a:r>
              <a:rPr lang="ru-RU" sz="2000" dirty="0" smtClean="0">
                <a:solidFill>
                  <a:srgbClr val="FFFF00"/>
                </a:solidFill>
                <a:latin typeface="Times New Roman" pitchFamily="18" charset="0"/>
                <a:cs typeface="Times New Roman" pitchFamily="18" charset="0"/>
              </a:rPr>
              <a:t> </a:t>
            </a:r>
          </a:p>
          <a:p>
            <a:pPr>
              <a:buNone/>
            </a:pPr>
            <a:r>
              <a:rPr lang="ru-RU" sz="2000" dirty="0" smtClean="0">
                <a:solidFill>
                  <a:srgbClr val="FFFF00"/>
                </a:solidFill>
                <a:latin typeface="Times New Roman" pitchFamily="18" charset="0"/>
                <a:cs typeface="Times New Roman" pitchFamily="18" charset="0"/>
              </a:rPr>
              <a:t>	Играет </a:t>
            </a:r>
            <a:r>
              <a:rPr lang="ru-RU" sz="2000" dirty="0" smtClean="0">
                <a:solidFill>
                  <a:srgbClr val="FFFF00"/>
                </a:solidFill>
                <a:latin typeface="Times New Roman" pitchFamily="18" charset="0"/>
                <a:cs typeface="Times New Roman" pitchFamily="18" charset="0"/>
              </a:rPr>
              <a:t>речка перекатами,</a:t>
            </a:r>
            <a:br>
              <a:rPr lang="ru-RU" sz="2000" dirty="0" smtClean="0">
                <a:solidFill>
                  <a:srgbClr val="FFFF00"/>
                </a:solidFill>
                <a:latin typeface="Times New Roman" pitchFamily="18" charset="0"/>
                <a:cs typeface="Times New Roman" pitchFamily="18" charset="0"/>
              </a:rPr>
            </a:br>
            <a:r>
              <a:rPr lang="ru-RU" sz="2000" dirty="0" smtClean="0">
                <a:solidFill>
                  <a:srgbClr val="FFFF00"/>
                </a:solidFill>
                <a:latin typeface="Times New Roman" pitchFamily="18" charset="0"/>
                <a:cs typeface="Times New Roman" pitchFamily="18" charset="0"/>
              </a:rPr>
              <a:t>В ней рыба вся из серебра,</a:t>
            </a:r>
            <a:br>
              <a:rPr lang="ru-RU" sz="2000" dirty="0" smtClean="0">
                <a:solidFill>
                  <a:srgbClr val="FFFF00"/>
                </a:solidFill>
                <a:latin typeface="Times New Roman" pitchFamily="18" charset="0"/>
                <a:cs typeface="Times New Roman" pitchFamily="18" charset="0"/>
              </a:rPr>
            </a:br>
            <a:r>
              <a:rPr lang="ru-RU" sz="2000" dirty="0" smtClean="0">
                <a:solidFill>
                  <a:srgbClr val="FFFF00"/>
                </a:solidFill>
                <a:latin typeface="Times New Roman" pitchFamily="18" charset="0"/>
                <a:cs typeface="Times New Roman" pitchFamily="18" charset="0"/>
              </a:rPr>
              <a:t>Какая Родина богатая,</a:t>
            </a:r>
            <a:br>
              <a:rPr lang="ru-RU" sz="2000" dirty="0" smtClean="0">
                <a:solidFill>
                  <a:srgbClr val="FFFF00"/>
                </a:solidFill>
                <a:latin typeface="Times New Roman" pitchFamily="18" charset="0"/>
                <a:cs typeface="Times New Roman" pitchFamily="18" charset="0"/>
              </a:rPr>
            </a:br>
            <a:r>
              <a:rPr lang="ru-RU" sz="2000" dirty="0" smtClean="0">
                <a:solidFill>
                  <a:srgbClr val="FFFF00"/>
                </a:solidFill>
                <a:latin typeface="Times New Roman" pitchFamily="18" charset="0"/>
                <a:cs typeface="Times New Roman" pitchFamily="18" charset="0"/>
              </a:rPr>
              <a:t>Не сосчитать её добра! </a:t>
            </a:r>
          </a:p>
          <a:p>
            <a:pPr>
              <a:buNone/>
            </a:pPr>
            <a:r>
              <a:rPr lang="ru-RU" sz="2000" dirty="0" smtClean="0">
                <a:solidFill>
                  <a:srgbClr val="FFFF00"/>
                </a:solidFill>
                <a:latin typeface="Times New Roman" pitchFamily="18" charset="0"/>
                <a:cs typeface="Times New Roman" pitchFamily="18" charset="0"/>
              </a:rPr>
              <a:t/>
            </a:r>
            <a:br>
              <a:rPr lang="ru-RU" sz="2000" dirty="0" smtClean="0">
                <a:solidFill>
                  <a:srgbClr val="FFFF00"/>
                </a:solidFill>
                <a:latin typeface="Times New Roman" pitchFamily="18" charset="0"/>
                <a:cs typeface="Times New Roman" pitchFamily="18" charset="0"/>
              </a:rPr>
            </a:br>
            <a:r>
              <a:rPr lang="ru-RU" sz="2000" dirty="0" smtClean="0">
                <a:solidFill>
                  <a:srgbClr val="FFFF00"/>
                </a:solidFill>
                <a:latin typeface="Times New Roman" pitchFamily="18" charset="0"/>
                <a:cs typeface="Times New Roman" pitchFamily="18" charset="0"/>
              </a:rPr>
              <a:t>Бежит волна неторопливая,</a:t>
            </a:r>
          </a:p>
          <a:p>
            <a:pPr>
              <a:buNone/>
            </a:pPr>
            <a:r>
              <a:rPr lang="ru-RU" sz="2000" dirty="0" smtClean="0">
                <a:solidFill>
                  <a:srgbClr val="FFFF00"/>
                </a:solidFill>
                <a:latin typeface="Times New Roman" pitchFamily="18" charset="0"/>
                <a:cs typeface="Times New Roman" pitchFamily="18" charset="0"/>
              </a:rPr>
              <a:t>	Простор </a:t>
            </a:r>
            <a:r>
              <a:rPr lang="ru-RU" sz="2000" dirty="0" smtClean="0">
                <a:solidFill>
                  <a:srgbClr val="FFFF00"/>
                </a:solidFill>
                <a:latin typeface="Times New Roman" pitchFamily="18" charset="0"/>
                <a:cs typeface="Times New Roman" pitchFamily="18" charset="0"/>
              </a:rPr>
              <a:t>полей ласкает глаз.</a:t>
            </a:r>
            <a:br>
              <a:rPr lang="ru-RU" sz="2000" dirty="0" smtClean="0">
                <a:solidFill>
                  <a:srgbClr val="FFFF00"/>
                </a:solidFill>
                <a:latin typeface="Times New Roman" pitchFamily="18" charset="0"/>
                <a:cs typeface="Times New Roman" pitchFamily="18" charset="0"/>
              </a:rPr>
            </a:br>
            <a:r>
              <a:rPr lang="ru-RU" sz="2000" dirty="0" smtClean="0">
                <a:solidFill>
                  <a:srgbClr val="FFFF00"/>
                </a:solidFill>
                <a:latin typeface="Times New Roman" pitchFamily="18" charset="0"/>
                <a:cs typeface="Times New Roman" pitchFamily="18" charset="0"/>
              </a:rPr>
              <a:t>Какая Родина счастливая,</a:t>
            </a:r>
            <a:br>
              <a:rPr lang="ru-RU" sz="2000" dirty="0" smtClean="0">
                <a:solidFill>
                  <a:srgbClr val="FFFF00"/>
                </a:solidFill>
                <a:latin typeface="Times New Roman" pitchFamily="18" charset="0"/>
                <a:cs typeface="Times New Roman" pitchFamily="18" charset="0"/>
              </a:rPr>
            </a:br>
            <a:r>
              <a:rPr lang="ru-RU" sz="2000" dirty="0" smtClean="0">
                <a:solidFill>
                  <a:srgbClr val="FFFF00"/>
                </a:solidFill>
                <a:latin typeface="Times New Roman" pitchFamily="18" charset="0"/>
                <a:cs typeface="Times New Roman" pitchFamily="18" charset="0"/>
              </a:rPr>
              <a:t>И это счастье всё для нас!</a:t>
            </a:r>
          </a:p>
          <a:p>
            <a:pPr>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2915816" cy="1143000"/>
          </a:xfrm>
        </p:spPr>
        <p:txBody>
          <a:bodyPr/>
          <a:lstStyle/>
          <a:p>
            <a:r>
              <a:rPr lang="ru-RU" dirty="0" smtClean="0"/>
              <a:t>Загадка</a:t>
            </a:r>
            <a:endParaRPr lang="ru-RU" dirty="0"/>
          </a:p>
        </p:txBody>
      </p:sp>
      <p:sp>
        <p:nvSpPr>
          <p:cNvPr id="3" name="Содержимое 2"/>
          <p:cNvSpPr>
            <a:spLocks noGrp="1"/>
          </p:cNvSpPr>
          <p:nvPr>
            <p:ph idx="4294967295"/>
          </p:nvPr>
        </p:nvSpPr>
        <p:spPr>
          <a:xfrm>
            <a:off x="0" y="1844824"/>
            <a:ext cx="5292080" cy="4392488"/>
          </a:xfrm>
        </p:spPr>
        <p:txBody>
          <a:bodyPr>
            <a:normAutofit/>
          </a:bodyPr>
          <a:lstStyle/>
          <a:p>
            <a:pPr>
              <a:buNone/>
            </a:pPr>
            <a:r>
              <a:rPr lang="ru-RU" dirty="0" smtClean="0"/>
              <a:t>	</a:t>
            </a:r>
            <a:r>
              <a:rPr lang="ru-RU" sz="2800" dirty="0" smtClean="0">
                <a:latin typeface="Times New Roman" pitchFamily="18" charset="0"/>
                <a:cs typeface="Times New Roman" pitchFamily="18" charset="0"/>
              </a:rPr>
              <a:t>Терпкой </a:t>
            </a:r>
            <a:r>
              <a:rPr lang="ru-RU" sz="2800" dirty="0" smtClean="0">
                <a:latin typeface="Times New Roman" pitchFamily="18" charset="0"/>
                <a:cs typeface="Times New Roman" pitchFamily="18" charset="0"/>
              </a:rPr>
              <a:t>горечью приправит</a:t>
            </a:r>
          </a:p>
          <a:p>
            <a:pPr>
              <a:buNone/>
            </a:pPr>
            <a:r>
              <a:rPr lang="ru-RU" sz="2800" dirty="0" smtClean="0">
                <a:latin typeface="Times New Roman" pitchFamily="18" charset="0"/>
                <a:cs typeface="Times New Roman" pitchFamily="18" charset="0"/>
              </a:rPr>
              <a:t>	Шашлыки </a:t>
            </a:r>
            <a:r>
              <a:rPr lang="ru-RU" sz="2800" dirty="0" smtClean="0">
                <a:latin typeface="Times New Roman" pitchFamily="18" charset="0"/>
                <a:cs typeface="Times New Roman" pitchFamily="18" charset="0"/>
              </a:rPr>
              <a:t>на ужин.</a:t>
            </a:r>
          </a:p>
          <a:p>
            <a:pPr>
              <a:buNone/>
            </a:pPr>
            <a:r>
              <a:rPr lang="ru-RU" sz="2800" dirty="0" smtClean="0">
                <a:latin typeface="Times New Roman" pitchFamily="18" charset="0"/>
                <a:cs typeface="Times New Roman" pitchFamily="18" charset="0"/>
              </a:rPr>
              <a:t>	И </a:t>
            </a:r>
            <a:r>
              <a:rPr lang="ru-RU" sz="2800" dirty="0" smtClean="0">
                <a:latin typeface="Times New Roman" pitchFamily="18" charset="0"/>
                <a:cs typeface="Times New Roman" pitchFamily="18" charset="0"/>
              </a:rPr>
              <a:t>здоровье тем поправит,</a:t>
            </a:r>
          </a:p>
          <a:p>
            <a:pPr>
              <a:buNone/>
            </a:pPr>
            <a:r>
              <a:rPr lang="ru-RU" sz="2800" dirty="0" smtClean="0">
                <a:latin typeface="Times New Roman" pitchFamily="18" charset="0"/>
                <a:cs typeface="Times New Roman" pitchFamily="18" charset="0"/>
              </a:rPr>
              <a:t>	Кто </a:t>
            </a:r>
            <a:r>
              <a:rPr lang="ru-RU" sz="2800" dirty="0" smtClean="0">
                <a:latin typeface="Times New Roman" pitchFamily="18" charset="0"/>
                <a:cs typeface="Times New Roman" pitchFamily="18" charset="0"/>
              </a:rPr>
              <a:t>лежит простужен.</a:t>
            </a:r>
          </a:p>
          <a:p>
            <a:pPr>
              <a:buNone/>
            </a:pPr>
            <a:r>
              <a:rPr lang="ru-RU" sz="2800" dirty="0" smtClean="0">
                <a:latin typeface="Times New Roman" pitchFamily="18" charset="0"/>
                <a:cs typeface="Times New Roman" pitchFamily="18" charset="0"/>
              </a:rPr>
              <a:t>	Хоть </a:t>
            </a:r>
            <a:r>
              <a:rPr lang="ru-RU" sz="2800" dirty="0" smtClean="0">
                <a:latin typeface="Times New Roman" pitchFamily="18" charset="0"/>
                <a:cs typeface="Times New Roman" pitchFamily="18" charset="0"/>
              </a:rPr>
              <a:t>спина огнем горит,</a:t>
            </a:r>
          </a:p>
          <a:p>
            <a:pPr>
              <a:buNone/>
            </a:pPr>
            <a:r>
              <a:rPr lang="ru-RU" sz="2800" dirty="0" smtClean="0">
                <a:latin typeface="Times New Roman" pitchFamily="18" charset="0"/>
                <a:cs typeface="Times New Roman" pitchFamily="18" charset="0"/>
              </a:rPr>
              <a:t>	Вылечит </a:t>
            </a:r>
            <a:r>
              <a:rPr lang="ru-RU" sz="2800" dirty="0" smtClean="0">
                <a:latin typeface="Times New Roman" pitchFamily="18" charset="0"/>
                <a:cs typeface="Times New Roman" pitchFamily="18" charset="0"/>
              </a:rPr>
              <a:t>он бронхит?</a:t>
            </a:r>
            <a:endParaRPr lang="ru-RU" sz="2800" dirty="0">
              <a:latin typeface="Times New Roman" pitchFamily="18" charset="0"/>
              <a:cs typeface="Times New Roman" pitchFamily="18" charset="0"/>
            </a:endParaRPr>
          </a:p>
        </p:txBody>
      </p:sp>
      <p:pic>
        <p:nvPicPr>
          <p:cNvPr id="2050" name="Picture 2" descr="C:\Users\Дмитрий\Desktop\горчичное масло\8395.jpg"/>
          <p:cNvPicPr>
            <a:picLocks noChangeAspect="1" noChangeArrowheads="1"/>
          </p:cNvPicPr>
          <p:nvPr/>
        </p:nvPicPr>
        <p:blipFill>
          <a:blip r:embed="rId2" cstate="print"/>
          <a:srcRect/>
          <a:stretch>
            <a:fillRect/>
          </a:stretch>
        </p:blipFill>
        <p:spPr bwMode="auto">
          <a:xfrm>
            <a:off x="5364088" y="1700808"/>
            <a:ext cx="3518520" cy="35185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0"/>
            <a:ext cx="8352928" cy="4525963"/>
          </a:xfrm>
        </p:spPr>
        <p:txBody>
          <a:bodyPr/>
          <a:lstStyle/>
          <a:p>
            <a:pPr>
              <a:buNone/>
            </a:pPr>
            <a:r>
              <a:rPr lang="ru-RU" dirty="0" smtClean="0"/>
              <a:t>		</a:t>
            </a:r>
            <a:r>
              <a:rPr lang="ru-RU" sz="2400" dirty="0" smtClean="0">
                <a:latin typeface="Times New Roman" pitchFamily="18" charset="0"/>
                <a:cs typeface="Times New Roman" pitchFamily="18" charset="0"/>
              </a:rPr>
              <a:t>Горчица – растение семейства крестоцветных, дикорастущие, культурные и одичавшие виды.</a:t>
            </a:r>
          </a:p>
          <a:p>
            <a:pPr>
              <a:buNone/>
            </a:pPr>
            <a:r>
              <a:rPr lang="ru-RU" sz="2400" dirty="0" smtClean="0">
                <a:latin typeface="Times New Roman" pitchFamily="18" charset="0"/>
                <a:cs typeface="Times New Roman" pitchFamily="18" charset="0"/>
              </a:rPr>
              <a:t>		Высота растений – до 1,5 м., цветки желтые, плод – стручок. </a:t>
            </a:r>
          </a:p>
          <a:p>
            <a:pPr>
              <a:buNone/>
            </a:pPr>
            <a:r>
              <a:rPr lang="ru-RU" sz="2400" dirty="0" smtClean="0">
                <a:latin typeface="Times New Roman" pitchFamily="18" charset="0"/>
                <a:cs typeface="Times New Roman" pitchFamily="18" charset="0"/>
              </a:rPr>
              <a:t>		Горчица предпочитает плодородные почвы. В мире под горчицей занято около 1 млн. га земли.</a:t>
            </a:r>
          </a:p>
          <a:p>
            <a:pPr>
              <a:buNone/>
            </a:pPr>
            <a:endParaRPr lang="ru-RU" dirty="0"/>
          </a:p>
        </p:txBody>
      </p:sp>
      <p:pic>
        <p:nvPicPr>
          <p:cNvPr id="3075" name="Picture 3" descr="C:\Users\Дмитрий\Desktop\горчичное масло\Gorchitsa-ot-vrediteley.jpg"/>
          <p:cNvPicPr>
            <a:picLocks noChangeAspect="1" noChangeArrowheads="1"/>
          </p:cNvPicPr>
          <p:nvPr/>
        </p:nvPicPr>
        <p:blipFill>
          <a:blip r:embed="rId2" cstate="print"/>
          <a:srcRect/>
          <a:stretch>
            <a:fillRect/>
          </a:stretch>
        </p:blipFill>
        <p:spPr bwMode="auto">
          <a:xfrm>
            <a:off x="1259632" y="2564904"/>
            <a:ext cx="6840760" cy="41821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1124744"/>
            <a:ext cx="7632848" cy="4680520"/>
          </a:xfrm>
        </p:spPr>
        <p:txBody>
          <a:bodyPr>
            <a:normAutofit/>
          </a:bodyPr>
          <a:lstStyle/>
          <a:p>
            <a:pPr>
              <a:buNone/>
            </a:pPr>
            <a:r>
              <a:rPr lang="ru-RU"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Возделывают горчицу: белую, </a:t>
            </a:r>
            <a:r>
              <a:rPr lang="ru-RU" sz="2800" dirty="0" smtClean="0">
                <a:latin typeface="Times New Roman" pitchFamily="18" charset="0"/>
                <a:cs typeface="Times New Roman" pitchFamily="18" charset="0"/>
              </a:rPr>
              <a:t>сизую (сарептскую), </a:t>
            </a:r>
            <a:r>
              <a:rPr lang="ru-RU" sz="2800" dirty="0" smtClean="0">
                <a:latin typeface="Times New Roman" pitchFamily="18" charset="0"/>
                <a:cs typeface="Times New Roman" pitchFamily="18" charset="0"/>
              </a:rPr>
              <a:t>черную, реже – абиссинскую.</a:t>
            </a:r>
          </a:p>
          <a:p>
            <a:pPr>
              <a:buNone/>
            </a:pPr>
            <a:r>
              <a:rPr lang="ru-RU" sz="2800" dirty="0" smtClean="0">
                <a:latin typeface="Times New Roman" pitchFamily="18" charset="0"/>
                <a:cs typeface="Times New Roman" pitchFamily="18" charset="0"/>
              </a:rPr>
              <a:t>		Основные страны производители: Канада, Непал, Россия, Украина.</a:t>
            </a:r>
          </a:p>
          <a:p>
            <a:pPr>
              <a:buNone/>
            </a:pPr>
            <a:r>
              <a:rPr lang="ru-RU" sz="2800" dirty="0" smtClean="0">
                <a:latin typeface="Times New Roman" pitchFamily="18" charset="0"/>
                <a:cs typeface="Times New Roman" pitchFamily="18" charset="0"/>
              </a:rPr>
              <a:t>		Горчицу выращивают главным образом для пользования масла, которое содержится в семенах (33-49 %).</a:t>
            </a:r>
          </a:p>
          <a:p>
            <a:pPr>
              <a:buNone/>
            </a:pPr>
            <a:r>
              <a:rPr lang="ru-RU" sz="2800" dirty="0" smtClean="0">
                <a:latin typeface="Times New Roman" pitchFamily="18" charset="0"/>
                <a:cs typeface="Times New Roman" pitchFamily="18" charset="0"/>
              </a:rPr>
              <a:t>		Масло горчицы и другие продукты ее переработки используют в пищевой и парфюмерной промышленности, медицине.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717032"/>
            <a:ext cx="3466728" cy="676672"/>
          </a:xfrm>
        </p:spPr>
        <p:txBody>
          <a:bodyPr>
            <a:normAutofit/>
          </a:bodyPr>
          <a:lstStyle/>
          <a:p>
            <a:pPr>
              <a:buNone/>
            </a:pPr>
            <a:r>
              <a:rPr lang="ru-RU" sz="1800" dirty="0" smtClean="0">
                <a:latin typeface="Times New Roman" pitchFamily="18" charset="0"/>
                <a:cs typeface="Times New Roman" pitchFamily="18" charset="0"/>
              </a:rPr>
              <a:t>Белая горчица</a:t>
            </a:r>
            <a:endParaRPr lang="ru-RU" sz="1800" dirty="0">
              <a:latin typeface="Times New Roman" pitchFamily="18" charset="0"/>
              <a:cs typeface="Times New Roman" pitchFamily="18" charset="0"/>
            </a:endParaRPr>
          </a:p>
        </p:txBody>
      </p:sp>
      <p:pic>
        <p:nvPicPr>
          <p:cNvPr id="4098" name="Picture 2" descr="C:\Users\Дмитрий\Desktop\горчичное масло\we_dwoje_1_14730.jpg"/>
          <p:cNvPicPr>
            <a:picLocks noChangeAspect="1" noChangeArrowheads="1"/>
          </p:cNvPicPr>
          <p:nvPr/>
        </p:nvPicPr>
        <p:blipFill>
          <a:blip r:embed="rId2" cstate="print"/>
          <a:srcRect/>
          <a:stretch>
            <a:fillRect/>
          </a:stretch>
        </p:blipFill>
        <p:spPr bwMode="auto">
          <a:xfrm>
            <a:off x="1" y="0"/>
            <a:ext cx="2627784" cy="3553236"/>
          </a:xfrm>
          <a:prstGeom prst="rect">
            <a:avLst/>
          </a:prstGeom>
          <a:noFill/>
        </p:spPr>
      </p:pic>
      <p:sp>
        <p:nvSpPr>
          <p:cNvPr id="5" name="Прямоугольник 4"/>
          <p:cNvSpPr/>
          <p:nvPr/>
        </p:nvSpPr>
        <p:spPr>
          <a:xfrm>
            <a:off x="2915816" y="4653136"/>
            <a:ext cx="1737014" cy="369332"/>
          </a:xfrm>
          <a:prstGeom prst="rect">
            <a:avLst/>
          </a:prstGeom>
        </p:spPr>
        <p:txBody>
          <a:bodyPr wrap="none">
            <a:spAutoFit/>
          </a:bodyPr>
          <a:lstStyle/>
          <a:p>
            <a:pPr>
              <a:buNone/>
            </a:pPr>
            <a:r>
              <a:rPr lang="ru-RU" dirty="0" smtClean="0">
                <a:latin typeface="Times New Roman" pitchFamily="18" charset="0"/>
                <a:cs typeface="Times New Roman" pitchFamily="18" charset="0"/>
              </a:rPr>
              <a:t>Черная горчица</a:t>
            </a:r>
            <a:endParaRPr lang="ru-RU" dirty="0">
              <a:latin typeface="Times New Roman" pitchFamily="18" charset="0"/>
              <a:cs typeface="Times New Roman" pitchFamily="18" charset="0"/>
            </a:endParaRPr>
          </a:p>
        </p:txBody>
      </p:sp>
      <p:pic>
        <p:nvPicPr>
          <p:cNvPr id="4099" name="Picture 3" descr="C:\Users\Дмитрий\Desktop\горчичное масло\isattin9.jpg"/>
          <p:cNvPicPr>
            <a:picLocks noChangeAspect="1" noChangeArrowheads="1"/>
          </p:cNvPicPr>
          <p:nvPr/>
        </p:nvPicPr>
        <p:blipFill>
          <a:blip r:embed="rId3" cstate="print"/>
          <a:srcRect/>
          <a:stretch>
            <a:fillRect/>
          </a:stretch>
        </p:blipFill>
        <p:spPr bwMode="auto">
          <a:xfrm>
            <a:off x="2411760" y="692696"/>
            <a:ext cx="2520280" cy="3856682"/>
          </a:xfrm>
          <a:prstGeom prst="rect">
            <a:avLst/>
          </a:prstGeom>
          <a:noFill/>
        </p:spPr>
      </p:pic>
      <p:sp>
        <p:nvSpPr>
          <p:cNvPr id="8" name="Прямоугольник 7"/>
          <p:cNvSpPr/>
          <p:nvPr/>
        </p:nvSpPr>
        <p:spPr>
          <a:xfrm>
            <a:off x="4932040" y="5517232"/>
            <a:ext cx="2129044" cy="369332"/>
          </a:xfrm>
          <a:prstGeom prst="rect">
            <a:avLst/>
          </a:prstGeom>
        </p:spPr>
        <p:txBody>
          <a:bodyPr wrap="none">
            <a:spAutoFit/>
          </a:bodyPr>
          <a:lstStyle/>
          <a:p>
            <a:pPr>
              <a:buNone/>
            </a:pPr>
            <a:r>
              <a:rPr lang="ru-RU" dirty="0" smtClean="0">
                <a:latin typeface="Times New Roman" pitchFamily="18" charset="0"/>
                <a:cs typeface="Times New Roman" pitchFamily="18" charset="0"/>
              </a:rPr>
              <a:t>Сарептская горчица</a:t>
            </a:r>
            <a:endParaRPr lang="ru-RU" dirty="0">
              <a:latin typeface="Times New Roman" pitchFamily="18" charset="0"/>
              <a:cs typeface="Times New Roman" pitchFamily="18" charset="0"/>
            </a:endParaRPr>
          </a:p>
        </p:txBody>
      </p:sp>
      <p:pic>
        <p:nvPicPr>
          <p:cNvPr id="4101" name="Picture 5" descr="C:\Users\Дмитрий\Desktop\горчичное масло\n058_mustard_flowers.jpg"/>
          <p:cNvPicPr>
            <a:picLocks noChangeAspect="1" noChangeArrowheads="1"/>
          </p:cNvPicPr>
          <p:nvPr/>
        </p:nvPicPr>
        <p:blipFill>
          <a:blip r:embed="rId4" cstate="print"/>
          <a:srcRect/>
          <a:stretch>
            <a:fillRect/>
          </a:stretch>
        </p:blipFill>
        <p:spPr bwMode="auto">
          <a:xfrm>
            <a:off x="4860032" y="1484784"/>
            <a:ext cx="2163564" cy="3920378"/>
          </a:xfrm>
          <a:prstGeom prst="rect">
            <a:avLst/>
          </a:prstGeom>
          <a:noFill/>
        </p:spPr>
      </p:pic>
      <p:pic>
        <p:nvPicPr>
          <p:cNvPr id="4102" name="Picture 6" descr="C:\Users\Дмитрий\Desktop\горчичное масло\carinata.jpg"/>
          <p:cNvPicPr>
            <a:picLocks noChangeAspect="1" noChangeArrowheads="1"/>
          </p:cNvPicPr>
          <p:nvPr/>
        </p:nvPicPr>
        <p:blipFill>
          <a:blip r:embed="rId5" cstate="print"/>
          <a:srcRect/>
          <a:stretch>
            <a:fillRect/>
          </a:stretch>
        </p:blipFill>
        <p:spPr bwMode="auto">
          <a:xfrm>
            <a:off x="7019925" y="2996952"/>
            <a:ext cx="2124075" cy="3238500"/>
          </a:xfrm>
          <a:prstGeom prst="rect">
            <a:avLst/>
          </a:prstGeom>
          <a:noFill/>
        </p:spPr>
      </p:pic>
      <p:sp>
        <p:nvSpPr>
          <p:cNvPr id="11" name="Прямоугольник 10"/>
          <p:cNvSpPr/>
          <p:nvPr/>
        </p:nvSpPr>
        <p:spPr>
          <a:xfrm>
            <a:off x="6855681" y="6309320"/>
            <a:ext cx="2288319" cy="369332"/>
          </a:xfrm>
          <a:prstGeom prst="rect">
            <a:avLst/>
          </a:prstGeom>
        </p:spPr>
        <p:txBody>
          <a:bodyPr wrap="none">
            <a:spAutoFit/>
          </a:bodyPr>
          <a:lstStyle/>
          <a:p>
            <a:pPr>
              <a:buNone/>
            </a:pPr>
            <a:r>
              <a:rPr lang="ru-RU" dirty="0" smtClean="0">
                <a:latin typeface="Times New Roman" pitchFamily="18" charset="0"/>
                <a:cs typeface="Times New Roman" pitchFamily="18" charset="0"/>
              </a:rPr>
              <a:t>Абиссинская горчица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229600" cy="4525963"/>
          </a:xfrm>
        </p:spPr>
        <p:txBody>
          <a:bodyPr>
            <a:normAutofit/>
          </a:bodyPr>
          <a:lstStyle/>
          <a:p>
            <a:pPr>
              <a:buNone/>
            </a:pPr>
            <a:r>
              <a:rPr lang="ru-RU" sz="2000" dirty="0" smtClean="0">
                <a:latin typeface="Times New Roman" pitchFamily="18" charset="0"/>
                <a:cs typeface="Times New Roman" pitchFamily="18" charset="0"/>
              </a:rPr>
              <a:t>		Родиной </a:t>
            </a:r>
            <a:r>
              <a:rPr lang="ru-RU" sz="2000" dirty="0">
                <a:latin typeface="Times New Roman" pitchFamily="18" charset="0"/>
                <a:cs typeface="Times New Roman" pitchFamily="18" charset="0"/>
              </a:rPr>
              <a:t>сизой (</a:t>
            </a:r>
            <a:r>
              <a:rPr lang="ru-RU" sz="2000" b="1" dirty="0">
                <a:latin typeface="Times New Roman" pitchFamily="18" charset="0"/>
                <a:cs typeface="Times New Roman" pitchFamily="18" charset="0"/>
              </a:rPr>
              <a:t>сарептской</a:t>
            </a:r>
            <a:r>
              <a:rPr lang="ru-RU" sz="2000" dirty="0">
                <a:latin typeface="Times New Roman" pitchFamily="18" charset="0"/>
                <a:cs typeface="Times New Roman" pitchFamily="18" charset="0"/>
              </a:rPr>
              <a:t>) горчицы принято считать Восточный Китай, из которого эта пряность сначала попала в Индию, а затем оттуда «перекочевала» и в другие страны Азии и южной </a:t>
            </a:r>
            <a:r>
              <a:rPr lang="ru-RU" sz="2000" dirty="0" smtClean="0">
                <a:latin typeface="Times New Roman" pitchFamily="18" charset="0"/>
                <a:cs typeface="Times New Roman" pitchFamily="18" charset="0"/>
              </a:rPr>
              <a:t>Европы по «великому шелковому» пути.</a:t>
            </a:r>
          </a:p>
          <a:p>
            <a:pPr>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В </a:t>
            </a:r>
            <a:r>
              <a:rPr lang="ru-RU" sz="2000" dirty="0">
                <a:latin typeface="Times New Roman" pitchFamily="18" charset="0"/>
                <a:cs typeface="Times New Roman" pitchFamily="18" charset="0"/>
              </a:rPr>
              <a:t>России </a:t>
            </a:r>
            <a:r>
              <a:rPr lang="ru-RU" sz="2000" dirty="0" smtClean="0">
                <a:latin typeface="Times New Roman" pitchFamily="18" charset="0"/>
                <a:cs typeface="Times New Roman" pitchFamily="18" charset="0"/>
              </a:rPr>
              <a:t>сизая </a:t>
            </a:r>
            <a:r>
              <a:rPr lang="ru-RU" sz="2000" dirty="0">
                <a:latin typeface="Times New Roman" pitchFamily="18" charset="0"/>
                <a:cs typeface="Times New Roman" pitchFamily="18" charset="0"/>
              </a:rPr>
              <a:t>горчица впервые появилась в качестве сорного растения, случайно завезенного в Нижнее Поволжье из азиатских стран вместе </a:t>
            </a:r>
            <a:r>
              <a:rPr lang="ru-RU" sz="2000" dirty="0" smtClean="0">
                <a:latin typeface="Times New Roman" pitchFamily="18" charset="0"/>
                <a:cs typeface="Times New Roman" pitchFamily="18" charset="0"/>
              </a:rPr>
              <a:t>с просом </a:t>
            </a:r>
            <a:r>
              <a:rPr lang="ru-RU" sz="2000" dirty="0">
                <a:latin typeface="Times New Roman" pitchFamily="18" charset="0"/>
                <a:cs typeface="Times New Roman" pitchFamily="18" charset="0"/>
              </a:rPr>
              <a:t>и льном.</a:t>
            </a:r>
          </a:p>
        </p:txBody>
      </p:sp>
      <p:pic>
        <p:nvPicPr>
          <p:cNvPr id="2050" name="Picture 2" descr="C:\Users\Дмитрий\Desktop\горчичное масло\sarepta-gordost_anons.jpg"/>
          <p:cNvPicPr>
            <a:picLocks noChangeAspect="1" noChangeArrowheads="1"/>
          </p:cNvPicPr>
          <p:nvPr/>
        </p:nvPicPr>
        <p:blipFill>
          <a:blip r:embed="rId2" cstate="print"/>
          <a:srcRect/>
          <a:stretch>
            <a:fillRect/>
          </a:stretch>
        </p:blipFill>
        <p:spPr bwMode="auto">
          <a:xfrm>
            <a:off x="1331640" y="2492896"/>
            <a:ext cx="6408712" cy="42724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92696"/>
            <a:ext cx="8964488" cy="5976664"/>
          </a:xfrm>
        </p:spPr>
        <p:txBody>
          <a:bodyPr>
            <a:normAutofit fontScale="77500" lnSpcReduction="20000"/>
          </a:bodyPr>
          <a:lstStyle/>
          <a:p>
            <a:pPr>
              <a:buNone/>
            </a:pPr>
            <a:r>
              <a:rPr lang="ru-RU" dirty="0" smtClean="0"/>
              <a:t>		</a:t>
            </a:r>
            <a:r>
              <a:rPr lang="ru-RU" sz="3400" dirty="0" smtClean="0">
                <a:latin typeface="Times New Roman" pitchFamily="18" charset="0"/>
                <a:cs typeface="Times New Roman" pitchFamily="18" charset="0"/>
              </a:rPr>
              <a:t>Первым </a:t>
            </a:r>
            <a:r>
              <a:rPr lang="ru-RU" sz="3400" b="1" dirty="0" smtClean="0">
                <a:latin typeface="Times New Roman" pitchFamily="18" charset="0"/>
                <a:cs typeface="Times New Roman" pitchFamily="18" charset="0"/>
              </a:rPr>
              <a:t>горчичное масло </a:t>
            </a:r>
            <a:r>
              <a:rPr lang="ru-RU" sz="3400" dirty="0" smtClean="0">
                <a:latin typeface="Times New Roman" pitchFamily="18" charset="0"/>
                <a:cs typeface="Times New Roman" pitchFamily="18" charset="0"/>
              </a:rPr>
              <a:t>и </a:t>
            </a:r>
            <a:r>
              <a:rPr lang="ru-RU" sz="3400" b="1" dirty="0" smtClean="0">
                <a:latin typeface="Times New Roman" pitchFamily="18" charset="0"/>
                <a:cs typeface="Times New Roman" pitchFamily="18" charset="0"/>
              </a:rPr>
              <a:t>порошок</a:t>
            </a:r>
            <a:r>
              <a:rPr lang="ru-RU" sz="3400" dirty="0" smtClean="0">
                <a:latin typeface="Times New Roman" pitchFamily="18" charset="0"/>
                <a:cs typeface="Times New Roman" pitchFamily="18" charset="0"/>
              </a:rPr>
              <a:t> получил из дикорастущей сизой горчицы полковник Астраханского казачьего полка волжский казачий старшина Г. В. Персидский.</a:t>
            </a:r>
          </a:p>
          <a:p>
            <a:pPr>
              <a:buNone/>
            </a:pPr>
            <a:r>
              <a:rPr lang="ru-RU" sz="3400" dirty="0" smtClean="0">
                <a:latin typeface="Times New Roman" pitchFamily="18" charset="0"/>
                <a:cs typeface="Times New Roman" pitchFamily="18" charset="0"/>
              </a:rPr>
              <a:t>		Комендант Царицына И. Е. </a:t>
            </a:r>
            <a:r>
              <a:rPr lang="ru-RU" sz="3400" dirty="0" err="1" smtClean="0">
                <a:latin typeface="Times New Roman" pitchFamily="18" charset="0"/>
                <a:cs typeface="Times New Roman" pitchFamily="18" charset="0"/>
              </a:rPr>
              <a:t>Цыплетев</a:t>
            </a:r>
            <a:r>
              <a:rPr lang="ru-RU" sz="3400" dirty="0" smtClean="0">
                <a:latin typeface="Times New Roman" pitchFamily="18" charset="0"/>
                <a:cs typeface="Times New Roman" pitchFamily="18" charset="0"/>
              </a:rPr>
              <a:t> и бывший астраханский губернатор Н. А. Бекетов, начали в 1790 г. Ее отбор, селекцию и переработку.</a:t>
            </a:r>
          </a:p>
          <a:p>
            <a:pPr>
              <a:buNone/>
            </a:pPr>
            <a:r>
              <a:rPr lang="ru-RU" sz="3400" dirty="0">
                <a:latin typeface="Times New Roman" pitchFamily="18" charset="0"/>
                <a:cs typeface="Times New Roman" pitchFamily="18" charset="0"/>
              </a:rPr>
              <a:t>	</a:t>
            </a:r>
            <a:r>
              <a:rPr lang="ru-RU" sz="3400" dirty="0" smtClean="0">
                <a:latin typeface="Times New Roman" pitchFamily="18" charset="0"/>
                <a:cs typeface="Times New Roman" pitchFamily="18" charset="0"/>
              </a:rPr>
              <a:t>	Введение в </a:t>
            </a:r>
            <a:r>
              <a:rPr lang="ru-RU" sz="3400" dirty="0" smtClean="0">
                <a:latin typeface="Times New Roman" pitchFamily="18" charset="0"/>
                <a:cs typeface="Times New Roman" pitchFamily="18" charset="0"/>
              </a:rPr>
              <a:t>сельскохозяйственный </a:t>
            </a:r>
            <a:r>
              <a:rPr lang="ru-RU" sz="3400" dirty="0" smtClean="0">
                <a:latin typeface="Times New Roman" pitchFamily="18" charset="0"/>
                <a:cs typeface="Times New Roman" pitchFamily="18" charset="0"/>
              </a:rPr>
              <a:t>оборот сизой горчицы продолжил житель Сарепты аптекарь Иоганн Конрад </a:t>
            </a:r>
            <a:r>
              <a:rPr lang="ru-RU" sz="3400" dirty="0" err="1" smtClean="0">
                <a:latin typeface="Times New Roman" pitchFamily="18" charset="0"/>
                <a:cs typeface="Times New Roman" pitchFamily="18" charset="0"/>
              </a:rPr>
              <a:t>Найтц</a:t>
            </a:r>
            <a:r>
              <a:rPr lang="ru-RU" sz="3400" dirty="0" smtClean="0">
                <a:latin typeface="Times New Roman" pitchFamily="18" charset="0"/>
                <a:cs typeface="Times New Roman" pitchFamily="18" charset="0"/>
              </a:rPr>
              <a:t>. </a:t>
            </a:r>
            <a:endParaRPr lang="ru-RU" sz="3400" dirty="0">
              <a:latin typeface="Times New Roman" pitchFamily="18" charset="0"/>
              <a:cs typeface="Times New Roman" pitchFamily="18" charset="0"/>
            </a:endParaRPr>
          </a:p>
          <a:p>
            <a:pPr>
              <a:buNone/>
            </a:pPr>
            <a:r>
              <a:rPr lang="ru-RU" sz="3400" dirty="0" smtClean="0">
                <a:latin typeface="Times New Roman" pitchFamily="18" charset="0"/>
                <a:cs typeface="Times New Roman" pitchFamily="18" charset="0"/>
              </a:rPr>
              <a:t>		1801 г. – основание первой в России горчичной маслобойни (ручная переработка).</a:t>
            </a:r>
          </a:p>
          <a:p>
            <a:pPr>
              <a:buNone/>
            </a:pPr>
            <a:r>
              <a:rPr lang="ru-RU" sz="3400" dirty="0">
                <a:latin typeface="Times New Roman" pitchFamily="18" charset="0"/>
                <a:cs typeface="Times New Roman" pitchFamily="18" charset="0"/>
              </a:rPr>
              <a:t>	</a:t>
            </a:r>
            <a:r>
              <a:rPr lang="ru-RU" sz="3400" dirty="0" smtClean="0">
                <a:latin typeface="Times New Roman" pitchFamily="18" charset="0"/>
                <a:cs typeface="Times New Roman" pitchFamily="18" charset="0"/>
              </a:rPr>
              <a:t>	1810 г. – открытие первой в России горчично-маслобойной фабрики на конной тяге.</a:t>
            </a:r>
          </a:p>
          <a:p>
            <a:pPr>
              <a:buNone/>
            </a:pPr>
            <a:r>
              <a:rPr lang="ru-RU" sz="3400" dirty="0">
                <a:latin typeface="Times New Roman" pitchFamily="18" charset="0"/>
                <a:cs typeface="Times New Roman" pitchFamily="18" charset="0"/>
              </a:rPr>
              <a:t>	</a:t>
            </a:r>
            <a:r>
              <a:rPr lang="ru-RU" sz="3400" dirty="0" smtClean="0">
                <a:latin typeface="Times New Roman" pitchFamily="18" charset="0"/>
                <a:cs typeface="Times New Roman" pitchFamily="18" charset="0"/>
              </a:rPr>
              <a:t>	В 19 – начале 20 века, Сарепта считалась центром горчичной промышленности Европейской России.</a:t>
            </a:r>
          </a:p>
          <a:p>
            <a:pPr>
              <a:buNone/>
            </a:pPr>
            <a:r>
              <a:rPr lang="ru-RU" dirty="0"/>
              <a:t>	</a:t>
            </a:r>
            <a:r>
              <a:rPr lang="ru-RU" dirty="0" smtClean="0"/>
              <a:t>	</a:t>
            </a:r>
          </a:p>
          <a:p>
            <a:pPr>
              <a:buNone/>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65</Words>
  <Application>Microsoft Office PowerPoint</Application>
  <PresentationFormat>Экран (4:3)</PresentationFormat>
  <Paragraphs>53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Цели:</vt:lpstr>
      <vt:lpstr>Слайд 3</vt:lpstr>
      <vt:lpstr>Загадка</vt:lpstr>
      <vt:lpstr>Слайд 5</vt:lpstr>
      <vt:lpstr>Слайд 6</vt:lpstr>
      <vt:lpstr>Слайд 7</vt:lpstr>
      <vt:lpstr>Слайд 8</vt:lpstr>
      <vt:lpstr>Слайд 9</vt:lpstr>
      <vt:lpstr>Польза горчичного масла</vt:lpstr>
      <vt:lpstr>Горчичное масло в медицине</vt:lpstr>
      <vt:lpstr>Горчичное масло в кулинарии</vt:lpstr>
      <vt:lpstr>Горчичное масло в парфюмерии</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Дмитрий</dc:creator>
  <cp:lastModifiedBy>Дмитрий</cp:lastModifiedBy>
  <cp:revision>25</cp:revision>
  <dcterms:created xsi:type="dcterms:W3CDTF">2013-09-15T15:42:55Z</dcterms:created>
  <dcterms:modified xsi:type="dcterms:W3CDTF">2013-09-29T16:27:34Z</dcterms:modified>
</cp:coreProperties>
</file>