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4" r:id="rId9"/>
    <p:sldId id="266" r:id="rId10"/>
    <p:sldId id="268" r:id="rId11"/>
    <p:sldId id="270" r:id="rId12"/>
    <p:sldId id="271"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1F24E9F7-4E50-4670-BB9B-98FF6284A4E8}" type="datetimeFigureOut">
              <a:rPr lang="ru-RU" smtClean="0"/>
              <a:pPr/>
              <a:t>06.04.2013</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6A122EA-0E0C-4DF0-9B40-BFFA60F585D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F24E9F7-4E50-4670-BB9B-98FF6284A4E8}" type="datetimeFigureOut">
              <a:rPr lang="ru-RU" smtClean="0"/>
              <a:pPr/>
              <a:t>06.04.2013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A122EA-0E0C-4DF0-9B40-BFFA60F585D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F24E9F7-4E50-4670-BB9B-98FF6284A4E8}" type="datetimeFigureOut">
              <a:rPr lang="ru-RU" smtClean="0"/>
              <a:pPr/>
              <a:t>06.04.2013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A122EA-0E0C-4DF0-9B40-BFFA60F585D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F24E9F7-4E50-4670-BB9B-98FF6284A4E8}" type="datetimeFigureOut">
              <a:rPr lang="ru-RU" smtClean="0"/>
              <a:pPr/>
              <a:t>06.04.2013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A122EA-0E0C-4DF0-9B40-BFFA60F585D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F24E9F7-4E50-4670-BB9B-98FF6284A4E8}" type="datetimeFigureOut">
              <a:rPr lang="ru-RU" smtClean="0"/>
              <a:pPr/>
              <a:t>06.04.2013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A122EA-0E0C-4DF0-9B40-BFFA60F585D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F24E9F7-4E50-4670-BB9B-98FF6284A4E8}" type="datetimeFigureOut">
              <a:rPr lang="ru-RU" smtClean="0"/>
              <a:pPr/>
              <a:t>06.04.2013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A122EA-0E0C-4DF0-9B40-BFFA60F585D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1F24E9F7-4E50-4670-BB9B-98FF6284A4E8}" type="datetimeFigureOut">
              <a:rPr lang="ru-RU" smtClean="0"/>
              <a:pPr/>
              <a:t>06.04.2013</a:t>
            </a:fld>
            <a:endParaRPr lang="ru-RU"/>
          </a:p>
        </p:txBody>
      </p:sp>
      <p:sp>
        <p:nvSpPr>
          <p:cNvPr id="27" name="Номер слайда 26"/>
          <p:cNvSpPr>
            <a:spLocks noGrp="1"/>
          </p:cNvSpPr>
          <p:nvPr>
            <p:ph type="sldNum" sz="quarter" idx="11"/>
          </p:nvPr>
        </p:nvSpPr>
        <p:spPr/>
        <p:txBody>
          <a:bodyPr rtlCol="0"/>
          <a:lstStyle/>
          <a:p>
            <a:fld id="{86A122EA-0E0C-4DF0-9B40-BFFA60F585DF}"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1F24E9F7-4E50-4670-BB9B-98FF6284A4E8}" type="datetimeFigureOut">
              <a:rPr lang="ru-RU" smtClean="0"/>
              <a:pPr/>
              <a:t>06.04.2013</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86A122EA-0E0C-4DF0-9B40-BFFA60F585D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F24E9F7-4E50-4670-BB9B-98FF6284A4E8}" type="datetimeFigureOut">
              <a:rPr lang="ru-RU" smtClean="0"/>
              <a:pPr/>
              <a:t>06.04.2013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6A122EA-0E0C-4DF0-9B40-BFFA60F585D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F24E9F7-4E50-4670-BB9B-98FF6284A4E8}" type="datetimeFigureOut">
              <a:rPr lang="ru-RU" smtClean="0"/>
              <a:pPr/>
              <a:t>06.04.2013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A122EA-0E0C-4DF0-9B40-BFFA60F585D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F24E9F7-4E50-4670-BB9B-98FF6284A4E8}" type="datetimeFigureOut">
              <a:rPr lang="ru-RU" smtClean="0"/>
              <a:pPr/>
              <a:t>06.04.2013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A122EA-0E0C-4DF0-9B40-BFFA60F585D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F24E9F7-4E50-4670-BB9B-98FF6284A4E8}" type="datetimeFigureOut">
              <a:rPr lang="ru-RU" smtClean="0"/>
              <a:pPr/>
              <a:t>06.04.2013</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6A122EA-0E0C-4DF0-9B40-BFFA60F585D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642919"/>
            <a:ext cx="7772400" cy="2000263"/>
          </a:xfrm>
        </p:spPr>
        <p:txBody>
          <a:bodyPr>
            <a:normAutofit fontScale="90000"/>
          </a:bodyPr>
          <a:lstStyle/>
          <a:p>
            <a:r>
              <a:rPr lang="ru-RU" dirty="0" smtClean="0"/>
              <a:t>Формирование регулятивных УУД на уроках английского языка через различные виды деятельности</a:t>
            </a:r>
            <a:endParaRPr lang="ru-RU" dirty="0"/>
          </a:p>
        </p:txBody>
      </p:sp>
      <p:sp>
        <p:nvSpPr>
          <p:cNvPr id="5" name="Подзаголовок 4"/>
          <p:cNvSpPr>
            <a:spLocks noGrp="1"/>
          </p:cNvSpPr>
          <p:nvPr>
            <p:ph type="subTitle" idx="1"/>
          </p:nvPr>
        </p:nvSpPr>
        <p:spPr/>
        <p:txBody>
          <a:bodyPr/>
          <a:lstStyle/>
          <a:p>
            <a:r>
              <a:rPr lang="ru-RU" dirty="0" smtClean="0"/>
              <a:t>Учитель английского языка </a:t>
            </a:r>
          </a:p>
          <a:p>
            <a:r>
              <a:rPr lang="ru-RU" dirty="0" smtClean="0"/>
              <a:t>Козлова Е.В.</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642918"/>
            <a:ext cx="8229600" cy="1071570"/>
          </a:xfrm>
        </p:spPr>
        <p:txBody>
          <a:bodyPr>
            <a:normAutofit fontScale="90000"/>
          </a:bodyPr>
          <a:lstStyle/>
          <a:p>
            <a:pPr eaLnBrk="1" hangingPunct="1"/>
            <a:r>
              <a:rPr lang="ru-RU" dirty="0" smtClean="0"/>
              <a:t>Использование сюжетных картинок </a:t>
            </a:r>
          </a:p>
        </p:txBody>
      </p:sp>
      <p:sp>
        <p:nvSpPr>
          <p:cNvPr id="11267" name="Rectangle 3"/>
          <p:cNvSpPr>
            <a:spLocks noGrp="1" noChangeArrowheads="1"/>
          </p:cNvSpPr>
          <p:nvPr>
            <p:ph idx="1"/>
          </p:nvPr>
        </p:nvSpPr>
        <p:spPr>
          <a:xfrm>
            <a:off x="457200" y="1828800"/>
            <a:ext cx="8305800" cy="4572000"/>
          </a:xfrm>
        </p:spPr>
        <p:txBody>
          <a:bodyPr>
            <a:normAutofit/>
          </a:bodyPr>
          <a:lstStyle/>
          <a:p>
            <a:pPr marL="609600" indent="-609600" eaLnBrk="1" hangingPunct="1">
              <a:lnSpc>
                <a:spcPct val="80000"/>
              </a:lnSpc>
            </a:pPr>
            <a:r>
              <a:rPr lang="en-US" sz="2400" dirty="0" smtClean="0"/>
              <a:t>It is spring now</a:t>
            </a:r>
            <a:r>
              <a:rPr lang="ru-RU" sz="2400" dirty="0" smtClean="0"/>
              <a:t>. </a:t>
            </a:r>
            <a:r>
              <a:rPr lang="en-US" sz="2400" dirty="0" smtClean="0"/>
              <a:t>March, April and May are spring months. It is cool or warm in spring. The weather is fine.</a:t>
            </a:r>
            <a:endParaRPr lang="ru-RU" sz="2400" dirty="0" smtClean="0"/>
          </a:p>
          <a:p>
            <a:pPr marL="609600" indent="-609600" eaLnBrk="1" hangingPunct="1">
              <a:lnSpc>
                <a:spcPct val="80000"/>
              </a:lnSpc>
            </a:pPr>
            <a:r>
              <a:rPr lang="en-US" sz="2400" dirty="0" smtClean="0"/>
              <a:t>It is summer. June, July and August are summer months. It is hot in summer. It is usually sunny.</a:t>
            </a:r>
            <a:endParaRPr lang="ru-RU" sz="2400" dirty="0" smtClean="0"/>
          </a:p>
          <a:p>
            <a:pPr marL="609600" indent="-609600" eaLnBrk="1" hangingPunct="1">
              <a:lnSpc>
                <a:spcPct val="80000"/>
              </a:lnSpc>
            </a:pPr>
            <a:r>
              <a:rPr lang="en-US" sz="2400" dirty="0" smtClean="0"/>
              <a:t>It is autumn. September, October and November are autumn months. It is cool in autumn. It is often foggy. It is sometimes stormy. It is often rainy in   autumn.</a:t>
            </a:r>
            <a:endParaRPr lang="ru-RU" sz="2400" dirty="0" smtClean="0"/>
          </a:p>
          <a:p>
            <a:pPr marL="609600" indent="-609600" eaLnBrk="1" hangingPunct="1">
              <a:lnSpc>
                <a:spcPct val="80000"/>
              </a:lnSpc>
            </a:pPr>
            <a:r>
              <a:rPr lang="en-US" sz="2400" dirty="0" smtClean="0"/>
              <a:t>It is winter. December, January and February are winter months. It is sometimes snowy in winter. Trees   and roads are white, too. In winter the </a:t>
            </a:r>
            <a:endParaRPr lang="ru-RU" sz="2400" dirty="0" smtClean="0"/>
          </a:p>
          <a:p>
            <a:pPr marL="609600" indent="-609600" eaLnBrk="1" hangingPunct="1">
              <a:lnSpc>
                <a:spcPct val="80000"/>
              </a:lnSpc>
            </a:pPr>
            <a:r>
              <a:rPr lang="ru-RU" sz="2400" dirty="0" smtClean="0"/>
              <a:t>          </a:t>
            </a:r>
            <a:r>
              <a:rPr lang="en-US" sz="2400" dirty="0" smtClean="0"/>
              <a:t>days </a:t>
            </a:r>
            <a:r>
              <a:rPr lang="ru-RU" sz="2400" dirty="0" smtClean="0"/>
              <a:t> </a:t>
            </a:r>
            <a:r>
              <a:rPr lang="en-US" sz="2400" dirty="0" smtClean="0"/>
              <a:t>are short.</a:t>
            </a:r>
            <a:endParaRPr lang="ru-RU" sz="2400" dirty="0" smtClean="0"/>
          </a:p>
          <a:p>
            <a:pPr marL="609600" indent="-609600" eaLnBrk="1" hangingPunct="1">
              <a:lnSpc>
                <a:spcPct val="80000"/>
              </a:lnSpc>
            </a:pPr>
            <a:endParaRPr lang="ru-RU" sz="24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714356"/>
            <a:ext cx="8229600" cy="1143008"/>
          </a:xfrm>
        </p:spPr>
        <p:txBody>
          <a:bodyPr>
            <a:normAutofit fontScale="90000"/>
          </a:bodyPr>
          <a:lstStyle/>
          <a:p>
            <a:pPr eaLnBrk="1" hangingPunct="1"/>
            <a:r>
              <a:rPr lang="ru-RU" dirty="0" smtClean="0"/>
              <a:t>Расположение в логическом порядке </a:t>
            </a:r>
          </a:p>
        </p:txBody>
      </p:sp>
      <p:pic>
        <p:nvPicPr>
          <p:cNvPr id="12291" name="Picture 4" descr="Безымянный"/>
          <p:cNvPicPr>
            <a:picLocks noGrp="1" noChangeAspect="1" noChangeArrowheads="1"/>
          </p:cNvPicPr>
          <p:nvPr>
            <p:ph idx="1"/>
          </p:nvPr>
        </p:nvPicPr>
        <p:blipFill>
          <a:blip r:embed="rId2" cstate="print"/>
          <a:srcRect/>
          <a:stretch>
            <a:fillRect/>
          </a:stretch>
        </p:blipFill>
        <p:spPr>
          <a:xfrm>
            <a:off x="381000" y="2133600"/>
            <a:ext cx="2438400" cy="2133600"/>
          </a:xfrm>
        </p:spPr>
      </p:pic>
      <p:pic>
        <p:nvPicPr>
          <p:cNvPr id="12292" name="Picture 5" descr="1fb452605677"/>
          <p:cNvPicPr>
            <a:picLocks noChangeAspect="1" noChangeArrowheads="1"/>
          </p:cNvPicPr>
          <p:nvPr/>
        </p:nvPicPr>
        <p:blipFill>
          <a:blip r:embed="rId3" cstate="print"/>
          <a:srcRect/>
          <a:stretch>
            <a:fillRect/>
          </a:stretch>
        </p:blipFill>
        <p:spPr bwMode="auto">
          <a:xfrm>
            <a:off x="3124200" y="2133600"/>
            <a:ext cx="2543175" cy="2076450"/>
          </a:xfrm>
          <a:prstGeom prst="rect">
            <a:avLst/>
          </a:prstGeom>
          <a:noFill/>
          <a:ln w="9525">
            <a:noFill/>
            <a:miter lim="800000"/>
            <a:headEnd/>
            <a:tailEnd/>
          </a:ln>
        </p:spPr>
      </p:pic>
      <p:pic>
        <p:nvPicPr>
          <p:cNvPr id="12293" name="Picture 6" descr="49921212_49825812_14525"/>
          <p:cNvPicPr>
            <a:picLocks noChangeAspect="1" noChangeArrowheads="1"/>
          </p:cNvPicPr>
          <p:nvPr/>
        </p:nvPicPr>
        <p:blipFill>
          <a:blip r:embed="rId4" cstate="print"/>
          <a:srcRect/>
          <a:stretch>
            <a:fillRect/>
          </a:stretch>
        </p:blipFill>
        <p:spPr bwMode="auto">
          <a:xfrm>
            <a:off x="6172200" y="2133600"/>
            <a:ext cx="2590800" cy="2057400"/>
          </a:xfrm>
          <a:prstGeom prst="rect">
            <a:avLst/>
          </a:prstGeom>
          <a:noFill/>
          <a:ln w="9525">
            <a:noFill/>
            <a:miter lim="800000"/>
            <a:headEnd/>
            <a:tailEnd/>
          </a:ln>
        </p:spPr>
      </p:pic>
      <p:pic>
        <p:nvPicPr>
          <p:cNvPr id="12294" name="Picture 7" descr="vesna"/>
          <p:cNvPicPr>
            <a:picLocks noChangeAspect="1" noChangeArrowheads="1"/>
          </p:cNvPicPr>
          <p:nvPr/>
        </p:nvPicPr>
        <p:blipFill>
          <a:blip r:embed="rId5" cstate="print"/>
          <a:srcRect/>
          <a:stretch>
            <a:fillRect/>
          </a:stretch>
        </p:blipFill>
        <p:spPr bwMode="auto">
          <a:xfrm>
            <a:off x="3124200" y="4495800"/>
            <a:ext cx="2667000" cy="2057400"/>
          </a:xfrm>
          <a:prstGeom prst="rect">
            <a:avLst/>
          </a:prstGeom>
          <a:noFill/>
          <a:ln w="9525">
            <a:noFill/>
            <a:miter lim="800000"/>
            <a:headEnd/>
            <a:tailEnd/>
          </a:ln>
        </p:spPr>
      </p:pic>
      <p:pic>
        <p:nvPicPr>
          <p:cNvPr id="12295" name="Picture 4" descr="Безымянный"/>
          <p:cNvPicPr>
            <a:picLocks noChangeAspect="1" noChangeArrowheads="1"/>
          </p:cNvPicPr>
          <p:nvPr/>
        </p:nvPicPr>
        <p:blipFill>
          <a:blip r:embed="rId2" cstate="print"/>
          <a:srcRect/>
          <a:stretch>
            <a:fillRect/>
          </a:stretch>
        </p:blipFill>
        <p:spPr bwMode="auto">
          <a:xfrm>
            <a:off x="381000" y="2133600"/>
            <a:ext cx="2438400" cy="28956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Ищу ошибку»</a:t>
            </a:r>
            <a:endParaRPr lang="ru-RU" dirty="0"/>
          </a:p>
        </p:txBody>
      </p:sp>
      <p:sp>
        <p:nvSpPr>
          <p:cNvPr id="3" name="Содержимое 2"/>
          <p:cNvSpPr>
            <a:spLocks noGrp="1"/>
          </p:cNvSpPr>
          <p:nvPr>
            <p:ph idx="1"/>
          </p:nvPr>
        </p:nvSpPr>
        <p:spPr/>
        <p:txBody>
          <a:bodyPr/>
          <a:lstStyle/>
          <a:p>
            <a:r>
              <a:rPr lang="en-US" dirty="0" smtClean="0"/>
              <a:t>Dimas 10.</a:t>
            </a:r>
          </a:p>
          <a:p>
            <a:r>
              <a:rPr lang="en-US" dirty="0" err="1" smtClean="0"/>
              <a:t>Hes</a:t>
            </a:r>
            <a:r>
              <a:rPr lang="en-US" dirty="0" smtClean="0"/>
              <a:t> got a pet parrot.</a:t>
            </a:r>
          </a:p>
          <a:p>
            <a:r>
              <a:rPr lang="en-US" dirty="0" smtClean="0"/>
              <a:t>He doesn’t look like me.</a:t>
            </a:r>
          </a:p>
          <a:p>
            <a:r>
              <a:rPr lang="en-US" dirty="0" err="1" smtClean="0"/>
              <a:t>Whats</a:t>
            </a:r>
            <a:r>
              <a:rPr lang="en-US" dirty="0" smtClean="0"/>
              <a:t> her hobby?</a:t>
            </a:r>
            <a:endParaRPr lang="ru-RU" dirty="0" smtClean="0"/>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Регулятивные УУД - это</a:t>
            </a:r>
            <a:endParaRPr lang="ru-RU" dirty="0"/>
          </a:p>
        </p:txBody>
      </p:sp>
      <p:sp>
        <p:nvSpPr>
          <p:cNvPr id="3" name="Содержимое 2"/>
          <p:cNvSpPr>
            <a:spLocks noGrp="1"/>
          </p:cNvSpPr>
          <p:nvPr>
            <p:ph idx="1"/>
          </p:nvPr>
        </p:nvSpPr>
        <p:spPr/>
        <p:txBody>
          <a:bodyPr/>
          <a:lstStyle/>
          <a:p>
            <a:r>
              <a:rPr lang="ru-RU" dirty="0" smtClean="0"/>
              <a:t>Целеполагание</a:t>
            </a:r>
          </a:p>
          <a:p>
            <a:r>
              <a:rPr lang="ru-RU" dirty="0" smtClean="0"/>
              <a:t>Планирование</a:t>
            </a:r>
          </a:p>
          <a:p>
            <a:r>
              <a:rPr lang="ru-RU" dirty="0" smtClean="0"/>
              <a:t>Прогнозирование</a:t>
            </a:r>
          </a:p>
          <a:p>
            <a:r>
              <a:rPr lang="ru-RU" dirty="0" smtClean="0"/>
              <a:t>Контроль</a:t>
            </a:r>
          </a:p>
          <a:p>
            <a:r>
              <a:rPr lang="ru-RU" dirty="0" smtClean="0"/>
              <a:t>Коррекция</a:t>
            </a:r>
          </a:p>
          <a:p>
            <a:r>
              <a:rPr lang="ru-RU" dirty="0" smtClean="0"/>
              <a:t>Оценка</a:t>
            </a:r>
          </a:p>
          <a:p>
            <a:r>
              <a:rPr lang="ru-RU" dirty="0" smtClean="0"/>
              <a:t>Волевая саморегуляция</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Целеполагание</a:t>
            </a:r>
            <a:endParaRPr lang="ru-RU" dirty="0"/>
          </a:p>
        </p:txBody>
      </p:sp>
      <p:sp>
        <p:nvSpPr>
          <p:cNvPr id="3" name="Содержимое 2"/>
          <p:cNvSpPr>
            <a:spLocks noGrp="1"/>
          </p:cNvSpPr>
          <p:nvPr>
            <p:ph idx="1"/>
          </p:nvPr>
        </p:nvSpPr>
        <p:spPr/>
        <p:txBody>
          <a:bodyPr>
            <a:normAutofit/>
          </a:bodyPr>
          <a:lstStyle/>
          <a:p>
            <a:r>
              <a:rPr lang="ru-RU" dirty="0"/>
              <a:t>Game “My English  schoolbag”. </a:t>
            </a:r>
            <a:r>
              <a:rPr lang="en-US" dirty="0"/>
              <a:t>Draw a big school bag on the board. Put the strips of paper in the form of a daisy on the table. Ask a pupil to take one strip, read it aloud and follow the instructions. Stick the strip on the picture of a school bag. Tell pupils that there’s some more space in the school bag. Ask pupils to add topics they’d like to learn to the school bag. Write them on the board</a:t>
            </a:r>
            <a:r>
              <a:rPr lang="ru-RU" dirty="0"/>
              <a:t>. </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Прогнозирование</a:t>
            </a:r>
            <a:endParaRPr lang="ru-RU" dirty="0"/>
          </a:p>
        </p:txBody>
      </p:sp>
      <p:sp>
        <p:nvSpPr>
          <p:cNvPr id="3" name="Содержимое 2"/>
          <p:cNvSpPr>
            <a:spLocks noGrp="1"/>
          </p:cNvSpPr>
          <p:nvPr>
            <p:ph idx="1"/>
          </p:nvPr>
        </p:nvSpPr>
        <p:spPr/>
        <p:txBody>
          <a:bodyPr/>
          <a:lstStyle/>
          <a:p>
            <a:r>
              <a:rPr lang="en-US" dirty="0"/>
              <a:t>Pupils must talk much during the lesson how has it increased in comparison </a:t>
            </a:r>
            <a:r>
              <a:rPr lang="en-US" dirty="0" smtClean="0"/>
              <a:t>with </a:t>
            </a:r>
            <a:r>
              <a:rPr lang="en-US" dirty="0"/>
              <a:t>the beginning of the school year.</a:t>
            </a:r>
            <a:br>
              <a:rPr lang="en-US" dirty="0"/>
            </a:b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Контроль</a:t>
            </a:r>
            <a:endParaRPr lang="ru-RU" dirty="0"/>
          </a:p>
        </p:txBody>
      </p:sp>
      <p:sp>
        <p:nvSpPr>
          <p:cNvPr id="3" name="Содержимое 2"/>
          <p:cNvSpPr>
            <a:spLocks noGrp="1"/>
          </p:cNvSpPr>
          <p:nvPr>
            <p:ph idx="1"/>
          </p:nvPr>
        </p:nvSpPr>
        <p:spPr/>
        <p:txBody>
          <a:bodyPr>
            <a:normAutofit/>
          </a:bodyPr>
          <a:lstStyle/>
          <a:p>
            <a:r>
              <a:rPr lang="en-US" dirty="0" smtClean="0"/>
              <a:t> After </a:t>
            </a:r>
            <a:r>
              <a:rPr lang="en-US" dirty="0"/>
              <a:t>progress work ask pupils to open their books and check their answers</a:t>
            </a:r>
            <a:r>
              <a:rPr lang="ru-RU" dirty="0"/>
              <a:t>. </a:t>
            </a:r>
            <a:r>
              <a:rPr lang="en-US" dirty="0"/>
              <a:t>Make sure pupils have checked their work correctly. Let pupils count and find their scores in the evaluation boxes. </a:t>
            </a:r>
            <a:r>
              <a:rPr lang="ru-RU" dirty="0"/>
              <a:t>Ask pupils if they’re happy with their results.</a:t>
            </a:r>
          </a:p>
          <a:p>
            <a:endParaRPr lang="ru-RU" dirty="0"/>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Лингвострановедческий справочник</a:t>
            </a:r>
            <a:endParaRPr lang="ru-RU" dirty="0"/>
          </a:p>
        </p:txBody>
      </p:sp>
      <p:sp>
        <p:nvSpPr>
          <p:cNvPr id="3" name="Содержимое 2"/>
          <p:cNvSpPr>
            <a:spLocks noGrp="1"/>
          </p:cNvSpPr>
          <p:nvPr>
            <p:ph idx="1"/>
          </p:nvPr>
        </p:nvSpPr>
        <p:spPr/>
        <p:txBody>
          <a:bodyPr/>
          <a:lstStyle/>
          <a:p>
            <a:r>
              <a:rPr lang="en-US" dirty="0" smtClean="0"/>
              <a:t>Bristol</a:t>
            </a:r>
            <a:r>
              <a:rPr lang="ru-RU" dirty="0" smtClean="0"/>
              <a:t> - </a:t>
            </a:r>
            <a:r>
              <a:rPr lang="en-US" dirty="0" smtClean="0"/>
              <a:t> </a:t>
            </a:r>
            <a:r>
              <a:rPr lang="ru-RU" dirty="0" smtClean="0"/>
              <a:t>Бристоль- промышленный город и международный порт на юго-западе Англии</a:t>
            </a:r>
          </a:p>
          <a:p>
            <a:r>
              <a:rPr lang="en-US" dirty="0" smtClean="0"/>
              <a:t>Harry Potter</a:t>
            </a:r>
            <a:r>
              <a:rPr lang="ru-RU" dirty="0" smtClean="0"/>
              <a:t> -Гарри </a:t>
            </a:r>
            <a:r>
              <a:rPr lang="ru-RU" dirty="0" err="1" smtClean="0"/>
              <a:t>Поттер</a:t>
            </a:r>
            <a:r>
              <a:rPr lang="ru-RU" dirty="0" smtClean="0"/>
              <a:t>- ребенок-волшебник , герой популярных детских книг Дж. К. </a:t>
            </a:r>
            <a:r>
              <a:rPr lang="ru-RU" dirty="0" err="1" smtClean="0"/>
              <a:t>Роулинг</a:t>
            </a:r>
            <a:r>
              <a:rPr lang="ru-RU" dirty="0" smtClean="0"/>
              <a:t>.</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Project’’ My Dream Clothes”</a:t>
            </a:r>
            <a:endParaRPr lang="ru-RU" dirty="0"/>
          </a:p>
        </p:txBody>
      </p:sp>
      <p:sp>
        <p:nvSpPr>
          <p:cNvPr id="3" name="Содержимое 2"/>
          <p:cNvSpPr>
            <a:spLocks noGrp="1"/>
          </p:cNvSpPr>
          <p:nvPr>
            <p:ph idx="1"/>
          </p:nvPr>
        </p:nvSpPr>
        <p:spPr/>
        <p:txBody>
          <a:bodyPr/>
          <a:lstStyle/>
          <a:p>
            <a:r>
              <a:rPr lang="en-US" dirty="0" smtClean="0"/>
              <a:t>Imagine you have 5000 </a:t>
            </a:r>
            <a:r>
              <a:rPr lang="en-US" dirty="0" err="1" smtClean="0"/>
              <a:t>roubles</a:t>
            </a:r>
            <a:r>
              <a:rPr lang="en-US" dirty="0" smtClean="0"/>
              <a:t>  to buy new clothes. What would you like to have? Why? </a:t>
            </a:r>
            <a:endParaRPr lang="ru-RU" dirty="0" smtClean="0"/>
          </a:p>
          <a:p>
            <a:endParaRPr lang="ru-RU" dirty="0" smtClean="0"/>
          </a:p>
          <a:p>
            <a:endParaRPr lang="ru-RU" dirty="0" smtClean="0"/>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714356"/>
            <a:ext cx="8229600" cy="1000132"/>
          </a:xfrm>
        </p:spPr>
        <p:txBody>
          <a:bodyPr/>
          <a:lstStyle/>
          <a:p>
            <a:pPr eaLnBrk="1" hangingPunct="1"/>
            <a:r>
              <a:rPr lang="ru-RU" dirty="0" smtClean="0"/>
              <a:t>Виды заданий</a:t>
            </a:r>
          </a:p>
        </p:txBody>
      </p:sp>
      <p:sp>
        <p:nvSpPr>
          <p:cNvPr id="9219" name="Rectangle 3"/>
          <p:cNvSpPr>
            <a:spLocks noGrp="1" noChangeArrowheads="1"/>
          </p:cNvSpPr>
          <p:nvPr>
            <p:ph idx="1"/>
          </p:nvPr>
        </p:nvSpPr>
        <p:spPr>
          <a:xfrm>
            <a:off x="533400" y="1828800"/>
            <a:ext cx="7848600" cy="4267200"/>
          </a:xfrm>
        </p:spPr>
        <p:txBody>
          <a:bodyPr/>
          <a:lstStyle/>
          <a:p>
            <a:pPr eaLnBrk="1" hangingPunct="1">
              <a:lnSpc>
                <a:spcPct val="80000"/>
              </a:lnSpc>
              <a:buFontTx/>
              <a:buNone/>
            </a:pPr>
            <a:r>
              <a:rPr lang="ru-RU" sz="800" smtClean="0"/>
              <a:t>     </a:t>
            </a:r>
            <a:r>
              <a:rPr lang="en-US" sz="1600" smtClean="0"/>
              <a:t>Big wild animals live in the city. They live in the city zoo, where some zoo animals, like the </a:t>
            </a:r>
            <a:r>
              <a:rPr lang="en-US" sz="1600" i="1" smtClean="0"/>
              <a:t>polar </a:t>
            </a:r>
            <a:r>
              <a:rPr lang="en-US" sz="1600" smtClean="0"/>
              <a:t>bear and </a:t>
            </a:r>
            <a:r>
              <a:rPr lang="en-US" sz="1600" i="1" smtClean="0"/>
              <a:t>penguin, </a:t>
            </a:r>
            <a:r>
              <a:rPr lang="en-US" sz="1600" smtClean="0"/>
              <a:t>are from cold lands. Some of them, like the monkey and elephant are from hot lands.</a:t>
            </a:r>
          </a:p>
          <a:p>
            <a:pPr eaLnBrk="1" hangingPunct="1">
              <a:lnSpc>
                <a:spcPct val="80000"/>
              </a:lnSpc>
              <a:buFontTx/>
              <a:buNone/>
            </a:pPr>
            <a:r>
              <a:rPr lang="ru-RU" sz="1600" smtClean="0"/>
              <a:t>      </a:t>
            </a:r>
            <a:r>
              <a:rPr lang="en-US" sz="1600" smtClean="0"/>
              <a:t>Other animals, like the red fox, are from the forest near the city. In a good zoo, the animals have a lot of rooms where they can run, climb, and jump.</a:t>
            </a:r>
          </a:p>
          <a:p>
            <a:pPr eaLnBrk="1" hangingPunct="1">
              <a:lnSpc>
                <a:spcPct val="80000"/>
              </a:lnSpc>
              <a:buFontTx/>
              <a:buNone/>
            </a:pPr>
            <a:r>
              <a:rPr lang="ru-RU" sz="1600" smtClean="0"/>
              <a:t>      </a:t>
            </a:r>
            <a:r>
              <a:rPr lang="en-US" sz="1600" smtClean="0"/>
              <a:t>The zoo animals have got things they like. Monkeys have got trees where they can play and climb. Bears have got cool caves where they can stay on very hot days. </a:t>
            </a:r>
          </a:p>
          <a:p>
            <a:pPr eaLnBrk="1" hangingPunct="1">
              <a:lnSpc>
                <a:spcPct val="80000"/>
              </a:lnSpc>
              <a:buFontTx/>
              <a:buNone/>
            </a:pPr>
            <a:r>
              <a:rPr lang="ru-RU" sz="1600" smtClean="0"/>
              <a:t>      </a:t>
            </a:r>
            <a:r>
              <a:rPr lang="en-US" sz="1600" smtClean="0"/>
              <a:t>The animal cages are like little rooms. They have doors and the animals can </a:t>
            </a:r>
            <a:r>
              <a:rPr lang="en-US" sz="1600" i="1" smtClean="0"/>
              <a:t>go out. </a:t>
            </a:r>
            <a:r>
              <a:rPr lang="en-US" sz="1600" smtClean="0"/>
              <a:t>When it is sunny, an ani­mal can go out, but it can come in when it is cold and rainy.</a:t>
            </a:r>
            <a:endParaRPr lang="ru-RU" sz="1600" smtClean="0"/>
          </a:p>
          <a:p>
            <a:pPr eaLnBrk="1" hangingPunct="1">
              <a:lnSpc>
                <a:spcPct val="80000"/>
              </a:lnSpc>
              <a:buFontTx/>
              <a:buNone/>
            </a:pPr>
            <a:r>
              <a:rPr lang="ru-RU" sz="1600" smtClean="0"/>
              <a:t>      </a:t>
            </a:r>
            <a:r>
              <a:rPr lang="en-US" sz="1600" smtClean="0"/>
              <a:t>A good zoo is a nice home for many of the animals. Zoo animals get nice food at the zoo. Many people work in the zoo. They look after the animals. They give food to the animals. They clean cages and caves. </a:t>
            </a:r>
          </a:p>
          <a:p>
            <a:pPr eaLnBrk="1" hangingPunct="1">
              <a:lnSpc>
                <a:spcPct val="80000"/>
              </a:lnSpc>
              <a:buFontTx/>
              <a:buNone/>
            </a:pPr>
            <a:r>
              <a:rPr lang="ru-RU" sz="1600" smtClean="0"/>
              <a:t>       </a:t>
            </a:r>
            <a:r>
              <a:rPr lang="en-US" sz="1600" smtClean="0"/>
              <a:t>People from other places can see wild animals in the zoo. Many people never go to the lands where the wild animals come from. And a city zoo brings the wild animals to the people.   </a:t>
            </a:r>
            <a:endParaRPr lang="ru-RU" sz="1600" smtClean="0"/>
          </a:p>
          <a:p>
            <a:pPr eaLnBrk="1" hangingPunct="1">
              <a:lnSpc>
                <a:spcPct val="80000"/>
              </a:lnSpc>
              <a:buFontTx/>
              <a:buNone/>
            </a:pPr>
            <a:r>
              <a:rPr lang="ru-RU" sz="1600" smtClean="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785794"/>
            <a:ext cx="8229600" cy="1071570"/>
          </a:xfrm>
        </p:spPr>
        <p:txBody>
          <a:bodyPr>
            <a:normAutofit fontScale="90000"/>
          </a:bodyPr>
          <a:lstStyle/>
          <a:p>
            <a:pPr eaLnBrk="1" hangingPunct="1"/>
            <a:r>
              <a:rPr lang="ru-RU" dirty="0" smtClean="0"/>
              <a:t>Рисунки учащихся к данным текстам </a:t>
            </a:r>
          </a:p>
        </p:txBody>
      </p:sp>
      <p:pic>
        <p:nvPicPr>
          <p:cNvPr id="10243" name="Picture 4" descr="лиса"/>
          <p:cNvPicPr>
            <a:picLocks noGrp="1" noChangeAspect="1" noChangeArrowheads="1"/>
          </p:cNvPicPr>
          <p:nvPr>
            <p:ph idx="1"/>
          </p:nvPr>
        </p:nvPicPr>
        <p:blipFill>
          <a:blip r:embed="rId2" cstate="print"/>
          <a:srcRect/>
          <a:stretch>
            <a:fillRect/>
          </a:stretch>
        </p:blipFill>
        <p:spPr>
          <a:xfrm>
            <a:off x="457200" y="1828800"/>
            <a:ext cx="2362200" cy="2438400"/>
          </a:xfrm>
        </p:spPr>
      </p:pic>
      <p:pic>
        <p:nvPicPr>
          <p:cNvPr id="10244" name="Picture 5" descr="медведь"/>
          <p:cNvPicPr>
            <a:picLocks noChangeAspect="1" noChangeArrowheads="1"/>
          </p:cNvPicPr>
          <p:nvPr/>
        </p:nvPicPr>
        <p:blipFill>
          <a:blip r:embed="rId3" cstate="print"/>
          <a:srcRect/>
          <a:stretch>
            <a:fillRect/>
          </a:stretch>
        </p:blipFill>
        <p:spPr bwMode="auto">
          <a:xfrm>
            <a:off x="3286116" y="1928802"/>
            <a:ext cx="2590800" cy="2419350"/>
          </a:xfrm>
          <a:prstGeom prst="rect">
            <a:avLst/>
          </a:prstGeom>
          <a:noFill/>
          <a:ln w="9525">
            <a:noFill/>
            <a:miter lim="800000"/>
            <a:headEnd/>
            <a:tailEnd/>
          </a:ln>
        </p:spPr>
      </p:pic>
      <p:pic>
        <p:nvPicPr>
          <p:cNvPr id="10245" name="Picture 6" descr="манки"/>
          <p:cNvPicPr>
            <a:picLocks noChangeAspect="1" noChangeArrowheads="1"/>
          </p:cNvPicPr>
          <p:nvPr/>
        </p:nvPicPr>
        <p:blipFill>
          <a:blip r:embed="rId4" cstate="print"/>
          <a:srcRect/>
          <a:stretch>
            <a:fillRect/>
          </a:stretch>
        </p:blipFill>
        <p:spPr bwMode="auto">
          <a:xfrm>
            <a:off x="6324600" y="1828800"/>
            <a:ext cx="2057400" cy="2362200"/>
          </a:xfrm>
          <a:prstGeom prst="rect">
            <a:avLst/>
          </a:prstGeom>
          <a:noFill/>
          <a:ln w="9525">
            <a:noFill/>
            <a:miter lim="800000"/>
            <a:headEnd/>
            <a:tailEnd/>
          </a:ln>
        </p:spPr>
      </p:pic>
      <p:pic>
        <p:nvPicPr>
          <p:cNvPr id="10246" name="Picture 7" descr="пингвин"/>
          <p:cNvPicPr>
            <a:picLocks noChangeAspect="1" noChangeArrowheads="1"/>
          </p:cNvPicPr>
          <p:nvPr/>
        </p:nvPicPr>
        <p:blipFill>
          <a:blip r:embed="rId5" cstate="print"/>
          <a:srcRect/>
          <a:stretch>
            <a:fillRect/>
          </a:stretch>
        </p:blipFill>
        <p:spPr bwMode="auto">
          <a:xfrm>
            <a:off x="3352800" y="4191000"/>
            <a:ext cx="2286000" cy="22860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48</TotalTime>
  <Words>654</Words>
  <Application>Microsoft Office PowerPoint</Application>
  <PresentationFormat>Экран (4:3)</PresentationFormat>
  <Paragraphs>44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Городская</vt:lpstr>
      <vt:lpstr>Формирование регулятивных УУД на уроках английского языка через различные виды деятельности</vt:lpstr>
      <vt:lpstr>Регулятивные УУД - это</vt:lpstr>
      <vt:lpstr>Целеполагание</vt:lpstr>
      <vt:lpstr>Прогнозирование</vt:lpstr>
      <vt:lpstr>Контроль</vt:lpstr>
      <vt:lpstr>Лингвострановедческий справочник</vt:lpstr>
      <vt:lpstr>Project’’ My Dream Clothes”</vt:lpstr>
      <vt:lpstr>Виды заданий</vt:lpstr>
      <vt:lpstr>Рисунки учащихся к данным текстам </vt:lpstr>
      <vt:lpstr>Использование сюжетных картинок </vt:lpstr>
      <vt:lpstr>Расположение в логическом порядке </vt:lpstr>
      <vt:lpstr>« Ищу ошибку»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Формирование регулятивных УУД на уроках английского языка через различные виды деятельности</dc:title>
  <dc:creator>Админ</dc:creator>
  <cp:lastModifiedBy>Админ</cp:lastModifiedBy>
  <cp:revision>10</cp:revision>
  <dcterms:created xsi:type="dcterms:W3CDTF">2012-10-30T15:57:20Z</dcterms:created>
  <dcterms:modified xsi:type="dcterms:W3CDTF">2013-04-06T15:39:47Z</dcterms:modified>
</cp:coreProperties>
</file>