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AC5CAF-1ABC-40DE-8923-8C64692258A8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E7F05D-2AEC-464C-A814-D73F05AA3D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Великие люди </a:t>
            </a:r>
            <a:br>
              <a:rPr lang="ru-RU" dirty="0" smtClean="0"/>
            </a:br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5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92696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Д.И. Менделеев в феврале 1869 года открыл один из фундаментальных законов природы — периодический закон химических элементов.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В 1859 году Менделеев сконструировал прибор для определения плотности жидкости — пикнометр.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В 1860 году открыл температуру абсолютного кипения жидкостей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Барто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Агния Львовна (настоящая фамилия Волова) (1906-1981), русская поэтесса.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Родилась </a:t>
            </a:r>
            <a:r>
              <a:rPr lang="ru-RU" sz="2800" dirty="0">
                <a:solidFill>
                  <a:schemeClr val="bg1"/>
                </a:solidFill>
              </a:rPr>
              <a:t>4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февраля 1906 в Москве в семье врача-ветеринара</a:t>
            </a:r>
            <a:r>
              <a:rPr lang="ru-RU" sz="28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622"/>
            <a:ext cx="3024336" cy="572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64087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	После выхода в свет цикла поэтических миниатюр для самых маленьких «Игрушки» (1936), а также стихов «Фонарик», «Машенька» и др. </a:t>
            </a:r>
            <a:r>
              <a:rPr lang="ru-RU" sz="2400" dirty="0" err="1" smtClean="0">
                <a:solidFill>
                  <a:schemeClr val="bg1"/>
                </a:solidFill>
              </a:rPr>
              <a:t>Барто</a:t>
            </a:r>
            <a:r>
              <a:rPr lang="ru-RU" sz="2400" dirty="0" smtClean="0">
                <a:solidFill>
                  <a:schemeClr val="bg1"/>
                </a:solidFill>
              </a:rPr>
              <a:t> стала одним из самых известных и любимых читателями детских поэтов, ее произведения издавались огромными тиражами, входили в хрестоматии. Ритм, рифмы, образы и сюжеты этих стихов оказались близки и понятны миллионам детей.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	В течение многих лет </a:t>
            </a:r>
            <a:r>
              <a:rPr lang="ru-RU" sz="2400" dirty="0" err="1" smtClean="0">
                <a:solidFill>
                  <a:schemeClr val="bg1"/>
                </a:solidFill>
              </a:rPr>
              <a:t>Барто</a:t>
            </a:r>
            <a:r>
              <a:rPr lang="ru-RU" sz="2400" dirty="0" smtClean="0">
                <a:solidFill>
                  <a:schemeClr val="bg1"/>
                </a:solidFill>
              </a:rPr>
              <a:t> возглавляла Ассоциацию деятелей литературы и искусства для детей, была членом международного </a:t>
            </a:r>
            <a:r>
              <a:rPr lang="ru-RU" sz="2400" dirty="0" err="1" smtClean="0">
                <a:solidFill>
                  <a:schemeClr val="bg1"/>
                </a:solidFill>
              </a:rPr>
              <a:t>Андерсеновского</a:t>
            </a:r>
            <a:r>
              <a:rPr lang="ru-RU" sz="2400" dirty="0" smtClean="0">
                <a:solidFill>
                  <a:schemeClr val="bg1"/>
                </a:solidFill>
              </a:rPr>
              <a:t> жюри. В 1976 ей была присуждена Международная премия им. Х.К. Андерсена. Стихи </a:t>
            </a:r>
            <a:r>
              <a:rPr lang="ru-RU" sz="2400" dirty="0" err="1" smtClean="0">
                <a:solidFill>
                  <a:schemeClr val="bg1"/>
                </a:solidFill>
              </a:rPr>
              <a:t>Барто</a:t>
            </a:r>
            <a:r>
              <a:rPr lang="ru-RU" sz="2400" dirty="0" smtClean="0">
                <a:solidFill>
                  <a:schemeClr val="bg1"/>
                </a:solidFill>
              </a:rPr>
              <a:t> переведены на многие языки мира.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93" y="548680"/>
            <a:ext cx="3008313" cy="11620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Юрий Алексеевич Гагарин </a:t>
            </a:r>
            <a:br>
              <a:rPr lang="ru-RU" sz="2800" dirty="0" smtClean="0"/>
            </a:br>
            <a:r>
              <a:rPr lang="ru-RU" sz="2400" dirty="0" smtClean="0"/>
              <a:t>(1934-1968)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Советский </a:t>
            </a:r>
            <a:r>
              <a:rPr lang="ru-RU" sz="3600" dirty="0">
                <a:solidFill>
                  <a:schemeClr val="bg1"/>
                </a:solidFill>
              </a:rPr>
              <a:t>лётчик-космонавт, первый человек в мире, совершивший полёт в космическое пространство 12 апреля 1961 </a:t>
            </a:r>
            <a:r>
              <a:rPr lang="ru-RU" sz="3600" dirty="0" smtClean="0">
                <a:solidFill>
                  <a:schemeClr val="bg1"/>
                </a:solidFill>
              </a:rPr>
              <a:t>года.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302433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sz="4800" b="1" dirty="0">
                <a:solidFill>
                  <a:schemeClr val="bg1"/>
                </a:solidFill>
              </a:rPr>
              <a:t>Звания</a:t>
            </a:r>
          </a:p>
          <a:p>
            <a:r>
              <a:rPr lang="ru-RU" sz="4800" dirty="0">
                <a:solidFill>
                  <a:schemeClr val="bg1"/>
                </a:solidFill>
              </a:rPr>
              <a:t>Лётчик-космонавт СССР (14 апреля 1961)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Герой Советского Союза (14 апреля 1961)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Герой Социалистического Труда Чехословацкой Социалистической Республики (28 апреля 1961)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Герой Социалистического Труда Народной Республики Болгария (23 мая 1961)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Герой Труда Демократической Республики Вьетнам </a:t>
            </a:r>
          </a:p>
          <a:p>
            <a:endParaRPr lang="ru-RU" sz="4800" dirty="0">
              <a:solidFill>
                <a:schemeClr val="bg1"/>
              </a:solidFill>
            </a:endParaRPr>
          </a:p>
          <a:p>
            <a:r>
              <a:rPr lang="ru-RU" sz="4800" dirty="0">
                <a:solidFill>
                  <a:schemeClr val="bg1"/>
                </a:solidFill>
              </a:rPr>
              <a:t>Советское правительство также повысило Ю. А. Гагарина в звании от старшего лейтенанта сразу до майора.</a:t>
            </a:r>
          </a:p>
          <a:p>
            <a:r>
              <a:rPr lang="ru-RU" sz="4800" dirty="0">
                <a:solidFill>
                  <a:schemeClr val="bg1"/>
                </a:solidFill>
              </a:rPr>
              <a:t>Президент Общества советско-кубинской дружбы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Почётный член Общества «Финляндия—Советский Союз»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и других. </a:t>
            </a:r>
          </a:p>
          <a:p>
            <a:endParaRPr lang="ru-RU" sz="4800" dirty="0">
              <a:solidFill>
                <a:schemeClr val="bg1"/>
              </a:solidFill>
            </a:endParaRPr>
          </a:p>
          <a:p>
            <a:r>
              <a:rPr lang="ru-RU" sz="4800" dirty="0">
                <a:solidFill>
                  <a:schemeClr val="bg1"/>
                </a:solidFill>
              </a:rPr>
              <a:t>С 1966 года являлся почётным членом Международной академии астронавтики.</a:t>
            </a:r>
          </a:p>
          <a:p>
            <a:endParaRPr lang="ru-RU" sz="4800" dirty="0">
              <a:solidFill>
                <a:schemeClr val="bg1"/>
              </a:solidFill>
            </a:endParaRPr>
          </a:p>
          <a:p>
            <a:r>
              <a:rPr lang="ru-RU" sz="4800" dirty="0">
                <a:solidFill>
                  <a:schemeClr val="bg1"/>
                </a:solidFill>
              </a:rPr>
              <a:t> </a:t>
            </a:r>
          </a:p>
          <a:p>
            <a:endParaRPr lang="ru-RU" sz="4800" dirty="0">
              <a:solidFill>
                <a:schemeClr val="bg1"/>
              </a:solidFill>
            </a:endParaRPr>
          </a:p>
          <a:p>
            <a:r>
              <a:rPr lang="ru-RU" sz="4800" b="1" dirty="0">
                <a:solidFill>
                  <a:schemeClr val="bg1"/>
                </a:solidFill>
              </a:rPr>
              <a:t>Ордена</a:t>
            </a:r>
          </a:p>
          <a:p>
            <a:r>
              <a:rPr lang="ru-RU" sz="4800" dirty="0">
                <a:solidFill>
                  <a:schemeClr val="bg1"/>
                </a:solidFill>
              </a:rPr>
              <a:t>Ленина (СССР)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Георгия Димитрова (Болгария)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Карла Маркса (ГДР)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Звезда II класса (Индонезия)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Орден «Крест </a:t>
            </a:r>
            <a:r>
              <a:rPr lang="ru-RU" sz="4800" dirty="0" err="1">
                <a:solidFill>
                  <a:schemeClr val="bg1"/>
                </a:solidFill>
              </a:rPr>
              <a:t>Грюнвальда</a:t>
            </a:r>
            <a:r>
              <a:rPr lang="ru-RU" sz="4800" dirty="0">
                <a:solidFill>
                  <a:schemeClr val="bg1"/>
                </a:solidFill>
              </a:rPr>
              <a:t>» (Польша)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Знамени I степени с бриллиантами (Венгрия)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«Ожерелье Нила» (Египет)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Большая лента Африканской Звезды (Либерия)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«За заслуги в области воздухоплавания» (Бразилия)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Первый кавалер ордена «</a:t>
            </a:r>
            <a:r>
              <a:rPr lang="ru-RU" sz="4800" dirty="0" err="1">
                <a:solidFill>
                  <a:schemeClr val="bg1"/>
                </a:solidFill>
              </a:rPr>
              <a:t>Плайя-Хирон</a:t>
            </a:r>
            <a:r>
              <a:rPr lang="ru-RU" sz="4800" dirty="0">
                <a:solidFill>
                  <a:schemeClr val="bg1"/>
                </a:solidFill>
              </a:rPr>
              <a:t>» (Куба, 18 июля 1961). 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4138"/>
            <a:ext cx="33123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84784"/>
            <a:ext cx="3152329" cy="4602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283968" y="96167"/>
            <a:ext cx="4860032" cy="5853113"/>
          </a:xfrm>
        </p:spPr>
        <p:txBody>
          <a:bodyPr>
            <a:normAutofit fontScale="25000" lnSpcReduction="20000"/>
          </a:bodyPr>
          <a:lstStyle/>
          <a:p>
            <a:endParaRPr lang="ru-RU" sz="48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5600" b="1" dirty="0" smtClean="0">
                <a:solidFill>
                  <a:schemeClr val="bg1"/>
                </a:solidFill>
              </a:rPr>
              <a:t>     Медали </a:t>
            </a:r>
            <a:r>
              <a:rPr lang="ru-RU" sz="5600" b="1" dirty="0">
                <a:solidFill>
                  <a:schemeClr val="bg1"/>
                </a:solidFill>
              </a:rPr>
              <a:t>и </a:t>
            </a:r>
            <a:r>
              <a:rPr lang="ru-RU" sz="5600" b="1" dirty="0" smtClean="0">
                <a:solidFill>
                  <a:schemeClr val="bg1"/>
                </a:solidFill>
              </a:rPr>
              <a:t>дипломы</a:t>
            </a:r>
            <a:endParaRPr lang="ru-RU" sz="5600" dirty="0">
              <a:solidFill>
                <a:schemeClr val="bg1"/>
              </a:solidFill>
            </a:endParaRPr>
          </a:p>
          <a:p>
            <a:endParaRPr lang="ru-RU" sz="5600" dirty="0" smtClean="0">
              <a:solidFill>
                <a:schemeClr val="bg1"/>
              </a:solidFill>
            </a:endParaRPr>
          </a:p>
          <a:p>
            <a:r>
              <a:rPr lang="ru-RU" sz="5600" dirty="0" smtClean="0">
                <a:solidFill>
                  <a:schemeClr val="bg1"/>
                </a:solidFill>
              </a:rPr>
              <a:t>Медаль </a:t>
            </a:r>
            <a:r>
              <a:rPr lang="ru-RU" sz="5600" dirty="0">
                <a:solidFill>
                  <a:schemeClr val="bg1"/>
                </a:solidFill>
              </a:rPr>
              <a:t>«Золотая Звезда» (СССР) </a:t>
            </a:r>
          </a:p>
          <a:p>
            <a:r>
              <a:rPr lang="ru-RU" sz="5600" dirty="0">
                <a:solidFill>
                  <a:schemeClr val="bg1"/>
                </a:solidFill>
              </a:rPr>
              <a:t>Золотая медаль имени Константина Циолковского «3а выдающиеся работы в области межпланетных сообщений» (АН СССР) </a:t>
            </a:r>
          </a:p>
          <a:p>
            <a:r>
              <a:rPr lang="ru-RU" sz="5600" dirty="0">
                <a:solidFill>
                  <a:schemeClr val="bg1"/>
                </a:solidFill>
              </a:rPr>
              <a:t>Медаль де </a:t>
            </a:r>
            <a:r>
              <a:rPr lang="ru-RU" sz="5600" dirty="0" err="1">
                <a:solidFill>
                  <a:schemeClr val="bg1"/>
                </a:solidFill>
              </a:rPr>
              <a:t>Лаво</a:t>
            </a:r>
            <a:r>
              <a:rPr lang="ru-RU" sz="5600" dirty="0">
                <a:solidFill>
                  <a:schemeClr val="bg1"/>
                </a:solidFill>
              </a:rPr>
              <a:t> (ФАИ) </a:t>
            </a:r>
          </a:p>
          <a:p>
            <a:r>
              <a:rPr lang="ru-RU" sz="5600" dirty="0">
                <a:solidFill>
                  <a:schemeClr val="bg1"/>
                </a:solidFill>
              </a:rPr>
              <a:t>Золотая медаль правительства Австрии, 1962 </a:t>
            </a:r>
          </a:p>
          <a:p>
            <a:r>
              <a:rPr lang="ru-RU" sz="5600" dirty="0">
                <a:solidFill>
                  <a:schemeClr val="bg1"/>
                </a:solidFill>
              </a:rPr>
              <a:t>Золотая медаль и почётный диплом «Человек в космосе» Итальянской ассоциации космонавтики </a:t>
            </a:r>
          </a:p>
          <a:p>
            <a:r>
              <a:rPr lang="ru-RU" sz="5600" dirty="0">
                <a:solidFill>
                  <a:schemeClr val="bg1"/>
                </a:solidFill>
              </a:rPr>
              <a:t>Золотая медаль «За выдающееся отличие» и почётный диплом Королевского аэроклуба Швеции </a:t>
            </a:r>
          </a:p>
          <a:p>
            <a:r>
              <a:rPr lang="ru-RU" sz="5600" dirty="0">
                <a:solidFill>
                  <a:schemeClr val="bg1"/>
                </a:solidFill>
              </a:rPr>
              <a:t>Большая золотая медаль и диплом ФАИ </a:t>
            </a:r>
          </a:p>
          <a:p>
            <a:r>
              <a:rPr lang="ru-RU" sz="5600" dirty="0">
                <a:solidFill>
                  <a:schemeClr val="bg1"/>
                </a:solidFill>
              </a:rPr>
              <a:t>Золотая медаль Британского общества межпланетных сообщений, 1961 </a:t>
            </a:r>
          </a:p>
          <a:p>
            <a:r>
              <a:rPr lang="ru-RU" sz="5600" dirty="0">
                <a:solidFill>
                  <a:schemeClr val="bg1"/>
                </a:solidFill>
              </a:rPr>
              <a:t>Медаль Колумба (Италия) </a:t>
            </a:r>
          </a:p>
          <a:p>
            <a:r>
              <a:rPr lang="ru-RU" sz="5600" dirty="0">
                <a:solidFill>
                  <a:schemeClr val="bg1"/>
                </a:solidFill>
              </a:rPr>
              <a:t>Золотая медаль города Сен-Дени (Франция) </a:t>
            </a:r>
          </a:p>
          <a:p>
            <a:r>
              <a:rPr lang="ru-RU" sz="5600" dirty="0">
                <a:solidFill>
                  <a:schemeClr val="bg1"/>
                </a:solidFill>
              </a:rPr>
              <a:t>Золотая медаль Премии «За храбрость» Фонда </a:t>
            </a:r>
            <a:r>
              <a:rPr lang="ru-RU" sz="5600" dirty="0" err="1">
                <a:solidFill>
                  <a:schemeClr val="bg1"/>
                </a:solidFill>
              </a:rPr>
              <a:t>Маццотти</a:t>
            </a:r>
            <a:r>
              <a:rPr lang="ru-RU" sz="5600" dirty="0">
                <a:solidFill>
                  <a:schemeClr val="bg1"/>
                </a:solidFill>
              </a:rPr>
              <a:t> (Италия), 2007 </a:t>
            </a:r>
          </a:p>
          <a:p>
            <a:r>
              <a:rPr lang="ru-RU" sz="5600" dirty="0">
                <a:solidFill>
                  <a:schemeClr val="bg1"/>
                </a:solidFill>
              </a:rPr>
              <a:t>и другие. </a:t>
            </a:r>
          </a:p>
          <a:p>
            <a:endParaRPr lang="ru-RU" sz="5600" b="1" dirty="0">
              <a:solidFill>
                <a:schemeClr val="bg1"/>
              </a:solidFill>
            </a:endParaRPr>
          </a:p>
          <a:p>
            <a:r>
              <a:rPr lang="ru-RU" sz="5600" b="1" dirty="0">
                <a:solidFill>
                  <a:schemeClr val="bg1"/>
                </a:solidFill>
              </a:rPr>
              <a:t>Почётный </a:t>
            </a:r>
            <a:r>
              <a:rPr lang="ru-RU" sz="5600" b="1" dirty="0" smtClean="0">
                <a:solidFill>
                  <a:schemeClr val="bg1"/>
                </a:solidFill>
              </a:rPr>
              <a:t>гражданин</a:t>
            </a:r>
            <a:endParaRPr lang="ru-RU" sz="5600" b="1" dirty="0">
              <a:solidFill>
                <a:schemeClr val="bg1"/>
              </a:solidFill>
            </a:endParaRPr>
          </a:p>
          <a:p>
            <a:endParaRPr lang="ru-RU" sz="5600" dirty="0">
              <a:solidFill>
                <a:schemeClr val="bg1"/>
              </a:solidFill>
            </a:endParaRPr>
          </a:p>
          <a:p>
            <a:r>
              <a:rPr lang="ru-RU" sz="5600" dirty="0">
                <a:solidFill>
                  <a:schemeClr val="bg1"/>
                </a:solidFill>
              </a:rPr>
              <a:t>Юрий Гагарин был избран почётным гражданином городов: Байконур (1977год), Калуга, Новочеркасск, Люберцы, Сумгаит, Смоленск, Винница, Севастополь, Саратов, Тюмень (СССР); Оренбург (Россия); София, </a:t>
            </a:r>
            <a:r>
              <a:rPr lang="ru-RU" sz="5600" dirty="0" err="1">
                <a:solidFill>
                  <a:schemeClr val="bg1"/>
                </a:solidFill>
              </a:rPr>
              <a:t>Перник</a:t>
            </a:r>
            <a:r>
              <a:rPr lang="ru-RU" sz="5600" dirty="0">
                <a:solidFill>
                  <a:schemeClr val="bg1"/>
                </a:solidFill>
              </a:rPr>
              <a:t>, Пловдив (Болгария); Афины (Греция); </a:t>
            </a:r>
            <a:r>
              <a:rPr lang="ru-RU" sz="5600" dirty="0" err="1">
                <a:solidFill>
                  <a:schemeClr val="bg1"/>
                </a:solidFill>
              </a:rPr>
              <a:t>Фамагуста</a:t>
            </a:r>
            <a:r>
              <a:rPr lang="ru-RU" sz="5600" dirty="0">
                <a:solidFill>
                  <a:schemeClr val="bg1"/>
                </a:solidFill>
              </a:rPr>
              <a:t>, </a:t>
            </a:r>
            <a:r>
              <a:rPr lang="ru-RU" sz="5600" dirty="0" err="1">
                <a:solidFill>
                  <a:schemeClr val="bg1"/>
                </a:solidFill>
              </a:rPr>
              <a:t>Лимасол</a:t>
            </a:r>
            <a:r>
              <a:rPr lang="ru-RU" sz="5600" dirty="0">
                <a:solidFill>
                  <a:schemeClr val="bg1"/>
                </a:solidFill>
              </a:rPr>
              <a:t> (Кипр); Сен-Дени (Франция); </a:t>
            </a:r>
            <a:r>
              <a:rPr lang="ru-RU" sz="5600" dirty="0" err="1">
                <a:solidFill>
                  <a:schemeClr val="bg1"/>
                </a:solidFill>
              </a:rPr>
              <a:t>Тренчьянске</a:t>
            </a:r>
            <a:r>
              <a:rPr lang="ru-RU" sz="5600" dirty="0">
                <a:solidFill>
                  <a:schemeClr val="bg1"/>
                </a:solidFill>
              </a:rPr>
              <a:t> Теплице (Чехословакия). Ему также были вручены золотые ключи от ворот городов Каир и Александрия (Египет).</a:t>
            </a:r>
          </a:p>
          <a:p>
            <a:endParaRPr lang="ru-RU" sz="5600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81642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5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086600" cy="2304256"/>
          </a:xfrm>
        </p:spPr>
        <p:txBody>
          <a:bodyPr/>
          <a:lstStyle/>
          <a:p>
            <a:r>
              <a:rPr lang="ru-RU" sz="5400" dirty="0" smtClean="0"/>
              <a:t>Ими гордится Россия!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5013176"/>
            <a:ext cx="7086600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Спасибо за внимание!!!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82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696" y="1628800"/>
            <a:ext cx="5486400" cy="3962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279273"/>
            <a:ext cx="5486400" cy="530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Пётр Ильич Чайковский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5337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1628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усский композитор, дирижёр, педагог, музыкально-общественный деятель, музыкальный журналист.</a:t>
            </a:r>
          </a:p>
          <a:p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1526" y="692696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П. И. Чайковский родился 7 мая 1840 года в селении – ныне город Воткинск (Удмуртия) в семье горного инженера.</a:t>
            </a:r>
          </a:p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Считается одним из величайших композиторов в истории музыки. Автор более 80 произведений, в том числе десяти опер и трёх балетов. Его концерты и другие произведения для фортепиано, семь симфоний, четыре сюиты, программная симфоническая музыка, балеты «Лебединое озеро», «Спящая красавица», «Щелкунчик» представляют чрезвычайно ценный вклад в мировую музыкальную культуру.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2997969" cy="128374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Иван Константинович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 smtClean="0"/>
              <a:t>Айвазовский </a:t>
            </a:r>
            <a:r>
              <a:rPr lang="ru-RU" sz="2000" dirty="0" smtClean="0"/>
              <a:t>(1817-1900)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95382"/>
            <a:ext cx="3008313" cy="47579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 algn="just"/>
            <a:endParaRPr lang="ru-RU" sz="3000" dirty="0" smtClean="0">
              <a:solidFill>
                <a:schemeClr val="bg1"/>
              </a:solidFill>
            </a:endParaRPr>
          </a:p>
          <a:p>
            <a:pPr marL="585216" lvl="1" indent="0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Выдающийся живописец . </a:t>
            </a:r>
            <a:r>
              <a:rPr lang="ru-RU" sz="3000" dirty="0">
                <a:solidFill>
                  <a:schemeClr val="bg1"/>
                </a:solidFill>
              </a:rPr>
              <a:t>В</a:t>
            </a:r>
            <a:r>
              <a:rPr lang="ru-RU" sz="3000" dirty="0" smtClean="0">
                <a:solidFill>
                  <a:schemeClr val="bg1"/>
                </a:solidFill>
              </a:rPr>
              <a:t>ошел </a:t>
            </a:r>
            <a:r>
              <a:rPr lang="ru-RU" sz="3000" dirty="0">
                <a:solidFill>
                  <a:schemeClr val="bg1"/>
                </a:solidFill>
              </a:rPr>
              <a:t>в историю мирового искусства как маринист-романтик, мастер русского классического пейзажа, передающий на полотне красоту и мощь морской стихии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1" y="1988840"/>
            <a:ext cx="2219325" cy="421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0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798" y="822360"/>
            <a:ext cx="7596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Родился Айвазовский 29  июля 1817 года в Феодосии в семье разорившегося армянского торговца. До сих пор в городе живут легенды о мальчике, рисовавшем самоварным углем на белёных стенах домов армянской слободки.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798" y="3789039"/>
            <a:ext cx="7596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	Всего им создано до 6 тысяч картин, большое количество акварелей и рисунков.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	В Феодосии Айвазовский создал художественную мастерскую, картинную галерею и археологический музей.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85800"/>
            <a:ext cx="81915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0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0" y="332656"/>
            <a:ext cx="770485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5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404813"/>
            <a:ext cx="48482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6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9976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Дмитрий </a:t>
            </a:r>
            <a:r>
              <a:rPr lang="ru-RU" sz="3100" dirty="0"/>
              <a:t>И</a:t>
            </a:r>
            <a:r>
              <a:rPr lang="ru-RU" sz="3100" dirty="0" smtClean="0"/>
              <a:t>ванович  Менделеев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(1834-1907)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Великий  русский </a:t>
            </a:r>
            <a:r>
              <a:rPr lang="ru-RU" sz="3200" dirty="0">
                <a:solidFill>
                  <a:schemeClr val="bg1"/>
                </a:solidFill>
              </a:rPr>
              <a:t>учёный-энциклопедист</a:t>
            </a:r>
            <a:r>
              <a:rPr lang="ru-RU" sz="3200" dirty="0" smtClean="0">
                <a:solidFill>
                  <a:schemeClr val="bg1"/>
                </a:solidFill>
              </a:rPr>
              <a:t>:  </a:t>
            </a:r>
            <a:r>
              <a:rPr lang="ru-RU" sz="3200" dirty="0">
                <a:solidFill>
                  <a:schemeClr val="bg1"/>
                </a:solidFill>
              </a:rPr>
              <a:t>химик, </a:t>
            </a:r>
            <a:r>
              <a:rPr lang="ru-RU" sz="3200" dirty="0" err="1">
                <a:solidFill>
                  <a:schemeClr val="bg1"/>
                </a:solidFill>
              </a:rPr>
              <a:t>физикохимик</a:t>
            </a:r>
            <a:r>
              <a:rPr lang="ru-RU" sz="3200" dirty="0">
                <a:solidFill>
                  <a:schemeClr val="bg1"/>
                </a:solidFill>
              </a:rPr>
              <a:t>, физик, метролог, экономист, технолог, геолог, метеоролог, педагог, воздухоплаватель, приборостроитель. 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Профессор </a:t>
            </a:r>
            <a:r>
              <a:rPr lang="ru-RU" sz="3200" dirty="0">
                <a:solidFill>
                  <a:schemeClr val="bg1"/>
                </a:solidFill>
              </a:rPr>
              <a:t>Санкт-Петербургского </a:t>
            </a:r>
            <a:r>
              <a:rPr lang="ru-RU" sz="3200" dirty="0" smtClean="0">
                <a:solidFill>
                  <a:schemeClr val="bg1"/>
                </a:solidFill>
              </a:rPr>
              <a:t>университета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060848"/>
            <a:ext cx="295232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611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Великие люди  России</vt:lpstr>
      <vt:lpstr>Пётр Ильич Чайковский</vt:lpstr>
      <vt:lpstr>Презентация PowerPoint</vt:lpstr>
      <vt:lpstr>Иван Константинович  Айвазовский (1817-1900)</vt:lpstr>
      <vt:lpstr>Презентация PowerPoint</vt:lpstr>
      <vt:lpstr>Презентация PowerPoint</vt:lpstr>
      <vt:lpstr>Презентация PowerPoint</vt:lpstr>
      <vt:lpstr>Презентация PowerPoint</vt:lpstr>
      <vt:lpstr>Дмитрий Иванович  Менделеев  (1834-1907)</vt:lpstr>
      <vt:lpstr>Презентация PowerPoint</vt:lpstr>
      <vt:lpstr>Презентация PowerPoint</vt:lpstr>
      <vt:lpstr>Презентация PowerPoint</vt:lpstr>
      <vt:lpstr>Юрий Алексеевич Гагарин  (1934-1968)</vt:lpstr>
      <vt:lpstr>Презентация PowerPoint</vt:lpstr>
      <vt:lpstr>Презентация PowerPoint</vt:lpstr>
      <vt:lpstr>Ими гордится Россия!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люди  России</dc:title>
  <dc:creator>USER</dc:creator>
  <cp:lastModifiedBy>USER</cp:lastModifiedBy>
  <cp:revision>13</cp:revision>
  <dcterms:created xsi:type="dcterms:W3CDTF">2012-12-23T13:52:40Z</dcterms:created>
  <dcterms:modified xsi:type="dcterms:W3CDTF">2012-12-23T16:27:00Z</dcterms:modified>
</cp:coreProperties>
</file>