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56" r:id="rId2"/>
  </p:sldMasterIdLst>
  <p:notesMasterIdLst>
    <p:notesMasterId r:id="rId40"/>
  </p:notesMasterIdLst>
  <p:sldIdLst>
    <p:sldId id="386" r:id="rId3"/>
    <p:sldId id="404" r:id="rId4"/>
    <p:sldId id="291" r:id="rId5"/>
    <p:sldId id="288" r:id="rId6"/>
    <p:sldId id="384" r:id="rId7"/>
    <p:sldId id="414" r:id="rId8"/>
    <p:sldId id="415" r:id="rId9"/>
    <p:sldId id="416" r:id="rId10"/>
    <p:sldId id="431" r:id="rId11"/>
    <p:sldId id="385" r:id="rId12"/>
    <p:sldId id="388" r:id="rId13"/>
    <p:sldId id="417" r:id="rId14"/>
    <p:sldId id="419" r:id="rId15"/>
    <p:sldId id="422" r:id="rId16"/>
    <p:sldId id="423" r:id="rId17"/>
    <p:sldId id="424" r:id="rId18"/>
    <p:sldId id="389" r:id="rId19"/>
    <p:sldId id="390" r:id="rId20"/>
    <p:sldId id="425" r:id="rId21"/>
    <p:sldId id="408" r:id="rId22"/>
    <p:sldId id="436" r:id="rId23"/>
    <p:sldId id="426" r:id="rId24"/>
    <p:sldId id="428" r:id="rId25"/>
    <p:sldId id="430" r:id="rId26"/>
    <p:sldId id="429" r:id="rId27"/>
    <p:sldId id="409" r:id="rId28"/>
    <p:sldId id="410" r:id="rId29"/>
    <p:sldId id="434" r:id="rId30"/>
    <p:sldId id="433" r:id="rId31"/>
    <p:sldId id="398" r:id="rId32"/>
    <p:sldId id="399" r:id="rId33"/>
    <p:sldId id="400" r:id="rId34"/>
    <p:sldId id="401" r:id="rId35"/>
    <p:sldId id="411" r:id="rId36"/>
    <p:sldId id="412" r:id="rId37"/>
    <p:sldId id="437" r:id="rId38"/>
    <p:sldId id="435" r:id="rId39"/>
  </p:sldIdLst>
  <p:sldSz cx="9144000" cy="6858000" type="screen4x3"/>
  <p:notesSz cx="6858000" cy="9144000"/>
  <p:defaultTextStyle>
    <a:defPPr>
      <a:defRPr lang="ru-RU"/>
    </a:defPPr>
    <a:lvl1pPr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0099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>
        <p:scale>
          <a:sx n="75" d="100"/>
          <a:sy n="75" d="100"/>
        </p:scale>
        <p:origin x="-150" y="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68936C-98FA-49F4-8366-5A0AEE92F6C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1C2AA3-DB44-4050-BE26-5C5D321BB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E59D91-0EC0-4D2A-B684-E8E8DDC6DF5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6A66EA-F539-4B03-A747-B94B7067E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0786-79A0-48BD-BD09-3F3225C99AA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863B-89B6-4509-9620-5EC5F42ED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76AD4-D9F8-4093-864B-8DE4A7BF541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E66E-32D4-413E-B3D2-697D0BD45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C0E5-64F3-469F-AB7E-4A22928CBFE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F0A4-86FD-4206-951E-12335FFBA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A0E4-A05F-427A-A8F4-CDEE66B9906C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AE09-1583-4411-BEC6-E6C4475FB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8EFD-0511-4CB0-9AC9-EA66DEFA926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472D-E19F-40C9-8361-F21E3CD8F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7325-3A45-4DD5-A58D-4239EC137435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9FAB-88DB-4339-A52B-EA52D1119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8CD8-7DCD-4A65-AE8B-80F28CEC418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5E51-1476-4478-8696-04E7E3B6F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312A-36DE-427E-B9DA-B400AD4C0DCC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5383-A921-4B6E-989B-1AFDDE728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7F68-9C02-4D7C-BC85-C5602CCAE0D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D0F7-2D7E-4297-ADFE-42CDBF160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C90D-B078-4FD5-A981-93BE3E32FD1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F3FD-A96E-49A5-9465-956E403F0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C321-AE3E-4858-8C02-4942464F840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64A0-0533-4072-BD9C-6AE202346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90DA-E6C9-404D-B751-3A4B92B9E48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1E38-56AD-4570-BB98-D0A06E4F6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9D45-49B4-4A67-A13E-6589A669B1C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5B55-5671-423D-9A3F-902490B13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6AF4-B770-4969-8349-50842DA5D66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C00D-8DF1-43D9-9FEB-4D1916F4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4B9688-AA3E-410B-B660-AE5EEC2C80F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8B423C-AC51-4C31-A598-BC42B9EA9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D6431D-181E-469D-BD28-A687A0510CC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6193C-6680-4566-90B3-24D937642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B4571-A4DF-4864-AE8E-B4282676FCCF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5136DF-B0F6-4D50-99A6-A8D410A29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C038F-4792-4A10-AC33-917FAFE4C1EB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84F1E6-195B-491D-966E-7C492675F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3340-C86B-4AF9-BDFC-C61A1D7B5F5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E770-3933-45BE-8D02-6F0DC1CC8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51376-3C2C-419A-9EE3-B2B9C896495B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0B3426-E586-4675-9405-BB2CD27FE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66BF50-E1E1-4110-A1DA-278A59E53B3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4DD91A8-CB6A-42D6-817D-EBC68822C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67DD46-83B7-4C21-ABC7-6163C1A3DAD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1940F4D-303D-4007-A4F6-1E814F7F2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75" r:id="rId2"/>
    <p:sldLayoutId id="2147483891" r:id="rId3"/>
    <p:sldLayoutId id="2147483892" r:id="rId4"/>
    <p:sldLayoutId id="2147483893" r:id="rId5"/>
    <p:sldLayoutId id="2147483894" r:id="rId6"/>
    <p:sldLayoutId id="2147483876" r:id="rId7"/>
    <p:sldLayoutId id="2147483895" r:id="rId8"/>
    <p:sldLayoutId id="2147483896" r:id="rId9"/>
    <p:sldLayoutId id="2147483877" r:id="rId10"/>
    <p:sldLayoutId id="2147483878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2859F0-489C-4166-B401-CB958CFF6D9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AFF72-B2C0-4520-B210-713A57DFC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/>
          </p:cNvSpPr>
          <p:nvPr>
            <p:ph idx="1"/>
          </p:nvPr>
        </p:nvSpPr>
        <p:spPr>
          <a:xfrm>
            <a:off x="457200" y="1125538"/>
            <a:ext cx="8435975" cy="5348287"/>
          </a:xfrm>
        </p:spPr>
        <p:txBody>
          <a:bodyPr rtlCol="0">
            <a:normAutofit/>
          </a:bodyPr>
          <a:lstStyle/>
          <a:p>
            <a:pPr marL="365760" indent="-256032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Понимание есть улица с двусторонним движением.</a:t>
            </a: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Элеонора Рузвельт.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/>
              <a:t>План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Понятие коммуникации, модель коммуникативного процесса.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Структура речевого высказывания.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Барьеры в общении.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Монолог и диалог. Приемы диалога.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Обратная связь.</a:t>
            </a:r>
          </a:p>
        </p:txBody>
      </p:sp>
      <p:sp>
        <p:nvSpPr>
          <p:cNvPr id="2050" name="Rectangle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Коммуникативная сторона общения</a:t>
            </a:r>
          </a:p>
        </p:txBody>
      </p:sp>
      <p:pic>
        <p:nvPicPr>
          <p:cNvPr id="7" name="Picture 5" descr="C:\Users\User\Desktop\ааааа\руки на оне неб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4581525"/>
            <a:ext cx="2092325" cy="157638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/>
          </p:cNvSpPr>
          <p:nvPr>
            <p:ph idx="1"/>
          </p:nvPr>
        </p:nvSpPr>
        <p:spPr>
          <a:xfrm>
            <a:off x="457200" y="1125538"/>
            <a:ext cx="8686800" cy="5732462"/>
          </a:xfrm>
        </p:spPr>
        <p:txBody>
          <a:bodyPr rtlCol="0" anchor="ctr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Значение и смысл слов, фраз.</a:t>
            </a:r>
          </a:p>
          <a:p>
            <a:pPr marL="514350" indent="-51435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Речевые звуковые явления: темп речи (быстрый, средний, замедленный), модуляция высоты голоса (плавная, резкая), тональность голоса (высокая, низкая), ритм (равномерный, прерывистый), тембр (раскатистый, хриплый, скрипучий), интонация, дикция речи. 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Выразительные качества голоса: характерные специфические звуки, возникающие при общении (смех,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хмыкание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плач, шепот, вздохи и др.); разделительные звуки — кашель; нулевые звуки — паузы, а также звуки назализации — «хм-хм», «э-э-э» и др.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Интонация.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Мимика, поза, взгляд собеседника.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Жесты.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Расстояние, на котором общаются собеседники</a:t>
            </a:r>
            <a:r>
              <a:rPr lang="ru-RU" sz="28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10242" name="Rectangle 6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Структура речевого высказывания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User\Desktop\ааааа\i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2665413" cy="2008187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483" name="Rectangle 7"/>
          <p:cNvSpPr>
            <a:spLocks noGrp="1"/>
          </p:cNvSpPr>
          <p:nvPr>
            <p:ph idx="1"/>
          </p:nvPr>
        </p:nvSpPr>
        <p:spPr>
          <a:xfrm>
            <a:off x="468313" y="2133600"/>
            <a:ext cx="8507412" cy="4319588"/>
          </a:xfrm>
        </p:spPr>
        <p:txBody>
          <a:bodyPr anchor="ctr"/>
          <a:lstStyle/>
          <a:p>
            <a:pPr algn="just">
              <a:buFont typeface="Arial" charset="0"/>
              <a:buChar char="•"/>
            </a:pPr>
            <a:r>
              <a:rPr lang="ru-RU" sz="2000" b="1" smtClean="0">
                <a:solidFill>
                  <a:srgbClr val="008000"/>
                </a:solidFill>
              </a:rPr>
              <a:t>Кинестика</a:t>
            </a:r>
            <a:r>
              <a:rPr lang="ru-RU" sz="2000" smtClean="0"/>
              <a:t> изучает внешние проявления человеческих чувств и эмоций; мимика изучает движение мышц лица.</a:t>
            </a:r>
          </a:p>
          <a:p>
            <a:pPr algn="just">
              <a:buFont typeface="Arial" charset="0"/>
              <a:buChar char="•"/>
            </a:pPr>
            <a:r>
              <a:rPr lang="ru-RU" sz="2000" b="1" smtClean="0">
                <a:solidFill>
                  <a:srgbClr val="008000"/>
                </a:solidFill>
              </a:rPr>
              <a:t>Жестика</a:t>
            </a:r>
            <a:r>
              <a:rPr lang="ru-RU" sz="2000" smtClean="0"/>
              <a:t> исследует жестовые движения отдельных частей тела, пантомимика изучает моторику всего тела: позы, осанку, поклоны, походку.</a:t>
            </a:r>
          </a:p>
          <a:p>
            <a:pPr algn="just">
              <a:buFont typeface="Arial" charset="0"/>
              <a:buChar char="•"/>
            </a:pPr>
            <a:r>
              <a:rPr lang="ru-RU" sz="2000" b="1" smtClean="0">
                <a:solidFill>
                  <a:srgbClr val="008000"/>
                </a:solidFill>
              </a:rPr>
              <a:t>Такесика</a:t>
            </a:r>
            <a:r>
              <a:rPr lang="ru-RU" sz="2000" smtClean="0"/>
              <a:t> изучает прикосновение в ситуации общения: рукопожатие, поцелуи, дотрагивание, поглаживание, отталкивание и пр.</a:t>
            </a:r>
          </a:p>
          <a:p>
            <a:pPr algn="just">
              <a:buFont typeface="Arial" charset="0"/>
              <a:buChar char="•"/>
            </a:pPr>
            <a:r>
              <a:rPr lang="ru-RU" sz="2000" b="1" smtClean="0">
                <a:solidFill>
                  <a:srgbClr val="008000"/>
                </a:solidFill>
              </a:rPr>
              <a:t>Проксемика</a:t>
            </a:r>
            <a:r>
              <a:rPr lang="ru-RU" sz="2000" smtClean="0"/>
              <a:t> исследует расположение людей в пространстве при общении. </a:t>
            </a:r>
            <a:endParaRPr lang="ru-RU" sz="2000" smtClean="0">
              <a:latin typeface="Times New Roman" pitchFamily="18" charset="0"/>
            </a:endParaRPr>
          </a:p>
        </p:txBody>
      </p:sp>
      <p:sp>
        <p:nvSpPr>
          <p:cNvPr id="11267" name="Rectangle 6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689600" cy="193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Науки, изучающие невербальные средства общения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557338"/>
            <a:ext cx="7272337" cy="5145087"/>
          </a:xfrm>
          <a:noFill/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Эмоциональные реакции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Picture 13" descr="C:\Users\User\Desktop\ааааа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349500"/>
            <a:ext cx="2881312" cy="2008188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1468438"/>
            <a:ext cx="6408738" cy="4533900"/>
          </a:xfrm>
          <a:noFill/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Эмоциональные реакции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Picture 13" descr="C:\Users\User\Desktop\ааааа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492375"/>
            <a:ext cx="2879725" cy="2008188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517650"/>
            <a:ext cx="6480175" cy="4398963"/>
          </a:xfrm>
          <a:noFill/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Эмоциональные реакции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Picture 13" descr="C:\Users\User\Desktop\ааааа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565400"/>
            <a:ext cx="2984500" cy="2079625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1484313"/>
            <a:ext cx="6337300" cy="4484687"/>
          </a:xfrm>
          <a:noFill/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Эмоциональные реакции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Picture 13" descr="C:\Users\User\Desktop\ааааа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565400"/>
            <a:ext cx="3097213" cy="2303463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700213"/>
            <a:ext cx="5835650" cy="4130675"/>
          </a:xfrm>
          <a:noFill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Эмоциональные реакции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Picture 13" descr="C:\Users\User\Desktop\ааааа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708275"/>
            <a:ext cx="3097212" cy="2305050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/>
          <p:cNvSpPr>
            <a:spLocks noGrp="1"/>
          </p:cNvSpPr>
          <p:nvPr>
            <p:ph idx="1"/>
          </p:nvPr>
        </p:nvSpPr>
        <p:spPr>
          <a:xfrm>
            <a:off x="468313" y="1196975"/>
            <a:ext cx="8147050" cy="2159000"/>
          </a:xfrm>
        </p:spPr>
        <p:txBody>
          <a:bodyPr rtlCol="0" anchor="ctr">
            <a:normAutofit/>
          </a:bodyPr>
          <a:lstStyle/>
          <a:p>
            <a:pPr marL="365760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Совпадение жестов, мимики и пр. и речевых высказываний.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17410" name="Rectangle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</a:rPr>
              <a:t>Конгруентность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Picture 5" descr="C:\Users\User\Desktop\ааааа\0_65b27_c058e110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3213100"/>
            <a:ext cx="3743325" cy="2811463"/>
          </a:xfrm>
          <a:prstGeom prst="rect">
            <a:avLst/>
          </a:prstGeom>
          <a:noFill/>
          <a:ln w="1587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/>
          </p:cNvSpPr>
          <p:nvPr>
            <p:ph idx="1"/>
          </p:nvPr>
        </p:nvSpPr>
        <p:spPr>
          <a:xfrm>
            <a:off x="468313" y="1196975"/>
            <a:ext cx="8434387" cy="5472113"/>
          </a:xfrm>
        </p:spPr>
        <p:txBody>
          <a:bodyPr rtlCol="0" anchor="ctr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Психологические </a:t>
            </a:r>
            <a:r>
              <a:rPr lang="ru-RU" sz="2600" dirty="0"/>
              <a:t>препятствия на пути восприятия адекватной информации между партнерами по общению</a:t>
            </a:r>
            <a:r>
              <a:rPr lang="ru-RU" sz="2600" dirty="0" smtClean="0"/>
              <a:t>.</a:t>
            </a:r>
          </a:p>
          <a:p>
            <a:pPr marL="365760"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1.</a:t>
            </a:r>
            <a:r>
              <a:rPr lang="ru-RU" sz="2600" b="1" dirty="0" smtClean="0"/>
              <a:t> Барьеры понимания:</a:t>
            </a:r>
          </a:p>
          <a:p>
            <a:pPr marL="90170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фонетическое непонимание; </a:t>
            </a:r>
          </a:p>
          <a:p>
            <a:pPr marL="90170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семантическое непонимание;</a:t>
            </a:r>
          </a:p>
          <a:p>
            <a:pPr marL="90170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стилистическое непонимание;</a:t>
            </a:r>
          </a:p>
          <a:p>
            <a:pPr marL="90170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логическое непонимание. </a:t>
            </a:r>
          </a:p>
          <a:p>
            <a:pPr marL="90170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sz="2600" b="1" dirty="0" smtClean="0"/>
              <a:t>Барьеры социально-культурного различия</a:t>
            </a:r>
            <a:r>
              <a:rPr lang="ru-RU" sz="2600" dirty="0" smtClean="0"/>
              <a:t>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ru-RU" sz="26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sz="2600" b="1" dirty="0" smtClean="0"/>
              <a:t>Барьеры отношения.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sz="2600" b="1" dirty="0" smtClean="0"/>
              <a:t>Барьеры </a:t>
            </a:r>
            <a:r>
              <a:rPr lang="ru-RU" sz="2600" b="1" dirty="0" err="1" smtClean="0"/>
              <a:t>самоотношения</a:t>
            </a:r>
            <a:r>
              <a:rPr lang="ru-RU" sz="2600" b="1" dirty="0" smtClean="0"/>
              <a:t>.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18434" name="Rectangle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85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</a:rPr>
              <a:t>Коммуникативные барьеры</a:t>
            </a:r>
          </a:p>
        </p:txBody>
      </p:sp>
      <p:pic>
        <p:nvPicPr>
          <p:cNvPr id="7" name="Picture 2" descr="C:\Users\User\Desktop\ааааа\фатализм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2420938"/>
            <a:ext cx="2571750" cy="193675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Grp="1"/>
          </p:cNvSpPr>
          <p:nvPr>
            <p:ph idx="1"/>
          </p:nvPr>
        </p:nvSpPr>
        <p:spPr>
          <a:xfrm>
            <a:off x="468313" y="1484313"/>
            <a:ext cx="8505825" cy="5113337"/>
          </a:xfrm>
        </p:spPr>
        <p:txBody>
          <a:bodyPr rtlCol="0">
            <a:normAutofit fontScale="62500" lnSpcReduction="20000"/>
          </a:bodyPr>
          <a:lstStyle/>
          <a:p>
            <a:pPr marL="355600" indent="-3556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500" b="1" u="sng" dirty="0" smtClean="0"/>
              <a:t>Формирование общего смыслового поля</a:t>
            </a:r>
            <a:r>
              <a:rPr lang="ru-RU" sz="3500" b="1" dirty="0" smtClean="0"/>
              <a:t> </a:t>
            </a:r>
            <a:r>
              <a:rPr lang="ru-RU" sz="3500" dirty="0" smtClean="0"/>
              <a:t>участников взаимодействия, позволяющего объединить интересы сторон, выработать сходное видение задач в данной конкретной ситуации.</a:t>
            </a:r>
          </a:p>
          <a:p>
            <a:pPr marL="355600" indent="-3556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3500" u="sng" dirty="0" smtClean="0"/>
          </a:p>
          <a:p>
            <a:pPr marL="355600" indent="-3556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500" b="1" u="sng" dirty="0" smtClean="0"/>
              <a:t>Координация</a:t>
            </a:r>
            <a:r>
              <a:rPr lang="ru-RU" sz="3500" dirty="0" smtClean="0"/>
              <a:t> – поиск таких средств общения, которые в наилучшей степени соответствуют намерениям и возможностям партнеров. Результатом координации является совместимость, согласованность в действиях.</a:t>
            </a:r>
          </a:p>
          <a:p>
            <a:pPr marL="355600" indent="-3556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3500" u="sng" dirty="0" smtClean="0"/>
          </a:p>
          <a:p>
            <a:pPr marL="355600" indent="-3556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500" b="1" u="sng" dirty="0" smtClean="0"/>
              <a:t>Согласование</a:t>
            </a:r>
            <a:r>
              <a:rPr lang="ru-RU" sz="3500" b="1" dirty="0" smtClean="0"/>
              <a:t> </a:t>
            </a:r>
            <a:r>
              <a:rPr lang="ru-RU" sz="3500" dirty="0" smtClean="0"/>
              <a:t>– механизм взаимодействия, касающийся в основном мотивов и потребностей, его результатом является относительное согласие в целях, смыслах, намерениях, что задает основной тон межличностным отношениям, определяет их эмоциональную окраску.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sp>
        <p:nvSpPr>
          <p:cNvPr id="19458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Алгоритм взаимопонимания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>
            <a:spLocks noGrp="1"/>
          </p:cNvSpPr>
          <p:nvPr>
            <p:ph idx="1"/>
          </p:nvPr>
        </p:nvSpPr>
        <p:spPr>
          <a:xfrm>
            <a:off x="250825" y="2781300"/>
            <a:ext cx="8569325" cy="4076700"/>
          </a:xfrm>
        </p:spPr>
        <p:txBody>
          <a:bodyPr rtlCol="0" anchor="ctr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Андреева Г.М. Социальная психология. – М., 2009. – гл. 5.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Столяренко Л.Д., Самыгин С.И. Социальная психология. - Ростов-на-Дону, 2009. – 480с. –гл. 3, п.3.2.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Шеламова</a:t>
            </a:r>
            <a:r>
              <a:rPr lang="ru-RU" dirty="0" smtClean="0"/>
              <a:t> Г.М. Деловая культура и психология общения (учебное пособие для среднего профессионального образования) - М.: Издательский центр «Академия», 2008. - 178с. –гл. 2, п.2.6.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307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Литература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/>
          </p:cNvSpPr>
          <p:nvPr>
            <p:ph idx="1"/>
          </p:nvPr>
        </p:nvSpPr>
        <p:spPr>
          <a:xfrm>
            <a:off x="179388" y="1125538"/>
            <a:ext cx="8964612" cy="5732462"/>
          </a:xfrm>
        </p:spPr>
        <p:txBody>
          <a:bodyPr rtlCol="0" anchor="ctr">
            <a:normAutofit fontScale="700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Расспрашивание</a:t>
            </a:r>
            <a:r>
              <a:rPr lang="ru-RU" sz="2800" dirty="0" smtClean="0"/>
              <a:t> позволяет уточнить полученную информацию, получить дополнительную информацию: «Уточните, пожалуйста,...», «Не могли бы Вы объяснить более подробно...». 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Перефразирование</a:t>
            </a:r>
            <a:r>
              <a:rPr lang="ru-RU" sz="2800" dirty="0" smtClean="0"/>
              <a:t> — высказывание существенной мысли собеседника своими словами, с целью уточнить правильность ее понимания: «Значит, с Вашей точки зрения,...», «насколько я мог Вас понять, вы хотите подчеркнуть, что...».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Отражение чувств</a:t>
            </a:r>
            <a:r>
              <a:rPr lang="ru-RU" sz="2800" dirty="0" smtClean="0"/>
              <a:t> собеседника позволяет уточнить правильность вашего понимания его психического состо­яния в зависимости от его слов, интонации, мимики, жестов: «Мне кажется, что Вы чувствуете...», «Мне кажется, что эта ситуация выводит Вас из себя...». 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err="1" smtClean="0"/>
              <a:t>Резюмирование</a:t>
            </a:r>
            <a:r>
              <a:rPr lang="ru-RU" sz="2800" b="1" dirty="0" smtClean="0"/>
              <a:t>, </a:t>
            </a:r>
            <a:r>
              <a:rPr lang="ru-RU" sz="2800" dirty="0" smtClean="0"/>
              <a:t>или обобщение, используется для подведения итогов разговора: «Обобщая сказанное, можно сделать вывод, что...» 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ru-RU" sz="24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20482" name="Rectangle 6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Приемы диалога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3000375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Grp="1"/>
          </p:cNvSpPr>
          <p:nvPr>
            <p:ph idx="1"/>
          </p:nvPr>
        </p:nvSpPr>
        <p:spPr>
          <a:xfrm>
            <a:off x="250825" y="1916113"/>
            <a:ext cx="8713788" cy="3025775"/>
          </a:xfrm>
        </p:spPr>
        <p:txBody>
          <a:bodyPr rtlCol="0"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</a:t>
            </a:r>
            <a:r>
              <a:rPr lang="ru-RU" sz="4000" b="1" dirty="0" smtClean="0">
                <a:latin typeface="Arial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(описание ситуации),</a:t>
            </a:r>
          </a:p>
          <a:p>
            <a:pPr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чувствую себя</a:t>
            </a:r>
            <a:r>
              <a:rPr lang="ru-RU" sz="4000" b="1" dirty="0" smtClean="0">
                <a:latin typeface="Arial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(описание чувств). </a:t>
            </a:r>
          </a:p>
          <a:p>
            <a:pPr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бы хотелось / Давай</a:t>
            </a:r>
            <a:r>
              <a:rPr lang="ru-RU" sz="4000" b="1" dirty="0" smtClean="0">
                <a:latin typeface="Arial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(предложение о дальнейшем поведении, подразумевающим взаимные обязательства). </a:t>
            </a:r>
            <a:endParaRPr lang="ru-RU" sz="6600" b="1" dirty="0" smtClean="0">
              <a:latin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30724" name="Rectangle 6"/>
          <p:cNvSpPr>
            <a:spLocks noGrp="1"/>
          </p:cNvSpPr>
          <p:nvPr>
            <p:ph type="title"/>
          </p:nvPr>
        </p:nvSpPr>
        <p:spPr>
          <a:xfrm>
            <a:off x="3924300" y="188913"/>
            <a:ext cx="4845050" cy="936625"/>
          </a:xfrm>
          <a:noFill/>
        </p:spPr>
        <p:txBody>
          <a:bodyPr/>
          <a:lstStyle/>
          <a:p>
            <a:pPr algn="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Я-высказывание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4432300"/>
            <a:ext cx="2255837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  <a:noFill/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Доверие</a:t>
            </a:r>
          </a:p>
        </p:txBody>
      </p:sp>
      <p:sp>
        <p:nvSpPr>
          <p:cNvPr id="31747" name="Rectangle 7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3213100"/>
          </a:xfrm>
        </p:spPr>
        <p:txBody>
          <a:bodyPr anchor="ctr"/>
          <a:lstStyle/>
          <a:p>
            <a:pPr algn="just"/>
            <a:r>
              <a:rPr lang="ru-RU" sz="2800" smtClean="0"/>
              <a:t>Понятие «верить» в некоторых языках имело первоначальное значение «выбирать». Мало верить, нужно еще сделать правильный выбор: кому доверять, кому - нет, что связано со смысловыми оттенками ценности, надежности.</a:t>
            </a:r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Wingdings" pitchFamily="2" charset="2"/>
              <a:buNone/>
            </a:pPr>
            <a:endParaRPr lang="ru-RU" sz="4000" smtClean="0">
              <a:latin typeface="Times New Roman" pitchFamily="18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3644900"/>
            <a:ext cx="6000750" cy="288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6213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Доверие усиливает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Доверие подрывает</a:t>
                      </a:r>
                      <a:endParaRPr lang="ru-RU" sz="2400" dirty="0"/>
                    </a:p>
                  </a:txBody>
                  <a:tcPr/>
                </a:tc>
              </a:tr>
              <a:tr h="1461541"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Аргументация говорящего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Нарушение верности обещанию, соглашению или обязательству. </a:t>
                      </a:r>
                    </a:p>
                    <a:p>
                      <a:pPr lvl="0"/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86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Манера речи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Клевета, ложный</a:t>
                      </a:r>
                      <a:r>
                        <a:rPr lang="ru-RU" baseline="0" dirty="0" smtClean="0"/>
                        <a:t> донос, слухи</a:t>
                      </a:r>
                      <a:endParaRPr lang="ru-RU" dirty="0"/>
                    </a:p>
                  </a:txBody>
                  <a:tcPr/>
                </a:tc>
              </a:tr>
              <a:tr h="1124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Внешний вид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Сознательное введение человека в заблуждение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798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Социальный статус, компетентность и наличие авторитета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Использование интересов, стремлений, неведения человека для достижения враждебных этому человеку целей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24262"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Окружающая обстановка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Неадекватное поведение (не соответствует ситуации)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127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«Живая, ясная и точная совесть – единственное, что дает человеку возможность сопротивляться эффектам экзистенциального вакуума – конформизму и тоталитаризму». </a:t>
            </a:r>
          </a:p>
          <a:p>
            <a:pPr marL="365760" indent="-256032" algn="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/>
              <a:t>В. </a:t>
            </a:r>
            <a:r>
              <a:rPr lang="ru-RU" i="1" dirty="0" err="1" smtClean="0"/>
              <a:t>Франкл</a:t>
            </a:r>
            <a:r>
              <a:rPr lang="ru-RU" i="1" dirty="0" smtClean="0"/>
              <a:t> (1905-1997)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4365625"/>
            <a:ext cx="2592388" cy="200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>
            <a:normAutofit fontScale="92500" lnSpcReduction="10000"/>
          </a:bodyPr>
          <a:lstStyle/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Чтобы конструктивно общаться, надо иметь возможность мыслить и именовать явления мира.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600" dirty="0" smtClean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Мысли трудно держаться, так как она есть движение.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600" dirty="0" smtClean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Мысль – это тоже реальное явление, влияющее на взаимодействие людей.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600" dirty="0" smtClean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Человек в общении реализует себя и несет ответственность за все то, что он из себя сделал </a:t>
            </a:r>
            <a:r>
              <a:rPr lang="ru-RU" sz="2800" dirty="0" smtClean="0"/>
              <a:t>или не сделал.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4817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Принципы конструктивного общения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14" descr="C:\Users\User\Desktop\ааааа\поддержка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944687" cy="1373187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/>
          </p:cNvSpPr>
          <p:nvPr>
            <p:ph idx="1"/>
          </p:nvPr>
        </p:nvSpPr>
        <p:spPr>
          <a:xfrm>
            <a:off x="179388" y="1844675"/>
            <a:ext cx="8713787" cy="5013325"/>
          </a:xfrm>
        </p:spPr>
        <p:txBody>
          <a:bodyPr rtlCol="0" anchor="ctr"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/>
              <a:t>Э</a:t>
            </a:r>
            <a:r>
              <a:rPr lang="ru-RU" sz="2400" dirty="0" smtClean="0"/>
              <a:t>то сообщение, адресованное другому человеку о том, как я его воспринимаю, что чувствую в связи с нашими отношениями, какие чувства вызывает у меня его поведение.</a:t>
            </a:r>
            <a:r>
              <a:rPr lang="ru-RU" sz="2400" i="1" dirty="0" smtClean="0"/>
              <a:t> 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В любом высказывании существует по крайней мере два содержательных уровня: </a:t>
            </a:r>
            <a:r>
              <a:rPr lang="ru-RU" sz="2400" b="1" dirty="0" smtClean="0"/>
              <a:t>уровень информационный и уровень эмоциональный</a:t>
            </a:r>
            <a:r>
              <a:rPr lang="ru-RU" sz="2400" dirty="0" smtClean="0"/>
              <a:t>. В этой связи обратная связь тоже может быть двух видов — отражение информации и отражение чувств говорящего.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i="1" dirty="0" smtClean="0"/>
              <a:t>Обратная связь подразумевает наблюдение за партнером по общению и оценку его реакций, а также последующее изменение в соответствии с этим собственного поведения.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ru-RU" sz="24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25602" name="Rectangle 6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Обратная связь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/>
          </p:cNvSpPr>
          <p:nvPr>
            <p:ph idx="1"/>
          </p:nvPr>
        </p:nvSpPr>
        <p:spPr>
          <a:xfrm>
            <a:off x="179388" y="1773238"/>
            <a:ext cx="8713787" cy="5084762"/>
          </a:xfrm>
        </p:spPr>
        <p:txBody>
          <a:bodyPr rtlCol="0" anchor="ctr">
            <a:normAutofit lnSpcReduction="10000"/>
          </a:bodyPr>
          <a:lstStyle/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Говори о том, что конкретно делает данный человек, когда его поступки вызывают у тебя те или иные чувства.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/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Если говоришь о том, что тебе не нравится в данном человеке, старайся в основном отмечать то, что он смог бы при желании в себе изменить.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/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Не давай оценок. Помни: обратная связь — это не информация о том, что представляет собой тот или иной человек, это в большей степени сведения о тебе в связи с этим человеком, как ты воспринимаешь данного человека, что тебе приятно и что тебе неприятно.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ru-RU" sz="24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26626" name="Rectangle 6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Правила обратной связи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/>
          </p:cNvSpPr>
          <p:nvPr>
            <p:ph type="title"/>
          </p:nvPr>
        </p:nvSpPr>
        <p:spPr>
          <a:xfrm>
            <a:off x="468313" y="476250"/>
            <a:ext cx="53276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Я верю, что я…</a:t>
            </a:r>
          </a:p>
        </p:txBody>
      </p:sp>
      <p:sp>
        <p:nvSpPr>
          <p:cNvPr id="15363" name="Rectangle 7"/>
          <p:cNvSpPr>
            <a:spLocks noGrp="1"/>
          </p:cNvSpPr>
          <p:nvPr>
            <p:ph idx="1"/>
          </p:nvPr>
        </p:nvSpPr>
        <p:spPr>
          <a:xfrm>
            <a:off x="4679950" y="4699000"/>
            <a:ext cx="4464050" cy="2159000"/>
          </a:xfrm>
        </p:spPr>
        <p:txBody>
          <a:bodyPr rtlCol="0" anchor="ctr">
            <a:normAutofit fontScale="92500" lnSpcReduction="10000"/>
          </a:bodyPr>
          <a:lstStyle/>
          <a:p>
            <a:pPr marL="365760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1270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созидания;</a:t>
            </a:r>
          </a:p>
          <a:p>
            <a:pPr marL="365760" indent="1270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переживания;</a:t>
            </a:r>
          </a:p>
          <a:p>
            <a:pPr marL="365760" indent="1270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отношения.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5" name="Picture 2" descr="C:\Users\User\Desktop\ааааа\интергацияi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692150"/>
            <a:ext cx="2646363" cy="261143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Rectangle 6"/>
          <p:cNvSpPr txBox="1">
            <a:spLocks/>
          </p:cNvSpPr>
          <p:nvPr/>
        </p:nvSpPr>
        <p:spPr bwMode="auto">
          <a:xfrm>
            <a:off x="2484438" y="3716338"/>
            <a:ext cx="4103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3200" u="sng" dirty="0">
                <a:latin typeface="Times New Roman" pitchFamily="18" charset="0"/>
                <a:ea typeface="+mj-ea"/>
                <a:cs typeface="+mj-cs"/>
              </a:rPr>
              <a:t>Ценности</a:t>
            </a:r>
            <a:endParaRPr lang="ru-RU" sz="3200" u="sng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ctangle 7"/>
          <p:cNvSpPr txBox="1">
            <a:spLocks/>
          </p:cNvSpPr>
          <p:nvPr/>
        </p:nvSpPr>
        <p:spPr bwMode="auto">
          <a:xfrm>
            <a:off x="827088" y="4554538"/>
            <a:ext cx="77771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342900" indent="127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0" dirty="0">
              <a:latin typeface="+mn-lt"/>
            </a:endParaRPr>
          </a:p>
          <a:p>
            <a:pPr marL="342900" indent="127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0" dirty="0">
              <a:latin typeface="+mn-lt"/>
            </a:endParaRPr>
          </a:p>
          <a:p>
            <a:pPr marL="342900" indent="-342900" algn="l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b="0" dirty="0">
              <a:latin typeface="+mn-lt"/>
            </a:endParaRPr>
          </a:p>
          <a:p>
            <a:pPr marL="342900" indent="-342900" algn="l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b="0" dirty="0">
              <a:latin typeface="Times New Roman" pitchFamily="18" charset="0"/>
            </a:endParaRPr>
          </a:p>
        </p:txBody>
      </p:sp>
      <p:sp>
        <p:nvSpPr>
          <p:cNvPr id="8" name="Rectangle 7"/>
          <p:cNvSpPr txBox="1">
            <a:spLocks/>
          </p:cNvSpPr>
          <p:nvPr/>
        </p:nvSpPr>
        <p:spPr>
          <a:xfrm>
            <a:off x="250825" y="1484313"/>
            <a:ext cx="5689600" cy="252095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365760" indent="127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defRPr/>
            </a:pPr>
            <a:endParaRPr lang="ru-RU" sz="2700" b="0" dirty="0">
              <a:latin typeface="+mn-lt"/>
            </a:endParaRPr>
          </a:p>
          <a:p>
            <a:pPr marL="365760" indent="127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defRPr/>
            </a:pPr>
            <a:endParaRPr lang="ru-RU" sz="2700" b="0" dirty="0">
              <a:latin typeface="+mn-lt"/>
            </a:endParaRPr>
          </a:p>
          <a:p>
            <a:pPr marL="365760" indent="127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700" b="0" dirty="0">
                <a:latin typeface="+mn-lt"/>
              </a:rPr>
              <a:t> уникальный и неповторимый</a:t>
            </a:r>
          </a:p>
          <a:p>
            <a:pPr marL="365760" indent="127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700" b="0" dirty="0">
                <a:latin typeface="+mn-lt"/>
              </a:rPr>
              <a:t> добрый и отзывчивый;</a:t>
            </a:r>
          </a:p>
          <a:p>
            <a:pPr marL="365760" indent="127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700" b="0" dirty="0">
                <a:latin typeface="+mn-lt"/>
              </a:rPr>
              <a:t> имею право быть собой;</a:t>
            </a:r>
          </a:p>
          <a:p>
            <a:pPr marL="365760" indent="127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700" b="0" dirty="0">
                <a:latin typeface="+mn-lt"/>
              </a:rPr>
              <a:t> учусь на своих ошибках... </a:t>
            </a:r>
          </a:p>
          <a:p>
            <a:pPr marL="365760" indent="-256032" algn="l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endParaRPr lang="ru-RU" sz="2600" b="0" dirty="0">
              <a:latin typeface="+mn-lt"/>
            </a:endParaRPr>
          </a:p>
          <a:p>
            <a:pPr marL="365760" indent="-256032" algn="l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defRPr/>
            </a:pPr>
            <a:endParaRPr lang="ru-RU" sz="4000" b="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10"/>
          <p:cNvSpPr>
            <a:spLocks noChangeArrowheads="1" noChangeShapeType="1" noTextEdit="1"/>
          </p:cNvSpPr>
          <p:nvPr/>
        </p:nvSpPr>
        <p:spPr bwMode="auto">
          <a:xfrm>
            <a:off x="611188" y="2565400"/>
            <a:ext cx="792162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Проверь себя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933825"/>
            <a:ext cx="4010025" cy="273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971550" y="1125538"/>
            <a:ext cx="777716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Коммуникация</a:t>
            </a:r>
          </a:p>
          <a:p>
            <a:pPr algn="just"/>
            <a:endParaRPr lang="ru-RU" sz="3200" i="1"/>
          </a:p>
          <a:p>
            <a:pPr algn="just"/>
            <a:r>
              <a:rPr lang="ru-RU" sz="2800" b="0" i="1"/>
              <a:t>(лат. - «общее, разделяемое со всеми»)</a:t>
            </a:r>
          </a:p>
          <a:p>
            <a:pPr algn="just"/>
            <a:endParaRPr lang="ru-RU" sz="3200" i="1"/>
          </a:p>
          <a:p>
            <a:pPr algn="just"/>
            <a:r>
              <a:rPr lang="ru-RU" sz="3200" b="0"/>
              <a:t>Это процесс двустороннего обмена информацией, ведущей ко взаимному пониманию. </a:t>
            </a:r>
          </a:p>
        </p:txBody>
      </p:sp>
      <p:pic>
        <p:nvPicPr>
          <p:cNvPr id="5" name="Picture 6" descr="C:\Users\User\Desktop\ааааа\1316091144_cf6556f3da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4611688"/>
            <a:ext cx="2736850" cy="1825625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Grp="1"/>
          </p:cNvSpPr>
          <p:nvPr>
            <p:ph idx="1"/>
          </p:nvPr>
        </p:nvSpPr>
        <p:spPr>
          <a:xfrm>
            <a:off x="457200" y="2636838"/>
            <a:ext cx="8147050" cy="4032250"/>
          </a:xfrm>
        </p:spPr>
        <p:txBody>
          <a:bodyPr rtlCol="0" anchor="ctr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/>
              <a:t>Коммуникатор – это…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2800" dirty="0" smtClean="0"/>
              <a:t>человек, который сообщает информацию;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2800" dirty="0" smtClean="0"/>
              <a:t>человек, который воспринимает информацию.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27650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Тест для самопроверки</a:t>
            </a:r>
          </a:p>
        </p:txBody>
      </p:sp>
      <p:pic>
        <p:nvPicPr>
          <p:cNvPr id="4" name="Picture 13" descr="C:\Users\User\Desktop\ааааа\i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2665412" cy="2008187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7"/>
          <p:cNvSpPr>
            <a:spLocks noGrp="1"/>
          </p:cNvSpPr>
          <p:nvPr>
            <p:ph idx="1"/>
          </p:nvPr>
        </p:nvSpPr>
        <p:spPr>
          <a:xfrm>
            <a:off x="457200" y="2636838"/>
            <a:ext cx="8147050" cy="4032250"/>
          </a:xfrm>
        </p:spPr>
        <p:txBody>
          <a:bodyPr rtlCol="0" anchor="ctr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 </a:t>
            </a:r>
            <a:r>
              <a:rPr lang="ru-RU" b="1" dirty="0" smtClean="0"/>
              <a:t>Позиция коммуникатора, при которой он держится подчеркнуто нейтрально, не заявляет открыто о своей точке зрения </a:t>
            </a:r>
          </a:p>
          <a:p>
            <a:pPr marL="1168400" indent="12700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открытая;</a:t>
            </a:r>
          </a:p>
          <a:p>
            <a:pPr marL="1168400" indent="12700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отстраненная;</a:t>
            </a:r>
          </a:p>
          <a:p>
            <a:pPr marL="1168400" indent="12700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закрытая.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2867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Тест для самопроверки</a:t>
            </a:r>
          </a:p>
        </p:txBody>
      </p:sp>
      <p:pic>
        <p:nvPicPr>
          <p:cNvPr id="4" name="Picture 13" descr="C:\Users\User\Desktop\ааааа\i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2665413" cy="2008187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Grp="1"/>
          </p:cNvSpPr>
          <p:nvPr>
            <p:ph idx="1"/>
          </p:nvPr>
        </p:nvSpPr>
        <p:spPr>
          <a:xfrm>
            <a:off x="457200" y="2997200"/>
            <a:ext cx="8507413" cy="3671888"/>
          </a:xfrm>
        </p:spPr>
        <p:txBody>
          <a:bodyPr rtlCol="0" anchor="ctr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 </a:t>
            </a:r>
            <a:r>
              <a:rPr lang="ru-RU" b="1" dirty="0" smtClean="0"/>
              <a:t>Коммуникативная сторона общения…</a:t>
            </a:r>
          </a:p>
          <a:p>
            <a:pPr marL="365760" indent="-256032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состоит в обмене информацией между людьми;</a:t>
            </a:r>
          </a:p>
          <a:p>
            <a:pPr marL="365760" indent="-256032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заключается в организации взаимодействия между людьми;</a:t>
            </a:r>
          </a:p>
          <a:p>
            <a:pPr marL="365760" indent="-256032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включает процесс восприятия друг друга партнерами по общению и установление на этой основе взаимопонимания.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29698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Тест для самопроверки</a:t>
            </a:r>
          </a:p>
        </p:txBody>
      </p:sp>
      <p:pic>
        <p:nvPicPr>
          <p:cNvPr id="4" name="Picture 13" descr="C:\Users\User\Desktop\ааааа\i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2665413" cy="2008187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/>
          </p:cNvSpPr>
          <p:nvPr>
            <p:ph idx="1"/>
          </p:nvPr>
        </p:nvSpPr>
        <p:spPr>
          <a:xfrm>
            <a:off x="457200" y="2708275"/>
            <a:ext cx="8147050" cy="3960813"/>
          </a:xfrm>
        </p:spPr>
        <p:txBody>
          <a:bodyPr rtlCol="0" anchor="ctr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4. Ответная реакция партнера по общению – это… </a:t>
            </a:r>
          </a:p>
          <a:p>
            <a:pPr marL="1073150" indent="19050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идентификация; </a:t>
            </a:r>
          </a:p>
          <a:p>
            <a:pPr marL="1073150" indent="19050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обратная связь;</a:t>
            </a:r>
          </a:p>
          <a:p>
            <a:pPr marL="1073150" indent="19050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коммуникация;</a:t>
            </a:r>
          </a:p>
          <a:p>
            <a:pPr marL="1073150" indent="19050" algn="just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/>
              <a:t>интеракция. 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3072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Тест для самопроверки</a:t>
            </a:r>
          </a:p>
        </p:txBody>
      </p:sp>
      <p:pic>
        <p:nvPicPr>
          <p:cNvPr id="4" name="Picture 13" descr="C:\Users\User\Desktop\ааааа\i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2665413" cy="2008187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7463"/>
            <a:ext cx="7596187" cy="6840537"/>
          </a:xfrm>
        </p:spPr>
        <p:txBody>
          <a:bodyPr rtlCol="0"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u-RU" sz="2600" dirty="0" smtClean="0"/>
              <a:t>   На одном из письменных экзаменов по биологии в МГУ был задан вопрос:</a:t>
            </a:r>
          </a:p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u-RU" sz="2600" dirty="0" smtClean="0"/>
              <a:t>«Что делают </a:t>
            </a:r>
            <a:r>
              <a:rPr lang="ru-RU" sz="2600" i="1" dirty="0" smtClean="0"/>
              <a:t>ОНИ</a:t>
            </a:r>
            <a:r>
              <a:rPr lang="ru-RU" sz="2600" dirty="0" smtClean="0"/>
              <a:t> в </a:t>
            </a:r>
            <a:r>
              <a:rPr lang="ru-RU" sz="2600" i="1" dirty="0" smtClean="0"/>
              <a:t>НЕЙ</a:t>
            </a:r>
            <a:r>
              <a:rPr lang="ru-RU" sz="2600" dirty="0" smtClean="0"/>
              <a:t>?». Засчитанные ответы гласили: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«являются строительным материалом»;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«катализируют биохимические реакции»;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«транспортируют различные вещества».</a:t>
            </a:r>
          </a:p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u-RU" sz="2600" dirty="0" smtClean="0"/>
              <a:t>        Ответ «грызут орешки и пьют воду из поилки» экзаменатором на был засчитан, но апелляция абитуриента была удовлетворена, а экзаменатор получил выговор за «</a:t>
            </a:r>
            <a:r>
              <a:rPr lang="ru-RU" sz="2600" dirty="0" err="1" smtClean="0"/>
              <a:t>непоощрение</a:t>
            </a:r>
            <a:r>
              <a:rPr lang="ru-RU" sz="2600" dirty="0" smtClean="0"/>
              <a:t> нестандартного мышления» и «нечеткие формулировки».</a:t>
            </a:r>
          </a:p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u-RU" sz="2600" dirty="0" smtClean="0"/>
              <a:t>         Назовите вопрос и возможную причину непонимания между студентом и преподавателем.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44035" name="Picture 4" descr="Export Wizard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75" y="-171450"/>
            <a:ext cx="17605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420938"/>
            <a:ext cx="8229600" cy="193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45059" name="Rectangle 6" descr="Почтовая бумага"/>
          <p:cNvSpPr>
            <a:spLocks noChangeArrowheads="1"/>
          </p:cNvSpPr>
          <p:nvPr/>
        </p:nvSpPr>
        <p:spPr bwMode="auto">
          <a:xfrm>
            <a:off x="827088" y="2420938"/>
            <a:ext cx="7200900" cy="1200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0" i="1"/>
              <a:t>«Что делают белки в клетке?»</a:t>
            </a:r>
          </a:p>
          <a:p>
            <a:endParaRPr lang="ru-RU" b="0" i="1"/>
          </a:p>
          <a:p>
            <a:r>
              <a:rPr lang="ru-RU" b="0" i="1"/>
              <a:t>Семантический барьер понимания</a:t>
            </a:r>
            <a:endParaRPr lang="ru-RU" i="1"/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К размышлению…</a:t>
            </a:r>
          </a:p>
        </p:txBody>
      </p:sp>
      <p:sp>
        <p:nvSpPr>
          <p:cNvPr id="15363" name="Rectangle 7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4105275"/>
          </a:xfrm>
        </p:spPr>
        <p:txBody>
          <a:bodyPr rtlCol="0" anchor="ctr">
            <a:normAutofit fontScale="32500" lnSpcReduction="20000"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7000" dirty="0" smtClean="0"/>
              <a:t>Если человек достаточно развит, чтобы задать вопрос, то он достаточно развит, чтобы получить на него ответ. 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7000" dirty="0" smtClean="0"/>
              <a:t> Человек может пройти через  все, если только ему говорят правду и позволяют поделиться с другими людьми естественными чувствами, которые испытывают люди в радости и горе.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7000" dirty="0" smtClean="0"/>
              <a:t>Только сам человек что-то открывает в себе или что-то закрывает от себя.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4171950"/>
            <a:ext cx="4503737" cy="251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07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476250"/>
            <a:ext cx="7467600" cy="5997575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800" b="1" smtClean="0">
                <a:latin typeface="Arial" charset="0"/>
              </a:rPr>
              <a:t>ПУСТЬ ВСЕГДА У ВАС БУДЕТ: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48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smtClean="0">
                <a:latin typeface="Arial" charset="0"/>
              </a:rPr>
              <a:t>Воздух - чтобы дышать,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smtClean="0">
                <a:latin typeface="Arial" charset="0"/>
              </a:rPr>
              <a:t>Огонь - чтобы греться,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smtClean="0">
                <a:latin typeface="Arial" charset="0"/>
              </a:rPr>
              <a:t>Вода - чтобы пить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smtClean="0">
                <a:latin typeface="Arial" charset="0"/>
              </a:rPr>
              <a:t>Земля - чтобы на ней жить</a:t>
            </a:r>
            <a:r>
              <a:rPr lang="en-GB" sz="4000" b="1" smtClean="0">
                <a:latin typeface="Arial" charset="0"/>
              </a:rPr>
              <a:t>.</a:t>
            </a:r>
            <a:r>
              <a:rPr lang="ru-RU" sz="4000" b="1" smtClean="0">
                <a:latin typeface="Arial" charset="0"/>
              </a:rPr>
              <a:t>.</a:t>
            </a:r>
            <a:r>
              <a:rPr lang="en-GB" sz="4000" b="1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4000" b="1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ru-RU" sz="4400" smtClean="0">
              <a:latin typeface="Century Schoolbook" pitchFamily="18" charset="0"/>
            </a:endParaRPr>
          </a:p>
        </p:txBody>
      </p:sp>
      <p:sp>
        <p:nvSpPr>
          <p:cNvPr id="47108" name="WordArt 10"/>
          <p:cNvSpPr>
            <a:spLocks noChangeArrowheads="1" noChangeShapeType="1" noTextEdit="1"/>
          </p:cNvSpPr>
          <p:nvPr/>
        </p:nvSpPr>
        <p:spPr bwMode="auto">
          <a:xfrm>
            <a:off x="276225" y="5445125"/>
            <a:ext cx="88677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Спасибо за внимание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Grp="1"/>
          </p:cNvSpPr>
          <p:nvPr>
            <p:ph idx="1"/>
          </p:nvPr>
        </p:nvSpPr>
        <p:spPr>
          <a:xfrm>
            <a:off x="457200" y="1700213"/>
            <a:ext cx="8147050" cy="4773612"/>
          </a:xfrm>
        </p:spPr>
        <p:txBody>
          <a:bodyPr rtlCol="0">
            <a:normAutofit/>
          </a:bodyPr>
          <a:lstStyle/>
          <a:p>
            <a:pPr marL="365760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Коммуникатор — сообщение (текст) — канал передачи информации — аудитория (слушатель, приемник) — обратная связь.</a:t>
            </a:r>
          </a:p>
          <a:p>
            <a:pPr marL="365760" indent="-256032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sp>
        <p:nvSpPr>
          <p:cNvPr id="512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Модель коммуникативного процесса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Схема передачи информации</a:t>
            </a: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557338"/>
            <a:ext cx="82454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</a:rPr>
              <a:t>Модели и алгоритмы построения конструктивных коммуникаций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5363" name="Picture 14" descr="C:\Users\User\Desktop\ааааа\поддержка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3068638"/>
            <a:ext cx="2857500" cy="201930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 noGrp="1"/>
          </p:cNvGrpSpPr>
          <p:nvPr>
            <p:ph idx="1"/>
          </p:nvPr>
        </p:nvGrpSpPr>
        <p:grpSpPr bwMode="auto">
          <a:xfrm>
            <a:off x="395288" y="1935163"/>
            <a:ext cx="8497887" cy="3725862"/>
            <a:chOff x="975" y="1723"/>
            <a:chExt cx="7695" cy="5565"/>
          </a:xfrm>
        </p:grpSpPr>
        <p:sp>
          <p:nvSpPr>
            <p:cNvPr id="16388" name="Text Box 3"/>
            <p:cNvSpPr txBox="1">
              <a:spLocks noChangeArrowheads="1"/>
            </p:cNvSpPr>
            <p:nvPr/>
          </p:nvSpPr>
          <p:spPr bwMode="auto">
            <a:xfrm>
              <a:off x="975" y="1723"/>
              <a:ext cx="7695" cy="55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389" name="Group 4"/>
            <p:cNvGrpSpPr>
              <a:grpSpLocks/>
            </p:cNvGrpSpPr>
            <p:nvPr/>
          </p:nvGrpSpPr>
          <p:grpSpPr bwMode="auto">
            <a:xfrm>
              <a:off x="1260" y="2113"/>
              <a:ext cx="7200" cy="4785"/>
              <a:chOff x="1260" y="2113"/>
              <a:chExt cx="7200" cy="4785"/>
            </a:xfrm>
          </p:grpSpPr>
          <p:sp>
            <p:nvSpPr>
              <p:cNvPr id="16390" name="Text Box 5"/>
              <p:cNvSpPr txBox="1">
                <a:spLocks noChangeArrowheads="1"/>
              </p:cNvSpPr>
              <p:nvPr/>
            </p:nvSpPr>
            <p:spPr bwMode="auto">
              <a:xfrm>
                <a:off x="4725" y="4753"/>
                <a:ext cx="3735" cy="21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endParaRPr lang="ru-RU" sz="110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100">
                    <a:latin typeface="Times New Roman" pitchFamily="18" charset="0"/>
                  </a:rPr>
                  <a:t>НЕ СООТВЕТСТВУЮЩИЕ МОЕМУ ПРЕДСТАВЛЕНИЮ</a:t>
                </a:r>
                <a:endParaRPr lang="ru-RU"/>
              </a:p>
            </p:txBody>
          </p:sp>
          <p:sp>
            <p:nvSpPr>
              <p:cNvPr id="16391" name="Text Box 6"/>
              <p:cNvSpPr txBox="1">
                <a:spLocks noChangeArrowheads="1"/>
              </p:cNvSpPr>
              <p:nvPr/>
            </p:nvSpPr>
            <p:spPr bwMode="auto">
              <a:xfrm>
                <a:off x="1260" y="4843"/>
                <a:ext cx="3165" cy="19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endParaRPr lang="ru-RU" sz="110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100">
                    <a:latin typeface="Times New Roman" pitchFamily="18" charset="0"/>
                  </a:rPr>
                  <a:t>ПОЗИЦИЯ-ПРОТИВОПОСТАВЛЕНИЯ</a:t>
                </a:r>
              </a:p>
              <a:p>
                <a:endParaRPr lang="ru-RU"/>
              </a:p>
            </p:txBody>
          </p:sp>
          <p:grpSp>
            <p:nvGrpSpPr>
              <p:cNvPr id="16392" name="Group 7"/>
              <p:cNvGrpSpPr>
                <a:grpSpLocks/>
              </p:cNvGrpSpPr>
              <p:nvPr/>
            </p:nvGrpSpPr>
            <p:grpSpPr bwMode="auto">
              <a:xfrm>
                <a:off x="1500" y="2113"/>
                <a:ext cx="6360" cy="2475"/>
                <a:chOff x="1500" y="2023"/>
                <a:chExt cx="6360" cy="2475"/>
              </a:xfrm>
            </p:grpSpPr>
            <p:grpSp>
              <p:nvGrpSpPr>
                <p:cNvPr id="16393" name="Group 8"/>
                <p:cNvGrpSpPr>
                  <a:grpSpLocks/>
                </p:cNvGrpSpPr>
                <p:nvPr/>
              </p:nvGrpSpPr>
              <p:grpSpPr bwMode="auto">
                <a:xfrm>
                  <a:off x="1500" y="2023"/>
                  <a:ext cx="6360" cy="2475"/>
                  <a:chOff x="1500" y="2023"/>
                  <a:chExt cx="6360" cy="2475"/>
                </a:xfrm>
              </p:grpSpPr>
              <p:sp>
                <p:nvSpPr>
                  <p:cNvPr id="16396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500" y="2113"/>
                    <a:ext cx="2760" cy="238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2600">
                        <a:latin typeface="Times New Roman" pitchFamily="18" charset="0"/>
                      </a:rPr>
                      <a:t>«Я»</a:t>
                    </a:r>
                  </a:p>
                  <a:p>
                    <a:endParaRPr lang="ru-RU"/>
                  </a:p>
                </p:txBody>
              </p:sp>
              <p:sp>
                <p:nvSpPr>
                  <p:cNvPr id="1639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935" y="2023"/>
                    <a:ext cx="2925" cy="247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1600">
                      <a:latin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600">
                        <a:latin typeface="Times New Roman" pitchFamily="18" charset="0"/>
                      </a:rPr>
                      <a:t>«</a:t>
                    </a:r>
                    <a:r>
                      <a:rPr lang="ru-RU" sz="2200">
                        <a:latin typeface="Times New Roman" pitchFamily="18" charset="0"/>
                      </a:rPr>
                      <a:t>ОНИ</a:t>
                    </a:r>
                    <a:r>
                      <a:rPr lang="ru-RU" sz="1600">
                        <a:latin typeface="Times New Roman" pitchFamily="18" charset="0"/>
                      </a:rPr>
                      <a:t>»</a:t>
                    </a:r>
                    <a:endParaRPr lang="ru-RU"/>
                  </a:p>
                </p:txBody>
              </p:sp>
            </p:grpSp>
            <p:cxnSp>
              <p:nvCxnSpPr>
                <p:cNvPr id="16394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82" y="2623"/>
                  <a:ext cx="885" cy="2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6395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4182" y="3808"/>
                  <a:ext cx="963" cy="1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002060"/>
                </a:solidFill>
              </a:rPr>
              <a:t>Модель «Я-ОНИ» отношений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 noGrp="1"/>
          </p:cNvGrpSpPr>
          <p:nvPr>
            <p:ph idx="1"/>
          </p:nvPr>
        </p:nvGrpSpPr>
        <p:grpSpPr bwMode="auto">
          <a:xfrm>
            <a:off x="900113" y="1935163"/>
            <a:ext cx="7786687" cy="3294062"/>
            <a:chOff x="1005" y="7425"/>
            <a:chExt cx="7695" cy="5565"/>
          </a:xfrm>
        </p:grpSpPr>
        <p:grpSp>
          <p:nvGrpSpPr>
            <p:cNvPr id="17412" name="Group 3"/>
            <p:cNvGrpSpPr>
              <a:grpSpLocks/>
            </p:cNvGrpSpPr>
            <p:nvPr/>
          </p:nvGrpSpPr>
          <p:grpSpPr bwMode="auto">
            <a:xfrm>
              <a:off x="1005" y="7425"/>
              <a:ext cx="7695" cy="5565"/>
              <a:chOff x="975" y="1723"/>
              <a:chExt cx="7695" cy="5565"/>
            </a:xfrm>
          </p:grpSpPr>
          <p:sp>
            <p:nvSpPr>
              <p:cNvPr id="17416" name="Text Box 4"/>
              <p:cNvSpPr txBox="1">
                <a:spLocks noChangeArrowheads="1"/>
              </p:cNvSpPr>
              <p:nvPr/>
            </p:nvSpPr>
            <p:spPr bwMode="auto">
              <a:xfrm>
                <a:off x="975" y="1723"/>
                <a:ext cx="7695" cy="55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17" name="Group 5"/>
              <p:cNvGrpSpPr>
                <a:grpSpLocks/>
              </p:cNvGrpSpPr>
              <p:nvPr/>
            </p:nvGrpSpPr>
            <p:grpSpPr bwMode="auto">
              <a:xfrm>
                <a:off x="1260" y="2113"/>
                <a:ext cx="7200" cy="4785"/>
                <a:chOff x="1260" y="2113"/>
                <a:chExt cx="7200" cy="4785"/>
              </a:xfrm>
            </p:grpSpPr>
            <p:sp>
              <p:nvSpPr>
                <p:cNvPr id="174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725" y="4753"/>
                  <a:ext cx="3735" cy="2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00">
                      <a:latin typeface="Times New Roman" pitchFamily="18" charset="0"/>
                    </a:rPr>
                    <a:t> </a:t>
                  </a:r>
                </a:p>
                <a:p>
                  <a:pPr algn="ctr">
                    <a:spcAft>
                      <a:spcPts val="1000"/>
                    </a:spcAft>
                  </a:pPr>
                  <a:endParaRPr lang="ru-RU" sz="1100">
                    <a:latin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ru-RU" sz="1100" i="1">
                      <a:latin typeface="Times New Roman" pitchFamily="18" charset="0"/>
                    </a:rPr>
                    <a:t>Я ПЫТАЮСЬ ПОНЯТЬ ТЕБЯ</a:t>
                  </a:r>
                  <a:endParaRPr lang="ru-RU"/>
                </a:p>
              </p:txBody>
            </p:sp>
            <p:sp>
              <p:nvSpPr>
                <p:cNvPr id="174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260" y="4843"/>
                  <a:ext cx="3165" cy="19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00">
                      <a:latin typeface="Times New Roman" pitchFamily="18" charset="0"/>
                    </a:rPr>
                    <a:t>ПОЗИЦИЯ-ВЗАИМОДЕЙСТВИЯ</a:t>
                  </a:r>
                </a:p>
                <a:p>
                  <a:pPr algn="ctr">
                    <a:spcAft>
                      <a:spcPts val="1000"/>
                    </a:spcAft>
                  </a:pPr>
                  <a:r>
                    <a:rPr lang="ru-RU" sz="1100">
                      <a:latin typeface="Times New Roman" pitchFamily="18" charset="0"/>
                    </a:rPr>
                    <a:t>ПРИЕМЫ И МЕТОДЫ ВОЗДЕЙСТВИЯ </a:t>
                  </a:r>
                </a:p>
                <a:p>
                  <a:endParaRPr lang="ru-RU"/>
                </a:p>
              </p:txBody>
            </p:sp>
            <p:grpSp>
              <p:nvGrpSpPr>
                <p:cNvPr id="17420" name="Group 8"/>
                <p:cNvGrpSpPr>
                  <a:grpSpLocks/>
                </p:cNvGrpSpPr>
                <p:nvPr/>
              </p:nvGrpSpPr>
              <p:grpSpPr bwMode="auto">
                <a:xfrm>
                  <a:off x="1500" y="2113"/>
                  <a:ext cx="6360" cy="2475"/>
                  <a:chOff x="1500" y="2023"/>
                  <a:chExt cx="6360" cy="2475"/>
                </a:xfrm>
              </p:grpSpPr>
              <p:grpSp>
                <p:nvGrpSpPr>
                  <p:cNvPr id="1742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500" y="2023"/>
                    <a:ext cx="6360" cy="2475"/>
                    <a:chOff x="1500" y="2023"/>
                    <a:chExt cx="6360" cy="2475"/>
                  </a:xfrm>
                </p:grpSpPr>
                <p:sp>
                  <p:nvSpPr>
                    <p:cNvPr id="17424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0" y="2113"/>
                      <a:ext cx="2760" cy="238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2600">
                          <a:latin typeface="Times New Roman" pitchFamily="18" charset="0"/>
                        </a:rPr>
                        <a:t>«Я»</a:t>
                      </a:r>
                    </a:p>
                    <a:p>
                      <a:endParaRPr lang="ru-RU"/>
                    </a:p>
                  </p:txBody>
                </p:sp>
                <p:sp>
                  <p:nvSpPr>
                    <p:cNvPr id="17425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5" y="2023"/>
                      <a:ext cx="2925" cy="247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</a:rPr>
                        <a:t>«ТЫ»</a:t>
                      </a:r>
                      <a:endParaRPr lang="ru-RU"/>
                    </a:p>
                  </p:txBody>
                </p:sp>
              </p:grpSp>
              <p:cxnSp>
                <p:nvCxnSpPr>
                  <p:cNvPr id="17422" name="AutoShap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182" y="2623"/>
                    <a:ext cx="885" cy="22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7423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2" y="3808"/>
                    <a:ext cx="963" cy="15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  <p:cxnSp>
          <p:nvCxnSpPr>
            <p:cNvPr id="17413" name="AutoShape 14"/>
            <p:cNvCxnSpPr>
              <a:cxnSpLocks noChangeShapeType="1"/>
            </p:cNvCxnSpPr>
            <p:nvPr/>
          </p:nvCxnSpPr>
          <p:spPr bwMode="auto">
            <a:xfrm flipV="1">
              <a:off x="3960" y="11430"/>
              <a:ext cx="1455" cy="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14" name="AutoShape 15"/>
            <p:cNvCxnSpPr>
              <a:cxnSpLocks noChangeShapeType="1"/>
            </p:cNvCxnSpPr>
            <p:nvPr/>
          </p:nvCxnSpPr>
          <p:spPr bwMode="auto">
            <a:xfrm flipH="1" flipV="1">
              <a:off x="3960" y="8295"/>
              <a:ext cx="975" cy="5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15" name="AutoShape 16"/>
            <p:cNvCxnSpPr>
              <a:cxnSpLocks noChangeShapeType="1"/>
            </p:cNvCxnSpPr>
            <p:nvPr/>
          </p:nvCxnSpPr>
          <p:spPr bwMode="auto">
            <a:xfrm flipH="1">
              <a:off x="3960" y="9300"/>
              <a:ext cx="1005" cy="5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002060"/>
                </a:solidFill>
              </a:rPr>
              <a:t>Модель «Я-ТЫ» отношений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idx="1"/>
          </p:nvPr>
        </p:nvSpPr>
        <p:spPr>
          <a:xfrm>
            <a:off x="468313" y="1628775"/>
            <a:ext cx="8291512" cy="4773613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2400" i="1" smtClean="0"/>
              <a:t>Есть много людей, которые придут и будут хвалить цветущие вишни, но истинно добры те, которые придут к нам, когда они отцветут.</a:t>
            </a:r>
          </a:p>
          <a:p>
            <a:pPr algn="r">
              <a:buFont typeface="Arial" charset="0"/>
              <a:buNone/>
            </a:pPr>
            <a:r>
              <a:rPr lang="ru-RU" sz="2400" i="1" smtClean="0"/>
              <a:t>Япон. четверостишие</a:t>
            </a:r>
            <a:endParaRPr lang="ru-RU" sz="2400" smtClean="0"/>
          </a:p>
        </p:txBody>
      </p:sp>
      <p:sp>
        <p:nvSpPr>
          <p:cNvPr id="2050" name="Rectangle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Язык принятия и непринятия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3500438"/>
            <a:ext cx="3598862" cy="270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Words>1479</Words>
  <Application>Microsoft Office PowerPoint</Application>
  <PresentationFormat>Экран (4:3)</PresentationFormat>
  <Paragraphs>213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Times New Roman</vt:lpstr>
      <vt:lpstr>Century Schoolbook</vt:lpstr>
      <vt:lpstr>Открытая</vt:lpstr>
      <vt:lpstr>Тема Office</vt:lpstr>
      <vt:lpstr>Коммуникативная сторона общения</vt:lpstr>
      <vt:lpstr>Литература</vt:lpstr>
      <vt:lpstr>Слайд 3</vt:lpstr>
      <vt:lpstr>Модель коммуникативного процесса</vt:lpstr>
      <vt:lpstr>Схема передачи информации</vt:lpstr>
      <vt:lpstr>Модели и алгоритмы построения конструктивных коммуникаций</vt:lpstr>
      <vt:lpstr>Модель «Я-ОНИ» отношений</vt:lpstr>
      <vt:lpstr>Модель «Я-ТЫ» отношений</vt:lpstr>
      <vt:lpstr>Язык принятия и непринятия</vt:lpstr>
      <vt:lpstr>Структура речевого высказывания</vt:lpstr>
      <vt:lpstr>Науки, изучающие невербальные средства общения</vt:lpstr>
      <vt:lpstr>Эмоциональные реакции</vt:lpstr>
      <vt:lpstr>Эмоциональные реакции</vt:lpstr>
      <vt:lpstr>Эмоциональные реакции</vt:lpstr>
      <vt:lpstr>Эмоциональные реакции</vt:lpstr>
      <vt:lpstr>Эмоциональные реакции</vt:lpstr>
      <vt:lpstr>Конгруентность</vt:lpstr>
      <vt:lpstr>Коммуникативные барьеры</vt:lpstr>
      <vt:lpstr>Алгоритм взаимопонимания</vt:lpstr>
      <vt:lpstr>Приемы диалога</vt:lpstr>
      <vt:lpstr>Я-высказывание</vt:lpstr>
      <vt:lpstr>Доверие</vt:lpstr>
      <vt:lpstr>Слайд 23</vt:lpstr>
      <vt:lpstr>Слайд 24</vt:lpstr>
      <vt:lpstr>Принципы конструктивного общения</vt:lpstr>
      <vt:lpstr>Обратная связь</vt:lpstr>
      <vt:lpstr>Правила обратной связи</vt:lpstr>
      <vt:lpstr>Я верю, что я…</vt:lpstr>
      <vt:lpstr>Слайд 29</vt:lpstr>
      <vt:lpstr>Тест для самопроверки</vt:lpstr>
      <vt:lpstr>Тест для самопроверки</vt:lpstr>
      <vt:lpstr>Тест для самопроверки</vt:lpstr>
      <vt:lpstr>Тест для самопроверки</vt:lpstr>
      <vt:lpstr>Слайд 34</vt:lpstr>
      <vt:lpstr> </vt:lpstr>
      <vt:lpstr>К размышлению…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re</cp:lastModifiedBy>
  <cp:revision>185</cp:revision>
  <dcterms:modified xsi:type="dcterms:W3CDTF">2014-02-25T15:15:23Z</dcterms:modified>
</cp:coreProperties>
</file>