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5"/>
  </p:notesMasterIdLst>
  <p:sldIdLst>
    <p:sldId id="256" r:id="rId2"/>
    <p:sldId id="291" r:id="rId3"/>
    <p:sldId id="257" r:id="rId4"/>
    <p:sldId id="292" r:id="rId5"/>
    <p:sldId id="259" r:id="rId6"/>
    <p:sldId id="260" r:id="rId7"/>
    <p:sldId id="294" r:id="rId8"/>
    <p:sldId id="262" r:id="rId9"/>
    <p:sldId id="284" r:id="rId10"/>
    <p:sldId id="263" r:id="rId11"/>
    <p:sldId id="285" r:id="rId12"/>
    <p:sldId id="264" r:id="rId13"/>
    <p:sldId id="265" r:id="rId14"/>
    <p:sldId id="286" r:id="rId15"/>
    <p:sldId id="295" r:id="rId16"/>
    <p:sldId id="267" r:id="rId17"/>
    <p:sldId id="268" r:id="rId18"/>
    <p:sldId id="269" r:id="rId19"/>
    <p:sldId id="296" r:id="rId20"/>
    <p:sldId id="287" r:id="rId21"/>
    <p:sldId id="270" r:id="rId22"/>
    <p:sldId id="297" r:id="rId23"/>
    <p:sldId id="289" r:id="rId24"/>
    <p:sldId id="271" r:id="rId25"/>
    <p:sldId id="298" r:id="rId26"/>
    <p:sldId id="272" r:id="rId27"/>
    <p:sldId id="299" r:id="rId28"/>
    <p:sldId id="274" r:id="rId29"/>
    <p:sldId id="275" r:id="rId30"/>
    <p:sldId id="276" r:id="rId31"/>
    <p:sldId id="300" r:id="rId32"/>
    <p:sldId id="278" r:id="rId33"/>
    <p:sldId id="301" r:id="rId34"/>
    <p:sldId id="279" r:id="rId35"/>
    <p:sldId id="302" r:id="rId36"/>
    <p:sldId id="288" r:id="rId37"/>
    <p:sldId id="303" r:id="rId38"/>
    <p:sldId id="281" r:id="rId39"/>
    <p:sldId id="282" r:id="rId40"/>
    <p:sldId id="304" r:id="rId41"/>
    <p:sldId id="283" r:id="rId42"/>
    <p:sldId id="290" r:id="rId43"/>
    <p:sldId id="305" r:id="rId44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FF"/>
    <a:srgbClr val="5C6A08"/>
    <a:srgbClr val="008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9C3F4C-6AF6-4154-8E7C-2EB02DCB8793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5CEF2CD-A5F5-4204-9637-DD1C509A9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8AE0D7-28EB-45F2-99D4-C17C32BC623E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38231 w 4917"/>
                <a:gd name="T3" fmla="*/ 0 h 1000"/>
                <a:gd name="T4" fmla="*/ 42569 w 4917"/>
                <a:gd name="T5" fmla="*/ 881 h 1000"/>
                <a:gd name="T6" fmla="*/ 38240 w 4917"/>
                <a:gd name="T7" fmla="*/ 1761 h 1000"/>
                <a:gd name="T8" fmla="*/ 0 w 4917"/>
                <a:gd name="T9" fmla="*/ 1761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0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2A115-BAB7-47DC-99BF-B00D2B2E3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5CEE3-D2F4-4F3A-B11B-FEF3FCCC8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BA45E-9A34-4845-ABA4-75E370BE9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4BFA9-31C2-4CFD-9A1A-CEB5083F0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BDBBA-462D-40E6-BAD8-0B528565D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3B1F9-EFC8-4FC5-B6A9-B3B99F834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A4801-0D29-4DB6-AED3-B4BB4405C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3F0F-BCD6-4A45-A68C-040395022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8C626-1F24-49F3-B1FB-AA58A08D2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6BC00-E3C5-4DFF-8F51-51C08317B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25CC-BAB9-468D-A17A-3DB00DDCA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19FF-03EB-4CD6-9626-9F9B90A82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15827 w 7000"/>
                <a:gd name="T3" fmla="*/ 0 h 1000"/>
                <a:gd name="T4" fmla="*/ 17047 w 7000"/>
                <a:gd name="T5" fmla="*/ 174 h 1000"/>
                <a:gd name="T6" fmla="*/ 15829 w 7000"/>
                <a:gd name="T7" fmla="*/ 348 h 1000"/>
                <a:gd name="T8" fmla="*/ 0 w 7000"/>
                <a:gd name="T9" fmla="*/ 348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AC14A581-65F5-40FB-85DA-AAE5BD8C8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773238"/>
            <a:ext cx="8077200" cy="1263650"/>
          </a:xfrm>
        </p:spPr>
        <p:txBody>
          <a:bodyPr/>
          <a:lstStyle/>
          <a:p>
            <a:r>
              <a:rPr lang="ru-RU" sz="4800" smtClean="0">
                <a:solidFill>
                  <a:schemeClr val="bg1"/>
                </a:solidFill>
              </a:rPr>
              <a:t>Семь  природных чудес</a:t>
            </a:r>
            <a:r>
              <a:rPr lang="en-US" sz="4800" smtClean="0">
                <a:solidFill>
                  <a:schemeClr val="bg1"/>
                </a:solidFill>
              </a:rPr>
              <a:t/>
            </a:r>
            <a:br>
              <a:rPr lang="en-US" sz="4800" smtClean="0">
                <a:solidFill>
                  <a:schemeClr val="bg1"/>
                </a:solidFill>
              </a:rPr>
            </a:br>
            <a:r>
              <a:rPr lang="ru-RU" sz="4800" smtClean="0">
                <a:solidFill>
                  <a:schemeClr val="bg1"/>
                </a:solidFill>
              </a:rPr>
              <a:t> Республики Коми</a:t>
            </a:r>
            <a:br>
              <a:rPr lang="ru-RU" sz="4800" smtClean="0">
                <a:solidFill>
                  <a:schemeClr val="bg1"/>
                </a:solidFill>
              </a:rPr>
            </a:b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07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498975" y="3357563"/>
            <a:ext cx="3197225" cy="1376362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3D3DD7"/>
                </a:solidFill>
              </a:rPr>
              <a:t>Урок математики</a:t>
            </a:r>
          </a:p>
          <a:p>
            <a:pPr eaLnBrk="1" hangingPunct="1"/>
            <a:r>
              <a:rPr lang="ru-RU" sz="2000" smtClean="0">
                <a:solidFill>
                  <a:srgbClr val="3D3DD7"/>
                </a:solidFill>
              </a:rPr>
              <a:t>для обучающихся 6-х классов СОШ (2 часа)</a:t>
            </a:r>
          </a:p>
          <a:p>
            <a:pPr eaLnBrk="1" hangingPunct="1"/>
            <a:endParaRPr lang="ru-RU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9606" y="3356992"/>
            <a:ext cx="3672631" cy="27546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9" name="Rectangle 18"/>
          <p:cNvSpPr>
            <a:spLocks noChangeArrowheads="1"/>
          </p:cNvSpPr>
          <p:nvPr/>
        </p:nvSpPr>
        <p:spPr bwMode="auto">
          <a:xfrm>
            <a:off x="2786063" y="527050"/>
            <a:ext cx="446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МБОУ «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Пажгинская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СОШ»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00563" y="4549775"/>
            <a:ext cx="37052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Составила: учитель математики</a:t>
            </a:r>
          </a:p>
          <a:p>
            <a:pPr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Надежда Алексеевна</a:t>
            </a:r>
          </a:p>
          <a:p>
            <a:pPr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Георгиева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3" y="5732463"/>
            <a:ext cx="36004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с.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Пажга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Сыктывдинский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район,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Узнай название реки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ja-JP" smtClean="0">
                <a:solidFill>
                  <a:schemeClr val="hlink"/>
                </a:solidFill>
              </a:rPr>
              <a:t>Укажите пары взаимно обратных чисел. Тогда вы и узнаете название реки</a:t>
            </a:r>
            <a:r>
              <a:rPr lang="ru-RU" altLang="ja-JP" smtClean="0"/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ja-JP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ja-JP" sz="4000" b="1" smtClean="0"/>
              <a:t>             ¾   </a:t>
            </a:r>
            <a:r>
              <a:rPr lang="ru-RU" altLang="ja-JP" b="1" smtClean="0"/>
              <a:t> </a:t>
            </a:r>
            <a:r>
              <a:rPr lang="ru-RU" altLang="ja-JP" b="1" smtClean="0">
                <a:solidFill>
                  <a:schemeClr val="bg2"/>
                </a:solidFill>
              </a:rPr>
              <a:t>1 </a:t>
            </a:r>
            <a:r>
              <a:rPr lang="ru-RU" altLang="ja-JP" b="1" smtClean="0"/>
              <a:t>   </a:t>
            </a:r>
            <a:r>
              <a:rPr lang="ru-RU" altLang="ja-JP" b="1" smtClean="0">
                <a:solidFill>
                  <a:schemeClr val="accent1"/>
                </a:solidFill>
              </a:rPr>
              <a:t>8/9 </a:t>
            </a:r>
            <a:r>
              <a:rPr lang="ru-RU" altLang="ja-JP" b="1" smtClean="0"/>
              <a:t>   </a:t>
            </a:r>
            <a:r>
              <a:rPr lang="ru-RU" altLang="ja-JP" b="1" smtClean="0">
                <a:solidFill>
                  <a:schemeClr val="accent2"/>
                </a:solidFill>
              </a:rPr>
              <a:t> 7</a:t>
            </a:r>
            <a:r>
              <a:rPr lang="ru-RU" altLang="ja-JP" b="1" smtClean="0"/>
              <a:t>    2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ja-JP" b="1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ja-JP" b="1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ja-JP" b="1" smtClean="0"/>
              <a:t>1-У  </a:t>
            </a:r>
            <a:r>
              <a:rPr lang="ru-RU" altLang="ja-JP" b="1" smtClean="0">
                <a:solidFill>
                  <a:schemeClr val="bg2"/>
                </a:solidFill>
              </a:rPr>
              <a:t>1/7-О</a:t>
            </a:r>
            <a:r>
              <a:rPr lang="ru-RU" altLang="ja-JP" b="1" smtClean="0"/>
              <a:t>  </a:t>
            </a:r>
            <a:r>
              <a:rPr lang="ru-RU" altLang="ja-JP" b="1" smtClean="0">
                <a:solidFill>
                  <a:schemeClr val="accent1"/>
                </a:solidFill>
              </a:rPr>
              <a:t>2/5- Л</a:t>
            </a:r>
            <a:r>
              <a:rPr lang="ru-RU" altLang="ja-JP" b="1" smtClean="0"/>
              <a:t>   </a:t>
            </a:r>
            <a:r>
              <a:rPr lang="ru-RU" altLang="ja-JP" b="1" smtClean="0">
                <a:solidFill>
                  <a:schemeClr val="folHlink"/>
                </a:solidFill>
              </a:rPr>
              <a:t>1\2- Р</a:t>
            </a:r>
            <a:r>
              <a:rPr lang="ru-RU" altLang="ja-JP" b="1" smtClean="0"/>
              <a:t>  </a:t>
            </a:r>
            <a:r>
              <a:rPr lang="ru-RU" altLang="ja-JP" b="1" smtClean="0">
                <a:solidFill>
                  <a:schemeClr val="accent1"/>
                </a:solidFill>
              </a:rPr>
              <a:t>9/8-Г </a:t>
            </a:r>
            <a:r>
              <a:rPr lang="ru-RU" altLang="ja-JP" b="1" smtClean="0"/>
              <a:t> 4/3-Щ </a:t>
            </a: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reka_schugo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341438"/>
            <a:ext cx="77755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smtClean="0"/>
              <a:t>ЗАПОВЕДНАЯ РЕКА</a:t>
            </a:r>
            <a:r>
              <a:rPr lang="ru-RU" sz="5100" smtClean="0"/>
              <a:t> </a:t>
            </a:r>
            <a:r>
              <a:rPr lang="ru-RU" sz="3600" smtClean="0"/>
              <a:t>Щугор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066088" cy="4462462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chemeClr val="tx2"/>
                </a:solidFill>
              </a:rPr>
              <a:t>Это правый приток Печоры. Берет начало со склона горы </a:t>
            </a:r>
            <a:r>
              <a:rPr lang="ru-RU" b="1" smtClean="0">
                <a:solidFill>
                  <a:schemeClr val="tx2"/>
                </a:solidFill>
              </a:rPr>
              <a:t>Мольыдъиз</a:t>
            </a:r>
            <a:r>
              <a:rPr lang="ru-RU" smtClean="0">
                <a:solidFill>
                  <a:schemeClr val="tx2"/>
                </a:solidFill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</a:pPr>
            <a:r>
              <a:rPr lang="ru-RU" smtClean="0">
                <a:solidFill>
                  <a:schemeClr val="tx2"/>
                </a:solidFill>
              </a:rPr>
              <a:t> В парке большое количество ледников, часть из них прилегает к побережью рек .В районе горы Народная их насчитывается 50, общей площадью 7,5 кв.км.</a:t>
            </a:r>
          </a:p>
          <a:p>
            <a:pPr marL="0" indent="0" algn="just" eaLnBrk="1" hangingPunct="1">
              <a:lnSpc>
                <a:spcPct val="90000"/>
              </a:lnSpc>
            </a:pPr>
            <a:r>
              <a:rPr lang="ru-RU" smtClean="0">
                <a:solidFill>
                  <a:schemeClr val="tx2"/>
                </a:solidFill>
              </a:rPr>
              <a:t> Самые крупные ледники </a:t>
            </a:r>
            <a:r>
              <a:rPr lang="ru-RU" b="1" smtClean="0">
                <a:solidFill>
                  <a:schemeClr val="tx2"/>
                </a:solidFill>
              </a:rPr>
              <a:t>Манси и Гофмана</a:t>
            </a:r>
            <a:r>
              <a:rPr lang="ru-RU" b="1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35575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ja-JP" dirty="0" smtClean="0"/>
              <a:t>Выполнив примеры и записав ответы в таблицу, найдите высоту нижних концов ледниковых языков.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ja-JP" dirty="0" smtClean="0"/>
              <a:t>1)3/10 *10/3=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ja-JP" dirty="0" smtClean="0"/>
              <a:t>2)Найди 1/5 от числа 15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ja-JP" dirty="0" smtClean="0"/>
              <a:t>3)1  2\7 : 3/14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ja-JP" dirty="0" smtClean="0"/>
              <a:t>4)Найди число, если 3/2 его равно 3.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59113" y="5300663"/>
            <a:ext cx="1657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1362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Путешествие по щугорскому каньону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ja-JP" smtClean="0">
                <a:solidFill>
                  <a:schemeClr val="hlink"/>
                </a:solidFill>
              </a:rPr>
              <a:t>Решив  примеры,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ja-JP" smtClean="0">
                <a:solidFill>
                  <a:schemeClr val="hlink"/>
                </a:solidFill>
              </a:rPr>
              <a:t> мы узнаем интересные сведения об этом природном чуде Коми</a:t>
            </a:r>
            <a:r>
              <a:rPr lang="ru-RU" altLang="ja-JP" sz="3600" smtClean="0"/>
              <a:t>.</a:t>
            </a:r>
          </a:p>
          <a:p>
            <a:pPr marL="0" indent="0" eaLnBrk="1" hangingPunct="1"/>
            <a:r>
              <a:rPr lang="ru-RU" altLang="ja-JP" sz="3600" smtClean="0"/>
              <a:t> 2 : 4/3= х : 2</a:t>
            </a:r>
          </a:p>
          <a:p>
            <a:pPr marL="0" indent="0" eaLnBrk="1" hangingPunct="1"/>
            <a:r>
              <a:rPr lang="ru-RU" altLang="ja-JP" sz="3600" smtClean="0"/>
              <a:t> </a:t>
            </a:r>
            <a:r>
              <a:rPr lang="ru-RU" altLang="ja-JP" sz="3600" smtClean="0">
                <a:solidFill>
                  <a:schemeClr val="accent1"/>
                </a:solidFill>
              </a:rPr>
              <a:t>100: 2/5=</a:t>
            </a:r>
          </a:p>
          <a:p>
            <a:pPr marL="0" indent="0" eaLnBrk="1" hangingPunct="1"/>
            <a:r>
              <a:rPr lang="ru-RU" altLang="ja-JP" sz="3600" smtClean="0"/>
              <a:t> 4/5 : 1/125=</a:t>
            </a:r>
          </a:p>
          <a:p>
            <a:pPr marL="0" indent="0" eaLnBrk="1" hangingPunct="1"/>
            <a:r>
              <a:rPr lang="ru-RU" altLang="ja-JP" sz="3600" smtClean="0"/>
              <a:t> </a:t>
            </a:r>
            <a:r>
              <a:rPr lang="ru-RU" altLang="ja-JP" sz="3600" smtClean="0">
                <a:solidFill>
                  <a:schemeClr val="accent1"/>
                </a:solidFill>
              </a:rPr>
              <a:t>5 : 2 * 6= </a:t>
            </a:r>
            <a:endParaRPr lang="ru-RU" sz="36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veldor_kyrta_e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Проверка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chemeClr val="accent1"/>
                </a:solidFill>
              </a:rPr>
              <a:t>3</a:t>
            </a:r>
            <a:r>
              <a:rPr lang="ru-RU" sz="3600" smtClean="0">
                <a:solidFill>
                  <a:schemeClr val="tx2"/>
                </a:solidFill>
              </a:rPr>
              <a:t>  На реке Щугор имеются трое ворот.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chemeClr val="accent1"/>
                </a:solidFill>
              </a:rPr>
              <a:t>250</a:t>
            </a:r>
            <a:r>
              <a:rPr lang="ru-RU" sz="3600" b="1" smtClean="0">
                <a:solidFill>
                  <a:schemeClr val="tx2"/>
                </a:solidFill>
              </a:rPr>
              <a:t> </a:t>
            </a:r>
            <a:r>
              <a:rPr lang="ru-RU" sz="3600" smtClean="0">
                <a:solidFill>
                  <a:schemeClr val="tx2"/>
                </a:solidFill>
              </a:rPr>
              <a:t> Ширина реки Щугор после впадения реки  Большая Патока.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chemeClr val="accent1"/>
                </a:solidFill>
              </a:rPr>
              <a:t>100</a:t>
            </a:r>
            <a:r>
              <a:rPr lang="ru-RU" sz="3600" b="1" smtClean="0">
                <a:solidFill>
                  <a:schemeClr val="tx2"/>
                </a:solidFill>
              </a:rPr>
              <a:t> </a:t>
            </a:r>
            <a:r>
              <a:rPr lang="ru-RU" sz="3600" smtClean="0">
                <a:solidFill>
                  <a:schemeClr val="tx2"/>
                </a:solidFill>
              </a:rPr>
              <a:t>В устье ширина реки Щугор.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chemeClr val="accent1"/>
                </a:solidFill>
              </a:rPr>
              <a:t>15</a:t>
            </a:r>
            <a:r>
              <a:rPr lang="ru-RU" sz="3600" b="1" smtClean="0">
                <a:solidFill>
                  <a:schemeClr val="tx2"/>
                </a:solidFill>
              </a:rPr>
              <a:t> </a:t>
            </a:r>
            <a:r>
              <a:rPr lang="ru-RU" sz="3600" smtClean="0">
                <a:solidFill>
                  <a:schemeClr val="tx2"/>
                </a:solidFill>
              </a:rPr>
              <a:t>Ручей Вельдор-Кыртаель низвергается с высоты.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О реке Щугор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125538"/>
            <a:ext cx="8280400" cy="53990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Изучаем реку Щугор</a:t>
            </a:r>
            <a:br>
              <a:rPr lang="ru-RU" sz="3800" smtClean="0"/>
            </a:br>
            <a:r>
              <a:rPr lang="ru-RU" sz="3000" smtClean="0"/>
              <a:t>запиши дроби и округли до целых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300,4км –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252,3   куб.м в сек –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100,8м –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9660,2 кв.км –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sz="2400" smtClean="0">
                <a:solidFill>
                  <a:schemeClr val="hlink"/>
                </a:solidFill>
              </a:rPr>
              <a:t>Решив уравнение,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chemeClr val="hlink"/>
                </a:solidFill>
              </a:rPr>
              <a:t> найди  глубину ,на которой можно видеть дно  рек:</a:t>
            </a:r>
            <a:r>
              <a:rPr lang="ru-RU" smtClean="0"/>
              <a:t>  (12 3/4-Х)-1 4/5=2 19/20.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              х=8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74963" y="1700213"/>
            <a:ext cx="472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максимальная</a:t>
            </a:r>
            <a:r>
              <a:rPr lang="ru-RU" sz="2800"/>
              <a:t> </a:t>
            </a:r>
            <a:r>
              <a:rPr lang="ru-RU" sz="2800">
                <a:solidFill>
                  <a:srgbClr val="FF0000"/>
                </a:solidFill>
              </a:rPr>
              <a:t>длина</a:t>
            </a:r>
            <a:r>
              <a:rPr lang="ru-RU" sz="2800"/>
              <a:t> </a:t>
            </a:r>
            <a:r>
              <a:rPr lang="ru-RU" sz="2800">
                <a:solidFill>
                  <a:srgbClr val="FF0000"/>
                </a:solidFill>
              </a:rPr>
              <a:t>реки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9950" y="2224088"/>
            <a:ext cx="3852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средний</a:t>
            </a:r>
            <a:r>
              <a:rPr lang="ru-RU" sz="2800"/>
              <a:t> </a:t>
            </a:r>
            <a:r>
              <a:rPr lang="ru-RU" sz="2800">
                <a:solidFill>
                  <a:srgbClr val="FF0000"/>
                </a:solidFill>
              </a:rPr>
              <a:t>расход</a:t>
            </a:r>
            <a:r>
              <a:rPr lang="ru-RU" sz="2800"/>
              <a:t> </a:t>
            </a:r>
            <a:r>
              <a:rPr lang="ru-RU" sz="2800">
                <a:solidFill>
                  <a:srgbClr val="FF0000"/>
                </a:solidFill>
              </a:rPr>
              <a:t>воды</a:t>
            </a:r>
            <a:r>
              <a:rPr lang="ru-RU" sz="2800"/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4438" y="2833688"/>
            <a:ext cx="266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ширина</a:t>
            </a:r>
            <a:r>
              <a:rPr lang="ru-RU" sz="2800"/>
              <a:t>  </a:t>
            </a:r>
            <a:r>
              <a:rPr lang="ru-RU" sz="2800">
                <a:solidFill>
                  <a:srgbClr val="FF0000"/>
                </a:solidFill>
              </a:rPr>
              <a:t>реки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92500" y="3357563"/>
            <a:ext cx="44084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площадь</a:t>
            </a:r>
            <a:r>
              <a:rPr lang="ru-RU" sz="2800"/>
              <a:t> </a:t>
            </a:r>
            <a:r>
              <a:rPr lang="ru-RU" sz="2800">
                <a:solidFill>
                  <a:srgbClr val="FF0000"/>
                </a:solidFill>
              </a:rPr>
              <a:t>бассейна</a:t>
            </a:r>
            <a:r>
              <a:rPr lang="ru-RU" sz="2800"/>
              <a:t> </a:t>
            </a:r>
            <a:r>
              <a:rPr lang="ru-RU" sz="2800">
                <a:solidFill>
                  <a:srgbClr val="FF0000"/>
                </a:solidFill>
              </a:rPr>
              <a:t>реки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948738" cy="914400"/>
          </a:xfrm>
        </p:spPr>
        <p:txBody>
          <a:bodyPr/>
          <a:lstStyle/>
          <a:p>
            <a:pPr eaLnBrk="1" hangingPunct="1"/>
            <a:r>
              <a:rPr lang="ru-RU" sz="3800" smtClean="0"/>
              <a:t>Математический диктант</a:t>
            </a:r>
            <a:br>
              <a:rPr lang="ru-RU" sz="3800" smtClean="0"/>
            </a:br>
            <a:r>
              <a:rPr lang="ru-RU" sz="3000" smtClean="0"/>
              <a:t> В какой национальный парк входят эти чудеса</a:t>
            </a:r>
            <a:endParaRPr lang="ru-RU" sz="38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84313"/>
            <a:ext cx="3890963" cy="4419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1. Какое из чисел является корнем уравнения 3х=2?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А) 0,66 е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Б) 1,5 в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В) 1,2 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Г) 2/3 ю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2. Какое из чисел надо подставить вместо * в равенство */30=5/6?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А) 20 г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Б) 25 г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В) 1 й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Г) 18 п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3. Представьте 3/8 в виде дроби со знаменателем 40.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А) 20/40 п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Б) 15/40 ы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В) 18/40 ф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Г) 8/40 ь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412875"/>
            <a:ext cx="4178300" cy="49688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4. Турист прошел 3/5 всего пути. Какую часть ему осталось пройти.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А) 3/5 ц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Б) 5/3 э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В) 2/5 д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Г) 5/2 ж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5. Сократите дробь 24/56. (Ответ дайте в виде несократимой дроби).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А)12/28 ч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Б) 4/7 о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В) 3/7 в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Г) 24/56 т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6. Выполните сложение дробей.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3/5+11/17+2/5+6/17.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А) 1 ы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Б) 2 а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В) 3 д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Г) 4 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Югыд Ва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24863" cy="4967287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chemeClr val="folHlink"/>
                </a:solidFill>
              </a:rPr>
              <a:t>В России 39 национальных парков в 37 субъектах</a:t>
            </a:r>
            <a:r>
              <a:rPr lang="ru-RU" sz="1800" smtClean="0"/>
              <a:t>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 </a:t>
            </a:r>
            <a:r>
              <a:rPr lang="ru-RU" sz="2400" b="1" smtClean="0">
                <a:solidFill>
                  <a:schemeClr val="folHlink"/>
                </a:solidFill>
              </a:rPr>
              <a:t>Общей площадью около 7,74 млн.га, </a:t>
            </a:r>
            <a:r>
              <a:rPr lang="ru-RU" sz="2400" smtClean="0">
                <a:solidFill>
                  <a:schemeClr val="folHlink"/>
                </a:solidFill>
              </a:rPr>
              <a:t>что составляет 0,45 процентов от площади территории страны.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smtClean="0">
              <a:solidFill>
                <a:schemeClr val="folHlink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</a:t>
            </a:r>
            <a:r>
              <a:rPr lang="ru-RU" sz="2400" smtClean="0">
                <a:solidFill>
                  <a:srgbClr val="A50021"/>
                </a:solidFill>
              </a:rPr>
              <a:t>Парк Югыд Ва создан 23 апреля 1994г – это самый большой национальный парк России. Он расположен  в Вуктыльском, Интинском и Печорском районах.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С </a:t>
            </a:r>
            <a:r>
              <a:rPr lang="ru-RU" sz="2400" smtClean="0">
                <a:solidFill>
                  <a:srgbClr val="A50021"/>
                </a:solidFill>
              </a:rPr>
              <a:t>1995г</a:t>
            </a:r>
            <a:r>
              <a:rPr lang="ru-RU" sz="2400" smtClean="0"/>
              <a:t> территория парка входит в пределы объекта Всемирного  природного и культурного наследия </a:t>
            </a:r>
            <a:r>
              <a:rPr lang="ru-RU" sz="2400" b="1" smtClean="0">
                <a:solidFill>
                  <a:srgbClr val="A50021"/>
                </a:solidFill>
              </a:rPr>
              <a:t>ЮНЕСКО «Девственные леса Коми</a:t>
            </a:r>
            <a:r>
              <a:rPr lang="ru-RU" sz="2400" smtClean="0">
                <a:solidFill>
                  <a:srgbClr val="A50021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Изучаем парк Югыд Ва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1926,5 тыс.га – площадь территории парка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985,8 тыс.га – площадь ,занимаемая лесом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800 тыс.га – горные формации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50 тыс.га – болота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Около 20 тыс.га  занимают воды рек и озер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chemeClr val="hlink"/>
                </a:solidFill>
              </a:rPr>
              <a:t>Определи процентное  содержание леса, болот,  воды  от общей площади? (ответ округли до целых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7886700" cy="914400"/>
          </a:xfrm>
        </p:spPr>
        <p:txBody>
          <a:bodyPr/>
          <a:lstStyle/>
          <a:p>
            <a:r>
              <a:rPr lang="ru-RU" smtClean="0"/>
              <a:t>Цель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/>
              <a:t>Научить детей применять знания сложения, умножения ,деление дробей  на основе совместной деятельности</a:t>
            </a:r>
          </a:p>
          <a:p>
            <a:r>
              <a:rPr lang="ru-RU" sz="2000" smtClean="0"/>
              <a:t>Научить грамотно формулировать определения</a:t>
            </a:r>
          </a:p>
          <a:p>
            <a:r>
              <a:rPr lang="ru-RU" sz="2000" smtClean="0"/>
              <a:t>Уметь слушать товарищей</a:t>
            </a:r>
          </a:p>
          <a:p>
            <a:r>
              <a:rPr lang="ru-RU" sz="2000" smtClean="0"/>
              <a:t>Применять полученные знания </a:t>
            </a:r>
          </a:p>
          <a:p>
            <a:r>
              <a:rPr lang="ru-RU" sz="2000" smtClean="0"/>
              <a:t>Познакомить с достопримечательностями Коми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Процентное содержание (проверка решения)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6000" smtClean="0"/>
              <a:t>Лес- 51%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6000" smtClean="0"/>
              <a:t>Горы-42%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6000" smtClean="0"/>
              <a:t>Болота- 3%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6000" smtClean="0"/>
              <a:t>Воды-1%</a:t>
            </a:r>
          </a:p>
        </p:txBody>
      </p:sp>
      <p:pic>
        <p:nvPicPr>
          <p:cNvPr id="22532" name="Picture 5" descr="zolotaya_bab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1341438"/>
            <a:ext cx="464343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Флора и фауна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351838" cy="4824412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smtClean="0"/>
              <a:t>В национальном парке собрана уникальная флора и фауна. 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mtClean="0"/>
              <a:t>На территории парка зарегистрированы редкие  и эндемичные  растения. Среди них </a:t>
            </a:r>
            <a:r>
              <a:rPr lang="ru-RU" b="1" smtClean="0">
                <a:solidFill>
                  <a:schemeClr val="accent1"/>
                </a:solidFill>
              </a:rPr>
              <a:t>новоторулярия</a:t>
            </a:r>
            <a:r>
              <a:rPr lang="ru-RU" smtClean="0">
                <a:solidFill>
                  <a:schemeClr val="accent1"/>
                </a:solidFill>
              </a:rPr>
              <a:t> </a:t>
            </a:r>
            <a:r>
              <a:rPr lang="ru-RU" b="1" smtClean="0">
                <a:solidFill>
                  <a:schemeClr val="accent1"/>
                </a:solidFill>
              </a:rPr>
              <a:t>приземистая</a:t>
            </a:r>
            <a:r>
              <a:rPr lang="ru-RU" smtClean="0">
                <a:solidFill>
                  <a:schemeClr val="accent1"/>
                </a:solidFill>
              </a:rPr>
              <a:t>.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mtClean="0"/>
              <a:t> На реке Кожим находится единственная на Урале популяция </a:t>
            </a:r>
            <a:r>
              <a:rPr lang="ru-RU" b="1" smtClean="0">
                <a:solidFill>
                  <a:schemeClr val="accent1"/>
                </a:solidFill>
              </a:rPr>
              <a:t>желтушника Палласа</a:t>
            </a:r>
            <a:r>
              <a:rPr lang="ru-RU" smtClean="0">
                <a:solidFill>
                  <a:schemeClr val="accent1"/>
                </a:solidFill>
              </a:rPr>
              <a:t>, </a:t>
            </a:r>
            <a:r>
              <a:rPr lang="ru-RU" b="1" smtClean="0">
                <a:solidFill>
                  <a:schemeClr val="accent1"/>
                </a:solidFill>
              </a:rPr>
              <a:t>астрагала Городкова</a:t>
            </a:r>
            <a:r>
              <a:rPr lang="ru-RU" smtClean="0">
                <a:solidFill>
                  <a:schemeClr val="accent1"/>
                </a:solidFill>
              </a:rPr>
              <a:t>, </a:t>
            </a:r>
            <a:r>
              <a:rPr lang="ru-RU" b="1" smtClean="0">
                <a:solidFill>
                  <a:schemeClr val="accent1"/>
                </a:solidFill>
              </a:rPr>
              <a:t>осоки Краузе.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Красная книга и фауна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В парке имеются ряд видов из </a:t>
            </a:r>
            <a:r>
              <a:rPr lang="ru-RU" sz="2400" smtClean="0">
                <a:solidFill>
                  <a:schemeClr val="hlink"/>
                </a:solidFill>
              </a:rPr>
              <a:t>Красной книги РК</a:t>
            </a:r>
            <a:r>
              <a:rPr lang="ru-RU" sz="2400" smtClean="0"/>
              <a:t>  - </a:t>
            </a:r>
            <a:r>
              <a:rPr lang="ru-RU" sz="2400" b="1" smtClean="0"/>
              <a:t>венерина башмачка настоящего.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/>
              <a:t>В</a:t>
            </a:r>
            <a:r>
              <a:rPr lang="ru-RU" sz="2400" smtClean="0"/>
              <a:t> </a:t>
            </a:r>
            <a:r>
              <a:rPr lang="ru-RU" sz="2400" smtClean="0">
                <a:solidFill>
                  <a:schemeClr val="hlink"/>
                </a:solidFill>
              </a:rPr>
              <a:t>Международную Красную книгу</a:t>
            </a:r>
            <a:r>
              <a:rPr lang="ru-RU" sz="2400" smtClean="0"/>
              <a:t> занесены растения </a:t>
            </a:r>
            <a:r>
              <a:rPr lang="ru-RU" sz="2400" b="1" smtClean="0"/>
              <a:t>радиола</a:t>
            </a:r>
            <a:r>
              <a:rPr lang="ru-RU" sz="2400" smtClean="0"/>
              <a:t> </a:t>
            </a:r>
            <a:r>
              <a:rPr lang="ru-RU" sz="2400" b="1" smtClean="0"/>
              <a:t>розовая, башмачок пятнистый, пион уклоняющийся, венерин</a:t>
            </a:r>
            <a:r>
              <a:rPr lang="ru-RU" sz="2400" smtClean="0"/>
              <a:t> </a:t>
            </a:r>
            <a:r>
              <a:rPr lang="ru-RU" sz="2400" b="1" smtClean="0"/>
              <a:t>башмачок настоящий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</a:t>
            </a:r>
            <a:r>
              <a:rPr lang="ru-RU" sz="2400" smtClean="0">
                <a:solidFill>
                  <a:schemeClr val="hlink"/>
                </a:solidFill>
              </a:rPr>
              <a:t>Красная книга РФ</a:t>
            </a:r>
            <a:r>
              <a:rPr lang="ru-RU" sz="2400" smtClean="0"/>
              <a:t> - </a:t>
            </a:r>
            <a:r>
              <a:rPr lang="ru-RU" sz="2400" b="1" smtClean="0"/>
              <a:t>вудсия альпийская, пальчатокоренник Траунштейна</a:t>
            </a:r>
            <a:r>
              <a:rPr lang="ru-RU" sz="2400" smtClean="0"/>
              <a:t>. Только на Урале встречаются </a:t>
            </a:r>
            <a:r>
              <a:rPr lang="ru-RU" sz="2400" b="1" smtClean="0"/>
              <a:t>ветреница пермская, качим уральский</a:t>
            </a:r>
            <a:r>
              <a:rPr lang="ru-RU" sz="2400" smtClean="0"/>
              <a:t>, </a:t>
            </a:r>
            <a:r>
              <a:rPr lang="ru-RU" sz="2400" b="1" smtClean="0"/>
              <a:t>тимьян Талиева</a:t>
            </a:r>
            <a:r>
              <a:rPr lang="ru-RU" sz="2400" smtClean="0"/>
              <a:t>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</a:t>
            </a:r>
            <a:r>
              <a:rPr lang="ru-RU" sz="2400" smtClean="0">
                <a:solidFill>
                  <a:srgbClr val="008000"/>
                </a:solidFill>
              </a:rPr>
              <a:t>Какую часть  растений, произрастающих на территории парка и занесенных в Красную книгу, составляют растения, занесенные в Красную книгу РФ? </a:t>
            </a:r>
          </a:p>
          <a:p>
            <a:pPr>
              <a:lnSpc>
                <a:spcPct val="80000"/>
              </a:lnSpc>
            </a:pPr>
            <a:endParaRPr lang="ru-RU" sz="240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Растения Красной книги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Picture 5" descr="astra_alpiiskay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1341438"/>
            <a:ext cx="3619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bashmachok_pyatnisty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67313" y="4087813"/>
            <a:ext cx="338455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vudsia_alpiiskay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1638" y="4267200"/>
            <a:ext cx="32178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7850" y="1547813"/>
            <a:ext cx="32607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2"/>
          <p:cNvSpPr txBox="1">
            <a:spLocks noChangeArrowheads="1"/>
          </p:cNvSpPr>
          <p:nvPr/>
        </p:nvSpPr>
        <p:spPr bwMode="auto">
          <a:xfrm>
            <a:off x="577850" y="1547813"/>
            <a:ext cx="898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Пион</a:t>
            </a:r>
          </a:p>
        </p:txBody>
      </p:sp>
      <p:pic>
        <p:nvPicPr>
          <p:cNvPr id="24585" name="Picture 4" descr="rodiola_rosovay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875" y="2708275"/>
            <a:ext cx="331152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telpos_i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Тельпоиз-привал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30350"/>
            <a:ext cx="8569325" cy="532765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Посередине озёрного пространства  располагается  гора с романтичным названьем  </a:t>
            </a:r>
            <a:r>
              <a:rPr lang="ru-RU" sz="2400" b="1" smtClean="0"/>
              <a:t>Тельпос-из </a:t>
            </a:r>
            <a:r>
              <a:rPr lang="ru-RU" sz="2400" smtClean="0"/>
              <a:t>– «Каменная баба»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(в переводе с коми  «гнездо ветров»).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Существует предание, что на этой горе спрятано золотое изваяние бабы, которую унесли сторонники волхвы Пама, нежелающие принять крещение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Старожилы утверждают, что существует путь, по которому  люди проходя мимо горы старались не шуметь.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По поверью, на вершине живет бог Войпель, бог ветра и холода, который не любит шума и не позволяет  людям врываться в свое жилище.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003472"/>
                </a:solidFill>
              </a:rPr>
              <a:t> 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003472"/>
                </a:solidFill>
              </a:rPr>
              <a:t> </a:t>
            </a:r>
            <a:endParaRPr lang="ru-RU" sz="2400" smtClean="0">
              <a:solidFill>
                <a:srgbClr val="00152E"/>
              </a:solidFill>
            </a:endParaRPr>
          </a:p>
        </p:txBody>
      </p:sp>
      <p:pic>
        <p:nvPicPr>
          <p:cNvPr id="25605" name="Picture 5" descr="telpos_i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581525"/>
            <a:ext cx="302418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Физкультминутка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5C6A08"/>
                </a:solidFill>
              </a:rPr>
              <a:t>Тихо встали, потянулись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5C6A08"/>
                </a:solidFill>
              </a:rPr>
              <a:t>Рук коленями коснулись,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5C6A08"/>
                </a:solidFill>
              </a:rPr>
              <a:t>Сели , встали ,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5C6A08"/>
                </a:solidFill>
              </a:rPr>
              <a:t>Сели, встали</a:t>
            </a:r>
            <a:endParaRPr lang="ru-RU" altLang="ja-JP" smtClean="0">
              <a:solidFill>
                <a:srgbClr val="5C6A08"/>
              </a:solidFill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ru-RU" altLang="ja-JP" smtClean="0">
                <a:solidFill>
                  <a:srgbClr val="5C6A08"/>
                </a:solidFill>
              </a:rPr>
              <a:t>И тихонько побежали</a:t>
            </a:r>
            <a:endParaRPr lang="ru-RU" smtClean="0">
              <a:solidFill>
                <a:srgbClr val="5C6A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Выполни действия </a:t>
            </a:r>
            <a:br>
              <a:rPr lang="ru-RU" sz="3800" smtClean="0"/>
            </a:br>
            <a:r>
              <a:rPr lang="ru-RU" sz="3800" smtClean="0"/>
              <a:t> Составь         слово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2"/>
                </a:solidFill>
              </a:rPr>
              <a:t>6,4:16 =4:х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0,75:15=5:х</a:t>
            </a:r>
          </a:p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3\7*14\6</a:t>
            </a:r>
          </a:p>
          <a:p>
            <a:pPr eaLnBrk="1" hangingPunct="1"/>
            <a:r>
              <a:rPr lang="ru-RU" smtClean="0">
                <a:solidFill>
                  <a:srgbClr val="008000"/>
                </a:solidFill>
              </a:rPr>
              <a:t>18\21:9\7</a:t>
            </a:r>
          </a:p>
          <a:p>
            <a:pPr eaLnBrk="1" hangingPunct="1"/>
            <a:r>
              <a:rPr lang="ru-RU" sz="4400" i="1" smtClean="0">
                <a:solidFill>
                  <a:schemeClr val="bg2"/>
                </a:solidFill>
              </a:rPr>
              <a:t>1</a:t>
            </a:r>
            <a:r>
              <a:rPr lang="ru-RU" sz="4000" i="1" smtClean="0">
                <a:solidFill>
                  <a:schemeClr val="bg2"/>
                </a:solidFill>
              </a:rPr>
              <a:t>3\4*</a:t>
            </a:r>
            <a:r>
              <a:rPr lang="ru-RU" sz="4400" i="1" smtClean="0">
                <a:solidFill>
                  <a:schemeClr val="bg2"/>
                </a:solidFill>
              </a:rPr>
              <a:t>2</a:t>
            </a:r>
            <a:r>
              <a:rPr lang="ru-RU" sz="4000" i="1" smtClean="0">
                <a:solidFill>
                  <a:schemeClr val="bg2"/>
                </a:solidFill>
              </a:rPr>
              <a:t>1\3</a:t>
            </a:r>
          </a:p>
          <a:p>
            <a:pPr eaLnBrk="1" hangingPunct="1">
              <a:buFont typeface="Wingdings" pitchFamily="2" charset="2"/>
              <a:buNone/>
            </a:pPr>
            <a:endParaRPr lang="ru-RU" sz="4000" i="1" smtClean="0">
              <a:solidFill>
                <a:schemeClr val="bg2"/>
              </a:solidFill>
            </a:endParaRPr>
          </a:p>
          <a:p>
            <a:pPr eaLnBrk="1" hangingPunct="1"/>
            <a:r>
              <a:rPr lang="ru-RU" sz="2400" i="1" smtClean="0"/>
              <a:t>С-10  </a:t>
            </a:r>
            <a:r>
              <a:rPr lang="ru-RU" sz="2400" i="1" smtClean="0">
                <a:solidFill>
                  <a:schemeClr val="bg2"/>
                </a:solidFill>
              </a:rPr>
              <a:t>А-7\9 </a:t>
            </a:r>
            <a:r>
              <a:rPr lang="ru-RU" sz="2400" i="1" smtClean="0"/>
              <a:t> О-1  </a:t>
            </a:r>
            <a:r>
              <a:rPr lang="ru-RU" sz="2400" i="1" smtClean="0">
                <a:solidFill>
                  <a:schemeClr val="accent1"/>
                </a:solidFill>
              </a:rPr>
              <a:t>Т-100</a:t>
            </a:r>
            <a:r>
              <a:rPr lang="ru-RU" sz="2400" i="1" smtClean="0"/>
              <a:t>  М-54  </a:t>
            </a:r>
            <a:r>
              <a:rPr lang="ru-RU" sz="2400" i="1" smtClean="0">
                <a:solidFill>
                  <a:schemeClr val="accent2"/>
                </a:solidFill>
              </a:rPr>
              <a:t>Л-2\3 </a:t>
            </a:r>
            <a:r>
              <a:rPr lang="ru-RU" sz="2400" i="1" smtClean="0"/>
              <a:t> В-4\7  </a:t>
            </a:r>
            <a:r>
              <a:rPr lang="ru-RU" sz="2400" i="1" smtClean="0">
                <a:solidFill>
                  <a:schemeClr val="folHlink"/>
                </a:solidFill>
              </a:rPr>
              <a:t>Б-49\12</a:t>
            </a:r>
          </a:p>
          <a:p>
            <a:pPr eaLnBrk="1" hangingPunct="1"/>
            <a:endParaRPr lang="ru-RU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A50021"/>
                </a:solidFill>
              </a:rPr>
              <a:t>Столб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341438"/>
            <a:ext cx="8280400" cy="4895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Задание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ja-JP" smtClean="0"/>
              <a:t>Богата чудесами наша республика, разгадаем название объекта, исследовать который  нам еще  предстоит.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ja-JP" b="1" smtClean="0"/>
              <a:t>Задание: </a:t>
            </a:r>
            <a:r>
              <a:rPr lang="ru-RU" altLang="ja-JP" smtClean="0"/>
              <a:t>самостоятельно выполнив умножение дробей, разгадайте шифрограмму и название памятника, который отнесли к одному из природных чудес Коми</a:t>
            </a:r>
          </a:p>
          <a:p>
            <a:pPr marL="0" indent="0"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Умножить дроби</a:t>
            </a:r>
          </a:p>
        </p:txBody>
      </p:sp>
      <p:graphicFrame>
        <p:nvGraphicFramePr>
          <p:cNvPr id="25635" name="Group 35"/>
          <p:cNvGraphicFramePr>
            <a:graphicFrameLocks noGrp="1"/>
          </p:cNvGraphicFramePr>
          <p:nvPr>
            <p:ph idx="4294967295"/>
          </p:nvPr>
        </p:nvGraphicFramePr>
        <p:xfrm>
          <a:off x="395288" y="1484313"/>
          <a:ext cx="8424862" cy="4670425"/>
        </p:xfrm>
        <a:graphic>
          <a:graphicData uri="http://schemas.openxmlformats.org/drawingml/2006/table">
            <a:tbl>
              <a:tblPr/>
              <a:tblGrid>
                <a:gridCol w="2106612"/>
                <a:gridCol w="1947863"/>
                <a:gridCol w="2263775"/>
                <a:gridCol w="2106612"/>
              </a:tblGrid>
              <a:tr h="11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6\7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3\8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11\12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1\2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2\3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4\9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015287" cy="91440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4400" b="1" smtClean="0"/>
              <a:t> </a:t>
            </a:r>
            <a:r>
              <a:rPr lang="ru-RU" sz="4400" b="1" smtClean="0">
                <a:solidFill>
                  <a:schemeClr val="bg1"/>
                </a:solidFill>
              </a:rPr>
              <a:t>Задачи:</a:t>
            </a:r>
            <a:r>
              <a:rPr lang="ru-RU" altLang="ja-JP" sz="4400" smtClean="0">
                <a:solidFill>
                  <a:schemeClr val="bg1"/>
                </a:solidFill>
              </a:rPr>
              <a:t/>
            </a:r>
            <a:br>
              <a:rPr lang="ru-RU" altLang="ja-JP" sz="4400" smtClean="0">
                <a:solidFill>
                  <a:schemeClr val="bg1"/>
                </a:solidFill>
              </a:rPr>
            </a:b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9688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ja-JP" sz="2800" dirty="0" smtClean="0">
                <a:solidFill>
                  <a:schemeClr val="bg2">
                    <a:lumMod val="75000"/>
                  </a:schemeClr>
                </a:solidFill>
              </a:rPr>
              <a:t>1. Обобщить и систематизировать знания учащимися правил сложения и  вычитания            дробей, деление и умножение,  умения их применять;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ja-JP" sz="2800" dirty="0" smtClean="0">
                <a:solidFill>
                  <a:schemeClr val="bg2">
                    <a:lumMod val="75000"/>
                  </a:schemeClr>
                </a:solidFill>
              </a:rPr>
              <a:t>2. Развивать логическое мышление, внимание, формирование информационной и социальной компетентностей;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ja-JP" sz="2800" dirty="0" smtClean="0">
                <a:solidFill>
                  <a:schemeClr val="bg2">
                    <a:lumMod val="75000"/>
                  </a:schemeClr>
                </a:solidFill>
              </a:rPr>
              <a:t> 3. Формирование поликультурной и социальной компетентностей.</a:t>
            </a:r>
            <a:endParaRPr lang="ru-RU" sz="28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Определи  название</a:t>
            </a:r>
          </a:p>
        </p:txBody>
      </p:sp>
      <p:graphicFrame>
        <p:nvGraphicFramePr>
          <p:cNvPr id="28696" name="Group 2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419600"/>
        </p:xfrm>
        <a:graphic>
          <a:graphicData uri="http://schemas.openxmlformats.org/drawingml/2006/table">
            <a:tbl>
              <a:tblPr/>
              <a:tblGrid>
                <a:gridCol w="1584325"/>
                <a:gridCol w="1585913"/>
                <a:gridCol w="1584325"/>
                <a:gridCol w="1585912"/>
                <a:gridCol w="1584325"/>
              </a:tblGrid>
              <a:tr h="220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3\7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1\4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11\24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8\21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3\16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Лёкиз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341438"/>
            <a:ext cx="8353425" cy="49672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Тест  - проверка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12875"/>
            <a:ext cx="7777162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b="1" smtClean="0">
                <a:solidFill>
                  <a:schemeClr val="folHlink"/>
                </a:solidFill>
              </a:rPr>
              <a:t>1. Выделите  из  дроби  25/6  целую  часть.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b="1" smtClean="0">
                <a:solidFill>
                  <a:schemeClr val="hlink"/>
                </a:solidFill>
              </a:rPr>
              <a:t>    А</a:t>
            </a:r>
            <a:r>
              <a:rPr lang="ru-RU" altLang="ja-JP" sz="1600" smtClean="0">
                <a:solidFill>
                  <a:schemeClr val="hlink"/>
                </a:solidFill>
              </a:rPr>
              <a:t> 4.        </a:t>
            </a:r>
            <a:r>
              <a:rPr lang="ru-RU" altLang="ja-JP" sz="1600" b="1" smtClean="0">
                <a:solidFill>
                  <a:schemeClr val="hlink"/>
                </a:solidFill>
              </a:rPr>
              <a:t>Б</a:t>
            </a:r>
            <a:r>
              <a:rPr lang="ru-RU" altLang="ja-JP" sz="1600" smtClean="0">
                <a:solidFill>
                  <a:schemeClr val="hlink"/>
                </a:solidFill>
              </a:rPr>
              <a:t>  4 1/6  .   </a:t>
            </a:r>
            <a:r>
              <a:rPr lang="ru-RU" altLang="ja-JP" sz="1600" b="1" smtClean="0">
                <a:solidFill>
                  <a:schemeClr val="hlink"/>
                </a:solidFill>
              </a:rPr>
              <a:t>В</a:t>
            </a:r>
            <a:r>
              <a:rPr lang="ru-RU" altLang="ja-JP" sz="1600" smtClean="0">
                <a:solidFill>
                  <a:schemeClr val="hlink"/>
                </a:solidFill>
              </a:rPr>
              <a:t> 25 1/6</a:t>
            </a:r>
            <a:r>
              <a:rPr lang="ru-RU" altLang="ja-JP" sz="1600" smtClean="0"/>
              <a:t>  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b="1" smtClean="0"/>
              <a:t>2. Выполните  сложение  3/11+9/11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smtClean="0"/>
              <a:t>    </a:t>
            </a:r>
            <a:r>
              <a:rPr lang="ru-RU" altLang="ja-JP" sz="1600" smtClean="0">
                <a:solidFill>
                  <a:schemeClr val="hlink"/>
                </a:solidFill>
              </a:rPr>
              <a:t>А  12/22       .Б 12/121        В  1 1/11</a:t>
            </a:r>
            <a:r>
              <a:rPr lang="ru-RU" altLang="ja-JP" sz="1600" smtClean="0"/>
              <a:t>  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b="1" smtClean="0">
                <a:solidFill>
                  <a:srgbClr val="008000"/>
                </a:solidFill>
              </a:rPr>
              <a:t>3. Укажите,  в  каком  случае  сложение  выполнено  правильно.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smtClean="0"/>
              <a:t>     </a:t>
            </a:r>
            <a:r>
              <a:rPr lang="ru-RU" altLang="ja-JP" sz="1600" b="1" smtClean="0">
                <a:solidFill>
                  <a:schemeClr val="hlink"/>
                </a:solidFill>
              </a:rPr>
              <a:t>А</a:t>
            </a:r>
            <a:r>
              <a:rPr lang="ru-RU" altLang="ja-JP" sz="1600" smtClean="0">
                <a:solidFill>
                  <a:schemeClr val="hlink"/>
                </a:solidFill>
              </a:rPr>
              <a:t>  1/3 +3/4 = </a:t>
            </a:r>
            <a:r>
              <a:rPr lang="ru-RU" altLang="ja-JP" sz="1600" u="sng" smtClean="0">
                <a:solidFill>
                  <a:schemeClr val="hlink"/>
                </a:solidFill>
              </a:rPr>
              <a:t>1*4+3*3</a:t>
            </a:r>
            <a:r>
              <a:rPr lang="ru-RU" altLang="ja-JP" sz="1600" smtClean="0">
                <a:solidFill>
                  <a:schemeClr val="hlink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smtClean="0">
                <a:solidFill>
                  <a:schemeClr val="hlink"/>
                </a:solidFill>
              </a:rPr>
              <a:t>                              3*4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smtClean="0">
                <a:solidFill>
                  <a:schemeClr val="hlink"/>
                </a:solidFill>
              </a:rPr>
              <a:t>     </a:t>
            </a:r>
            <a:r>
              <a:rPr lang="ru-RU" altLang="ja-JP" sz="1600" b="1" smtClean="0">
                <a:solidFill>
                  <a:schemeClr val="hlink"/>
                </a:solidFill>
              </a:rPr>
              <a:t>Б</a:t>
            </a:r>
            <a:r>
              <a:rPr lang="ru-RU" altLang="ja-JP" sz="1600" smtClean="0">
                <a:solidFill>
                  <a:schemeClr val="hlink"/>
                </a:solidFill>
              </a:rPr>
              <a:t>  1/3 +3/4 =  </a:t>
            </a:r>
            <a:r>
              <a:rPr lang="ru-RU" altLang="ja-JP" sz="1600" u="sng" smtClean="0">
                <a:solidFill>
                  <a:schemeClr val="hlink"/>
                </a:solidFill>
              </a:rPr>
              <a:t>1  + 3</a:t>
            </a:r>
            <a:endParaRPr lang="ru-RU" altLang="ja-JP" sz="1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smtClean="0">
                <a:solidFill>
                  <a:schemeClr val="hlink"/>
                </a:solidFill>
              </a:rPr>
              <a:t>                              3*4</a:t>
            </a:r>
            <a:endParaRPr lang="ru-RU" altLang="ja-JP" sz="1600" i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i="1" smtClean="0">
                <a:solidFill>
                  <a:schemeClr val="hlink"/>
                </a:solidFill>
              </a:rPr>
              <a:t>     </a:t>
            </a:r>
            <a:r>
              <a:rPr lang="ru-RU" altLang="ja-JP" sz="1600" b="1" smtClean="0">
                <a:solidFill>
                  <a:schemeClr val="hlink"/>
                </a:solidFill>
              </a:rPr>
              <a:t>В</a:t>
            </a:r>
            <a:r>
              <a:rPr lang="ru-RU" altLang="ja-JP" sz="1600" smtClean="0">
                <a:solidFill>
                  <a:schemeClr val="hlink"/>
                </a:solidFill>
              </a:rPr>
              <a:t>  1/3 + ¾  = </a:t>
            </a:r>
            <a:r>
              <a:rPr lang="ru-RU" altLang="ja-JP" sz="1600" u="sng" smtClean="0">
                <a:solidFill>
                  <a:schemeClr val="hlink"/>
                </a:solidFill>
              </a:rPr>
              <a:t>1  + 3</a:t>
            </a:r>
            <a:endParaRPr lang="ru-RU" altLang="ja-JP" sz="1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smtClean="0">
                <a:solidFill>
                  <a:schemeClr val="hlink"/>
                </a:solidFill>
              </a:rPr>
              <a:t>                             3+4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smtClean="0"/>
              <a:t> </a:t>
            </a:r>
            <a:r>
              <a:rPr lang="ru-RU" altLang="ja-JP" sz="1600" b="1" smtClean="0">
                <a:solidFill>
                  <a:schemeClr val="folHlink"/>
                </a:solidFill>
              </a:rPr>
              <a:t>4. Вычислите  1/8 + ½</a:t>
            </a:r>
            <a:r>
              <a:rPr lang="ru-RU" altLang="ja-JP" sz="1600" b="1" smtClean="0"/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smtClean="0">
                <a:solidFill>
                  <a:schemeClr val="hlink"/>
                </a:solidFill>
              </a:rPr>
              <a:t>        </a:t>
            </a:r>
            <a:r>
              <a:rPr lang="ru-RU" altLang="ja-JP" sz="1600" b="1" smtClean="0">
                <a:solidFill>
                  <a:schemeClr val="hlink"/>
                </a:solidFill>
              </a:rPr>
              <a:t>А</a:t>
            </a:r>
            <a:r>
              <a:rPr lang="ru-RU" altLang="ja-JP" sz="1600" smtClean="0">
                <a:solidFill>
                  <a:schemeClr val="hlink"/>
                </a:solidFill>
              </a:rPr>
              <a:t>  5/8.     </a:t>
            </a:r>
            <a:r>
              <a:rPr lang="ru-RU" altLang="ja-JP" sz="1600" b="1" smtClean="0">
                <a:solidFill>
                  <a:schemeClr val="hlink"/>
                </a:solidFill>
              </a:rPr>
              <a:t>Б</a:t>
            </a:r>
            <a:r>
              <a:rPr lang="ru-RU" altLang="ja-JP" sz="1600" smtClean="0">
                <a:solidFill>
                  <a:schemeClr val="hlink"/>
                </a:solidFill>
              </a:rPr>
              <a:t>  2/8.   </a:t>
            </a:r>
            <a:r>
              <a:rPr lang="ru-RU" altLang="ja-JP" sz="1600" b="1" smtClean="0">
                <a:solidFill>
                  <a:schemeClr val="hlink"/>
                </a:solidFill>
              </a:rPr>
              <a:t> В</a:t>
            </a:r>
            <a:r>
              <a:rPr lang="ru-RU" altLang="ja-JP" sz="1600" smtClean="0">
                <a:solidFill>
                  <a:schemeClr val="hlink"/>
                </a:solidFill>
              </a:rPr>
              <a:t>  1/5.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b="1" smtClean="0">
                <a:solidFill>
                  <a:schemeClr val="bg2"/>
                </a:solidFill>
              </a:rPr>
              <a:t>5.Чему  равна  сумма  ¾  и  3/5?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smtClean="0"/>
              <a:t>        </a:t>
            </a:r>
            <a:r>
              <a:rPr lang="ru-RU" altLang="ja-JP" sz="1600" b="1" smtClean="0">
                <a:solidFill>
                  <a:schemeClr val="hlink"/>
                </a:solidFill>
              </a:rPr>
              <a:t>А</a:t>
            </a:r>
            <a:r>
              <a:rPr lang="ru-RU" altLang="ja-JP" sz="1600" smtClean="0">
                <a:solidFill>
                  <a:schemeClr val="hlink"/>
                </a:solidFill>
              </a:rPr>
              <a:t>  3/10.   </a:t>
            </a:r>
            <a:r>
              <a:rPr lang="ru-RU" altLang="ja-JP" sz="1600" b="1" smtClean="0">
                <a:solidFill>
                  <a:schemeClr val="hlink"/>
                </a:solidFill>
              </a:rPr>
              <a:t>Б</a:t>
            </a:r>
            <a:r>
              <a:rPr lang="ru-RU" altLang="ja-JP" sz="1600" smtClean="0">
                <a:solidFill>
                  <a:schemeClr val="hlink"/>
                </a:solidFill>
              </a:rPr>
              <a:t>  1 7/20 .      </a:t>
            </a:r>
            <a:r>
              <a:rPr lang="ru-RU" altLang="ja-JP" sz="1600" b="1" smtClean="0">
                <a:solidFill>
                  <a:schemeClr val="hlink"/>
                </a:solidFill>
              </a:rPr>
              <a:t>В</a:t>
            </a:r>
            <a:r>
              <a:rPr lang="ru-RU" altLang="ja-JP" sz="1600" smtClean="0">
                <a:solidFill>
                  <a:schemeClr val="hlink"/>
                </a:solidFill>
              </a:rPr>
              <a:t> 2/3.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b="1" smtClean="0"/>
              <a:t> 6.Одна  машинистка  может  перепечатать  рукопись  за  3  ч,  а  другая – за  4ч.  Какую  часть  рукописи  перепечатают  они  за  1ч,  если  будут  печатать  вместе?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smtClean="0"/>
              <a:t>        </a:t>
            </a:r>
            <a:r>
              <a:rPr lang="ru-RU" altLang="ja-JP" sz="1600" b="1" smtClean="0">
                <a:solidFill>
                  <a:schemeClr val="hlink"/>
                </a:solidFill>
              </a:rPr>
              <a:t>А</a:t>
            </a:r>
            <a:r>
              <a:rPr lang="ru-RU" altLang="ja-JP" sz="1600" smtClean="0">
                <a:solidFill>
                  <a:schemeClr val="hlink"/>
                </a:solidFill>
              </a:rPr>
              <a:t> 7/12.   </a:t>
            </a:r>
            <a:r>
              <a:rPr lang="ru-RU" altLang="ja-JP" sz="1600" b="1" smtClean="0">
                <a:solidFill>
                  <a:schemeClr val="hlink"/>
                </a:solidFill>
              </a:rPr>
              <a:t>Б </a:t>
            </a:r>
            <a:r>
              <a:rPr lang="ru-RU" altLang="ja-JP" sz="1600" smtClean="0">
                <a:solidFill>
                  <a:schemeClr val="hlink"/>
                </a:solidFill>
              </a:rPr>
              <a:t> 1/7.    </a:t>
            </a:r>
            <a:r>
              <a:rPr lang="ru-RU" altLang="ja-JP" sz="1600" b="1" smtClean="0">
                <a:solidFill>
                  <a:schemeClr val="hlink"/>
                </a:solidFill>
              </a:rPr>
              <a:t>В</a:t>
            </a:r>
            <a:r>
              <a:rPr lang="ru-RU" altLang="ja-JP" sz="1600" smtClean="0">
                <a:solidFill>
                  <a:schemeClr val="hlink"/>
                </a:solidFill>
              </a:rPr>
              <a:t> 1/12.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body" sz="half" idx="2"/>
          </p:nvPr>
        </p:nvSpPr>
        <p:spPr>
          <a:xfrm flipH="1" flipV="1">
            <a:off x="9144000" y="1052513"/>
            <a:ext cx="107950" cy="1444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 - проверка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b="1" smtClean="0"/>
              <a:t>7. Запишите  смешанную  дробь  3 3/5    в  виде  неправильной  дроби.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smtClean="0">
                <a:solidFill>
                  <a:schemeClr val="hlink"/>
                </a:solidFill>
              </a:rPr>
              <a:t>         </a:t>
            </a:r>
            <a:r>
              <a:rPr lang="ru-RU" altLang="ja-JP" sz="1600" b="1" smtClean="0">
                <a:solidFill>
                  <a:schemeClr val="hlink"/>
                </a:solidFill>
              </a:rPr>
              <a:t>А </a:t>
            </a:r>
            <a:r>
              <a:rPr lang="ru-RU" altLang="ja-JP" sz="1600" smtClean="0">
                <a:solidFill>
                  <a:schemeClr val="hlink"/>
                </a:solidFill>
              </a:rPr>
              <a:t> 6/5    </a:t>
            </a:r>
            <a:r>
              <a:rPr lang="ru-RU" altLang="ja-JP" sz="1600" b="1" smtClean="0">
                <a:solidFill>
                  <a:schemeClr val="hlink"/>
                </a:solidFill>
              </a:rPr>
              <a:t>Б</a:t>
            </a:r>
            <a:r>
              <a:rPr lang="ru-RU" altLang="ja-JP" sz="1600" smtClean="0">
                <a:solidFill>
                  <a:schemeClr val="hlink"/>
                </a:solidFill>
              </a:rPr>
              <a:t>   9/5     </a:t>
            </a:r>
            <a:r>
              <a:rPr lang="ru-RU" altLang="ja-JP" sz="1600" b="1" smtClean="0">
                <a:solidFill>
                  <a:schemeClr val="hlink"/>
                </a:solidFill>
              </a:rPr>
              <a:t>В</a:t>
            </a:r>
            <a:r>
              <a:rPr lang="ru-RU" altLang="ja-JP" sz="1600" smtClean="0">
                <a:solidFill>
                  <a:schemeClr val="hlink"/>
                </a:solidFill>
              </a:rPr>
              <a:t> 18/5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ja-JP" sz="1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b="1" smtClean="0"/>
              <a:t>8. Выполните  сложение : 2 1/3  +1 1/2   </a:t>
            </a:r>
            <a:r>
              <a:rPr lang="ru-RU" altLang="ja-JP" sz="160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smtClean="0">
                <a:solidFill>
                  <a:schemeClr val="hlink"/>
                </a:solidFill>
              </a:rPr>
              <a:t>          </a:t>
            </a:r>
            <a:r>
              <a:rPr lang="ru-RU" altLang="ja-JP" sz="1600" b="1" smtClean="0">
                <a:solidFill>
                  <a:schemeClr val="hlink"/>
                </a:solidFill>
              </a:rPr>
              <a:t>А</a:t>
            </a:r>
            <a:r>
              <a:rPr lang="ru-RU" altLang="ja-JP" sz="1600" smtClean="0">
                <a:solidFill>
                  <a:schemeClr val="hlink"/>
                </a:solidFill>
              </a:rPr>
              <a:t>   10/6     </a:t>
            </a:r>
            <a:r>
              <a:rPr lang="ru-RU" altLang="ja-JP" sz="1600" b="1" smtClean="0">
                <a:solidFill>
                  <a:schemeClr val="hlink"/>
                </a:solidFill>
              </a:rPr>
              <a:t>Б</a:t>
            </a:r>
            <a:r>
              <a:rPr lang="ru-RU" altLang="ja-JP" sz="1600" smtClean="0">
                <a:solidFill>
                  <a:schemeClr val="hlink"/>
                </a:solidFill>
              </a:rPr>
              <a:t> 35/6         </a:t>
            </a:r>
            <a:r>
              <a:rPr lang="ru-RU" altLang="ja-JP" sz="1600" b="1" smtClean="0">
                <a:solidFill>
                  <a:schemeClr val="hlink"/>
                </a:solidFill>
              </a:rPr>
              <a:t>В</a:t>
            </a:r>
            <a:r>
              <a:rPr lang="ru-RU" altLang="ja-JP" sz="1600" smtClean="0">
                <a:solidFill>
                  <a:schemeClr val="hlink"/>
                </a:solidFill>
              </a:rPr>
              <a:t> 3 2/5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ja-JP" sz="1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b="1" smtClean="0"/>
              <a:t>9. Чему  равна   разность : 4/5 – 1/3?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smtClean="0"/>
              <a:t>           </a:t>
            </a:r>
            <a:r>
              <a:rPr lang="ru-RU" altLang="ja-JP" sz="1600" b="1" smtClean="0">
                <a:solidFill>
                  <a:schemeClr val="hlink"/>
                </a:solidFill>
              </a:rPr>
              <a:t>А</a:t>
            </a:r>
            <a:r>
              <a:rPr lang="ru-RU" altLang="ja-JP" sz="1600" smtClean="0">
                <a:solidFill>
                  <a:schemeClr val="hlink"/>
                </a:solidFill>
              </a:rPr>
              <a:t> 3/15       </a:t>
            </a:r>
            <a:r>
              <a:rPr lang="ru-RU" altLang="ja-JP" sz="1600" b="1" smtClean="0">
                <a:solidFill>
                  <a:schemeClr val="hlink"/>
                </a:solidFill>
              </a:rPr>
              <a:t>Б</a:t>
            </a:r>
            <a:r>
              <a:rPr lang="ru-RU" altLang="ja-JP" sz="1600" smtClean="0">
                <a:solidFill>
                  <a:schemeClr val="hlink"/>
                </a:solidFill>
              </a:rPr>
              <a:t> 3/2         </a:t>
            </a:r>
            <a:r>
              <a:rPr lang="ru-RU" altLang="ja-JP" sz="1600" b="1" smtClean="0">
                <a:solidFill>
                  <a:schemeClr val="hlink"/>
                </a:solidFill>
              </a:rPr>
              <a:t>В</a:t>
            </a:r>
            <a:r>
              <a:rPr lang="ru-RU" altLang="ja-JP" sz="1600" smtClean="0">
                <a:solidFill>
                  <a:schemeClr val="hlink"/>
                </a:solidFill>
              </a:rPr>
              <a:t>  7/15</a:t>
            </a:r>
            <a:r>
              <a:rPr lang="ru-RU" altLang="ja-JP" sz="1600" smtClean="0"/>
              <a:t>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ja-JP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b="1" smtClean="0"/>
              <a:t>10.  До  обеда  магазин  продал  13/4   т  картофеля,  а  после  обеда – на  ½  т  меньше.  Сколько  тонн  картофеля продал  магазин  за  день?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smtClean="0">
                <a:solidFill>
                  <a:schemeClr val="hlink"/>
                </a:solidFill>
              </a:rPr>
              <a:t>        </a:t>
            </a:r>
            <a:r>
              <a:rPr lang="ru-RU" altLang="ja-JP" sz="1600" b="1" smtClean="0">
                <a:solidFill>
                  <a:schemeClr val="hlink"/>
                </a:solidFill>
              </a:rPr>
              <a:t>А</a:t>
            </a:r>
            <a:r>
              <a:rPr lang="ru-RU" altLang="ja-JP" sz="1600" smtClean="0">
                <a:solidFill>
                  <a:schemeClr val="hlink"/>
                </a:solidFill>
              </a:rPr>
              <a:t>  2 1/4   т.  </a:t>
            </a:r>
            <a:r>
              <a:rPr lang="ru-RU" altLang="ja-JP" sz="1600" b="1" smtClean="0">
                <a:solidFill>
                  <a:schemeClr val="hlink"/>
                </a:solidFill>
              </a:rPr>
              <a:t> Б</a:t>
            </a:r>
            <a:r>
              <a:rPr lang="ru-RU" altLang="ja-JP" sz="1600" smtClean="0">
                <a:solidFill>
                  <a:schemeClr val="hlink"/>
                </a:solidFill>
              </a:rPr>
              <a:t>  3т.   </a:t>
            </a:r>
            <a:r>
              <a:rPr lang="ru-RU" altLang="ja-JP" sz="1600" b="1" smtClean="0">
                <a:solidFill>
                  <a:schemeClr val="hlink"/>
                </a:solidFill>
              </a:rPr>
              <a:t>В</a:t>
            </a:r>
            <a:r>
              <a:rPr lang="ru-RU" altLang="ja-JP" sz="1600" smtClean="0">
                <a:solidFill>
                  <a:schemeClr val="hlink"/>
                </a:solidFill>
              </a:rPr>
              <a:t>  21/2  т.</a:t>
            </a:r>
            <a:r>
              <a:rPr lang="ru-RU" altLang="ja-JP" sz="16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smtClean="0"/>
              <a:t> </a:t>
            </a:r>
            <a:r>
              <a:rPr lang="ru-RU" altLang="ja-JP" sz="1600" b="1" smtClean="0"/>
              <a:t>11. Не  выполняя  сложения,  сравните  значение  суммы  2/3  +3/4  с  единицей.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smtClean="0"/>
              <a:t>         </a:t>
            </a:r>
            <a:r>
              <a:rPr lang="ru-RU" altLang="ja-JP" sz="1600" b="1" smtClean="0"/>
              <a:t> </a:t>
            </a:r>
            <a:r>
              <a:rPr lang="ru-RU" altLang="ja-JP" sz="1600" b="1" smtClean="0">
                <a:solidFill>
                  <a:schemeClr val="hlink"/>
                </a:solidFill>
              </a:rPr>
              <a:t>А  </a:t>
            </a:r>
            <a:r>
              <a:rPr lang="ru-RU" altLang="ja-JP" sz="1600" smtClean="0">
                <a:solidFill>
                  <a:schemeClr val="hlink"/>
                </a:solidFill>
              </a:rPr>
              <a:t>2/3+3/4 ‹  1.    </a:t>
            </a:r>
            <a:r>
              <a:rPr lang="ru-RU" altLang="ja-JP" sz="1600" b="1" smtClean="0">
                <a:solidFill>
                  <a:schemeClr val="hlink"/>
                </a:solidFill>
              </a:rPr>
              <a:t>Б</a:t>
            </a:r>
            <a:r>
              <a:rPr lang="ru-RU" altLang="ja-JP" sz="1600" smtClean="0">
                <a:solidFill>
                  <a:schemeClr val="hlink"/>
                </a:solidFill>
              </a:rPr>
              <a:t>  2/3 + 3/4  ›  1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b="1" smtClean="0"/>
              <a:t>12. Какое натуральное число является корнем уравнения    а+1/а=8 1/8?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1600" smtClean="0">
                <a:solidFill>
                  <a:schemeClr val="hlink"/>
                </a:solidFill>
              </a:rPr>
              <a:t>    </a:t>
            </a:r>
            <a:r>
              <a:rPr lang="ru-RU" altLang="ja-JP" sz="1600" b="1" smtClean="0">
                <a:solidFill>
                  <a:schemeClr val="hlink"/>
                </a:solidFill>
              </a:rPr>
              <a:t>А. </a:t>
            </a:r>
            <a:r>
              <a:rPr lang="ru-RU" altLang="ja-JP" sz="1600" smtClean="0">
                <a:solidFill>
                  <a:schemeClr val="hlink"/>
                </a:solidFill>
              </a:rPr>
              <a:t>2                </a:t>
            </a:r>
            <a:r>
              <a:rPr lang="ru-RU" altLang="ja-JP" sz="1600" b="1" smtClean="0">
                <a:solidFill>
                  <a:schemeClr val="hlink"/>
                </a:solidFill>
              </a:rPr>
              <a:t>Б</a:t>
            </a:r>
            <a:r>
              <a:rPr lang="ru-RU" altLang="ja-JP" sz="1600" smtClean="0">
                <a:solidFill>
                  <a:schemeClr val="hlink"/>
                </a:solidFill>
              </a:rPr>
              <a:t>.5                  В.8</a:t>
            </a:r>
            <a:endParaRPr lang="ru-RU" sz="160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pamatnik_prirody_skala_mona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1125538"/>
            <a:ext cx="50403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Оцени себя сам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1. </a:t>
            </a:r>
            <a:r>
              <a:rPr lang="ru-RU" sz="2000" b="1" smtClean="0">
                <a:solidFill>
                  <a:schemeClr val="hlink"/>
                </a:solidFill>
              </a:rPr>
              <a:t>Б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2 </a:t>
            </a:r>
            <a:r>
              <a:rPr lang="ru-RU" sz="2000" b="1" smtClean="0">
                <a:solidFill>
                  <a:schemeClr val="hlink"/>
                </a:solidFill>
              </a:rPr>
              <a:t>.В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3. </a:t>
            </a:r>
            <a:r>
              <a:rPr lang="ru-RU" sz="2000" b="1" smtClean="0">
                <a:solidFill>
                  <a:schemeClr val="hlink"/>
                </a:solidFill>
              </a:rPr>
              <a:t>А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4. </a:t>
            </a:r>
            <a:r>
              <a:rPr lang="ru-RU" sz="2000" b="1" smtClean="0">
                <a:solidFill>
                  <a:schemeClr val="hlink"/>
                </a:solidFill>
              </a:rPr>
              <a:t>А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5. </a:t>
            </a:r>
            <a:r>
              <a:rPr lang="ru-RU" sz="2000" b="1" smtClean="0">
                <a:solidFill>
                  <a:schemeClr val="hlink"/>
                </a:solidFill>
              </a:rPr>
              <a:t>Б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6.</a:t>
            </a:r>
            <a:r>
              <a:rPr lang="ru-RU" sz="2000" b="1" smtClean="0">
                <a:solidFill>
                  <a:schemeClr val="hlink"/>
                </a:solidFill>
              </a:rPr>
              <a:t> А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7. </a:t>
            </a:r>
            <a:r>
              <a:rPr lang="ru-RU" sz="2000" b="1" smtClean="0">
                <a:solidFill>
                  <a:schemeClr val="hlink"/>
                </a:solidFill>
              </a:rPr>
              <a:t>В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8. </a:t>
            </a:r>
            <a:r>
              <a:rPr lang="ru-RU" sz="2000" b="1" smtClean="0">
                <a:solidFill>
                  <a:schemeClr val="hlink"/>
                </a:solidFill>
              </a:rPr>
              <a:t>Б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9. </a:t>
            </a:r>
            <a:r>
              <a:rPr lang="ru-RU" sz="2000" b="1" smtClean="0">
                <a:solidFill>
                  <a:schemeClr val="hlink"/>
                </a:solidFill>
              </a:rPr>
              <a:t>В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10. </a:t>
            </a:r>
            <a:r>
              <a:rPr lang="ru-RU" sz="2000" b="1" smtClean="0">
                <a:solidFill>
                  <a:schemeClr val="hlink"/>
                </a:solidFill>
              </a:rPr>
              <a:t>Б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11. </a:t>
            </a:r>
            <a:r>
              <a:rPr lang="ru-RU" sz="2000" b="1" smtClean="0">
                <a:solidFill>
                  <a:schemeClr val="hlink"/>
                </a:solidFill>
              </a:rPr>
              <a:t>Б</a:t>
            </a:r>
            <a:endParaRPr lang="ru-RU" altLang="ja-JP" sz="2000" b="1" smtClean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2000" b="1" smtClean="0"/>
              <a:t>12. </a:t>
            </a:r>
            <a:r>
              <a:rPr lang="ru-RU" altLang="ja-JP" sz="2000" b="1" smtClean="0">
                <a:solidFill>
                  <a:schemeClr val="hlink"/>
                </a:solidFill>
              </a:rPr>
              <a:t>В</a:t>
            </a:r>
            <a:r>
              <a:rPr lang="ru-RU" altLang="ja-JP" sz="2000" b="1" smtClean="0"/>
              <a:t>.</a:t>
            </a:r>
            <a:endParaRPr lang="ru-RU" sz="2000" b="1" smtClean="0"/>
          </a:p>
        </p:txBody>
      </p:sp>
      <p:pic>
        <p:nvPicPr>
          <p:cNvPr id="33797" name="Picture 6" descr="sobo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4267200"/>
            <a:ext cx="36195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sev_olen_di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24500" y="4149725"/>
            <a:ext cx="32242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Геологические памятники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125538"/>
            <a:ext cx="8137525" cy="53990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Внимание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210550" cy="5256212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ja-JP" smtClean="0"/>
              <a:t> </a:t>
            </a:r>
            <a:r>
              <a:rPr lang="ru-RU" altLang="ja-JP" smtClean="0">
                <a:solidFill>
                  <a:schemeClr val="hlink"/>
                </a:solidFill>
              </a:rPr>
              <a:t>Пещера, останец, озеро, река</a:t>
            </a:r>
            <a:r>
              <a:rPr lang="ru-RU" altLang="ja-JP" smtClean="0"/>
              <a:t> – это не просто живой организм, который хоть и медленно, но всё-таки развивается и видоизменяется, но и отдельный мир, вмешательство в который может нарушить его хрупкий баланс.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ja-JP" smtClean="0"/>
              <a:t> Поэтому любое прикосновение человека может повлиять на его микроклимат.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ja-JP" smtClean="0"/>
              <a:t>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Внимание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ja-JP" smtClean="0"/>
              <a:t>И пусть это будет заметно не сразу, а через годы,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ja-JP" smtClean="0"/>
              <a:t> но мы же хотим сохранить этот удивительный мир не только для себя, но и на много поколений вперед…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ja-JP" smtClean="0"/>
              <a:t>Бережное и где-то даже трепетное отношение к, казалось бы, «непробиваемому» камню сохранит его для потомков</a:t>
            </a:r>
            <a:endParaRPr lang="ru-RU" smtClean="0"/>
          </a:p>
          <a:p>
            <a:pPr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Микрофон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96975"/>
            <a:ext cx="7778750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ja-JP" sz="20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ja-JP" sz="2000" dirty="0" smtClean="0"/>
              <a:t>Ребята по кругу высказываются одним предложением, выбирая начало фразы из рефлексивного экрана на доске: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ja-JP" sz="2000" dirty="0" smtClean="0"/>
              <a:t>сегодня я узнал…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ja-JP" sz="2000" dirty="0" smtClean="0"/>
              <a:t>было интересно…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ja-JP" sz="2000" dirty="0" smtClean="0"/>
              <a:t>было трудно…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ja-JP" sz="2000" dirty="0" smtClean="0"/>
              <a:t>я выполнял задания…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ja-JP" sz="2000" dirty="0" smtClean="0"/>
              <a:t>я понял, что…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ja-JP" sz="2000" dirty="0" smtClean="0"/>
              <a:t>теперь я могу…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ja-JP" sz="2000" dirty="0" smtClean="0"/>
              <a:t>я почувствовал, что…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ja-JP" sz="2000" dirty="0" smtClean="0"/>
              <a:t>я приобрел…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ja-JP" sz="2000" dirty="0" smtClean="0"/>
              <a:t>я научился…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ja-JP" sz="2000" dirty="0" smtClean="0"/>
              <a:t>у меня получилось …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ja-JP" sz="2000" dirty="0" smtClean="0"/>
              <a:t>я смог…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ja-JP" sz="2000" dirty="0" smtClean="0"/>
              <a:t>я попробую…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ja-JP" sz="2000" dirty="0" smtClean="0"/>
              <a:t>меня удивило…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ja-JP" sz="2000" dirty="0" smtClean="0"/>
              <a:t>урок дал мне для жизни…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ja-JP" sz="2000" dirty="0" smtClean="0"/>
              <a:t>мне захотелось…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Домашнее задание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137525" cy="467995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ja-JP" sz="2800" smtClean="0"/>
              <a:t> </a:t>
            </a:r>
            <a:r>
              <a:rPr lang="ru-RU" altLang="ja-JP" sz="4000" smtClean="0"/>
              <a:t>Узнать 7 природных чудес России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ja-JP" sz="4000" smtClean="0"/>
              <a:t> и названия чудес зашифровать в примеры, пропорции, дроби (сравнение, действия с дробями)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ja-JP" sz="2800" smtClean="0"/>
              <a:t> </a:t>
            </a:r>
            <a:endParaRPr lang="ru-RU" sz="2800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921625" cy="4419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ja-JP" sz="3600" i="1" dirty="0" smtClean="0">
                <a:solidFill>
                  <a:schemeClr val="accent6">
                    <a:lumMod val="75000"/>
                  </a:schemeClr>
                </a:solidFill>
              </a:rPr>
              <a:t>«Чтобы спорилось нужное дело,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ja-JP" sz="3600" i="1" dirty="0" smtClean="0">
                <a:solidFill>
                  <a:schemeClr val="accent6">
                    <a:lumMod val="75000"/>
                  </a:schemeClr>
                </a:solidFill>
              </a:rPr>
              <a:t>Чтобы в жизни не знать неудач,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ja-JP" sz="3600" i="1" dirty="0" smtClean="0">
                <a:solidFill>
                  <a:schemeClr val="accent6">
                    <a:lumMod val="75000"/>
                  </a:schemeClr>
                </a:solidFill>
              </a:rPr>
              <a:t>В путешествие отправимся  смело,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ja-JP" sz="3600" i="1" dirty="0" smtClean="0">
                <a:solidFill>
                  <a:schemeClr val="accent6">
                    <a:lumMod val="75000"/>
                  </a:schemeClr>
                </a:solidFill>
              </a:rPr>
              <a:t>В мир дробей и решенья задач» </a:t>
            </a:r>
            <a:endParaRPr lang="ru-RU" sz="36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ja-JP" sz="2800" smtClean="0">
                <a:solidFill>
                  <a:srgbClr val="008080"/>
                </a:solidFill>
              </a:rPr>
              <a:t>Подошло к завершение наше путешествие - знакомство с  природными чудесами Коми. Но не будем огорчаться, ведь впереди нас ждет много новых и интересных открытий.</a:t>
            </a:r>
            <a:endParaRPr lang="ru-RU" altLang="ja-JP" sz="2800" u="sng" smtClean="0">
              <a:solidFill>
                <a:srgbClr val="00808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ja-JP" sz="2800" u="sng" smtClean="0"/>
              <a:t> </a:t>
            </a:r>
            <a:r>
              <a:rPr lang="ru-RU" altLang="ja-JP" sz="2800" u="sng" smtClean="0">
                <a:solidFill>
                  <a:srgbClr val="0000FF"/>
                </a:solidFill>
              </a:rPr>
              <a:t>Был  ли  ты  когда  —  либо  на Маньпупунере?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ja-JP" sz="2800" u="sng" smtClean="0">
                <a:solidFill>
                  <a:srgbClr val="0000FF"/>
                </a:solidFill>
              </a:rPr>
              <a:t>Да  это    -  не  Крым  и  не  Кавказ,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ja-JP" sz="2800" u="sng" smtClean="0">
                <a:solidFill>
                  <a:srgbClr val="0000FF"/>
                </a:solidFill>
              </a:rPr>
              <a:t>Но  однажды  побывав   на Маньпупунере,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ja-JP" sz="2800" u="sng" smtClean="0">
                <a:solidFill>
                  <a:srgbClr val="0000FF"/>
                </a:solidFill>
              </a:rPr>
              <a:t>Ты  захочешь  быть  здесь  много  раз</a:t>
            </a:r>
            <a:endParaRPr lang="ru-RU" sz="2800" u="sng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Молодцы !!!</a:t>
            </a: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 rot="21009336">
            <a:off x="270093" y="2409471"/>
            <a:ext cx="8642259" cy="226310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Спасибо </a:t>
            </a:r>
          </a:p>
          <a:p>
            <a:pPr algn="ctr">
              <a:defRPr/>
            </a:pP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за </a:t>
            </a:r>
          </a:p>
          <a:p>
            <a:pPr algn="ctr">
              <a:defRPr/>
            </a:pP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урок!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o-2ba39a71f2-origina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4888" y="1268413"/>
            <a:ext cx="7134225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7385050" cy="49688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Знакомься наша Республика</a:t>
            </a:r>
          </a:p>
        </p:txBody>
      </p:sp>
      <p:pic>
        <p:nvPicPr>
          <p:cNvPr id="39941" name="Picture 4" descr="painting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0338" y="1628775"/>
            <a:ext cx="3384550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 descr="pamatnik_prirody_syvyusski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24500" y="3644900"/>
            <a:ext cx="3619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skala_kirpich_kyrta_dank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716338"/>
            <a:ext cx="3619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0096500" y="14319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 информации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http//www.turlog.ru/</a:t>
            </a:r>
            <a:r>
              <a:rPr lang="ru-RU" smtClean="0"/>
              <a:t>Югыд Ва%2СНП</a:t>
            </a:r>
          </a:p>
          <a:p>
            <a:r>
              <a:rPr lang="en-US" smtClean="0"/>
              <a:t>http//strana.ru/places/192274</a:t>
            </a:r>
          </a:p>
          <a:p>
            <a:r>
              <a:rPr lang="en-US" smtClean="0"/>
              <a:t>http//www.kulttur/com/zapnac/nacp/184-yugava.ntml</a:t>
            </a:r>
          </a:p>
          <a:p>
            <a:r>
              <a:rPr lang="en-US" smtClean="0"/>
              <a:t>http//ib.komisc.ru/add/old/t/ru/ir/vt/99-20/03html</a:t>
            </a:r>
          </a:p>
          <a:p>
            <a:r>
              <a:rPr lang="en-US" smtClean="0"/>
              <a:t>http//www.floranimal.ru/national/park.php pid=133</a:t>
            </a:r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18487" cy="4784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Каждый может за версту </a:t>
            </a:r>
            <a:br>
              <a:rPr lang="ru-RU" sz="2400" smtClean="0"/>
            </a:br>
            <a:r>
              <a:rPr lang="ru-RU" sz="2400" smtClean="0"/>
              <a:t>Видеть дробную …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Над чертой – …               знайте,</a:t>
            </a:r>
            <a:br>
              <a:rPr lang="ru-RU" sz="2400" smtClean="0"/>
            </a:br>
            <a:r>
              <a:rPr lang="ru-RU" sz="2400" smtClean="0"/>
              <a:t>Под чертою – …</a:t>
            </a:r>
            <a:r>
              <a:rPr lang="ru-RU" sz="2400" i="1" smtClean="0"/>
              <a:t>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Дробь такую непременно</a:t>
            </a:r>
            <a:br>
              <a:rPr lang="ru-RU" sz="2400" smtClean="0"/>
            </a:br>
            <a:r>
              <a:rPr lang="ru-RU" sz="2400" smtClean="0"/>
              <a:t>Надо звать …</a:t>
            </a:r>
            <a:r>
              <a:rPr lang="ru-RU" sz="2400" i="1" smtClean="0"/>
              <a:t>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Посмотрите, что за дробь – </a:t>
            </a:r>
            <a:br>
              <a:rPr lang="ru-RU" sz="2400" smtClean="0"/>
            </a:br>
            <a:r>
              <a:rPr lang="ru-RU" sz="2400" smtClean="0"/>
              <a:t>Дробь обыкновенная.</a:t>
            </a:r>
            <a:br>
              <a:rPr lang="ru-RU" sz="2400" smtClean="0"/>
            </a:br>
            <a:r>
              <a:rPr lang="ru-RU" sz="2400" smtClean="0"/>
              <a:t>Проведем сегодня с ней</a:t>
            </a:r>
            <a:br>
              <a:rPr lang="ru-RU" sz="2400" smtClean="0"/>
            </a:br>
            <a:r>
              <a:rPr lang="ru-RU" sz="2400" smtClean="0"/>
              <a:t>Действия</a:t>
            </a:r>
            <a:r>
              <a:rPr lang="ru-RU" sz="2400" i="1" smtClean="0"/>
              <a:t> мгновенные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Одна вторая плюс две пятых</a:t>
            </a:r>
            <a:br>
              <a:rPr lang="ru-RU" sz="2400" smtClean="0"/>
            </a:br>
            <a:r>
              <a:rPr lang="ru-RU" sz="2400" smtClean="0"/>
              <a:t>Сколько будет? …                                                  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Ну а правильный ответ</a:t>
            </a:r>
            <a:br>
              <a:rPr lang="ru-RU" sz="2400" smtClean="0"/>
            </a:br>
            <a:r>
              <a:rPr lang="ru-RU" sz="2400" smtClean="0"/>
              <a:t>Кто мне даст?...</a:t>
            </a:r>
            <a:br>
              <a:rPr lang="ru-RU" sz="2400" smtClean="0"/>
            </a:br>
            <a:r>
              <a:rPr lang="ru-RU" sz="2400" smtClean="0"/>
              <a:t>Чтобы дроби вычесть или сложить</a:t>
            </a:r>
            <a:endParaRPr lang="ru-RU" altLang="ja-JP" sz="24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2400" smtClean="0"/>
              <a:t>Надо …    </a:t>
            </a:r>
            <a:r>
              <a:rPr lang="ru-RU" altLang="ja-JP" sz="2400" i="1" smtClean="0"/>
              <a:t>          знаменатель</a:t>
            </a:r>
            <a:r>
              <a:rPr lang="ru-RU" altLang="ja-JP" sz="2400" smtClean="0"/>
              <a:t>   получить </a:t>
            </a:r>
            <a:endParaRPr lang="ru-RU" sz="2400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63938" y="1570038"/>
            <a:ext cx="1079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черту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84438" y="1892300"/>
            <a:ext cx="172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числитель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66988" y="2184400"/>
            <a:ext cx="207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знаменатель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3613" y="2781300"/>
            <a:ext cx="2409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обыкновенной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81275" y="5205413"/>
            <a:ext cx="3079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Девять</a:t>
            </a:r>
            <a:r>
              <a:rPr lang="ru-RU" sz="2400"/>
              <a:t> </a:t>
            </a:r>
            <a:r>
              <a:rPr lang="ru-RU" sz="2400">
                <a:solidFill>
                  <a:srgbClr val="FF0000"/>
                </a:solidFill>
              </a:rPr>
              <a:t>десятых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76375" y="5873750"/>
            <a:ext cx="1223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общий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2" grpId="0"/>
      <p:bldP spid="4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064500" cy="51117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ja-JP" sz="2000" b="1" smtClean="0">
                <a:solidFill>
                  <a:srgbClr val="C00000"/>
                </a:solidFill>
              </a:rPr>
              <a:t>Найди ошибку: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ja-JP" sz="2000" smtClean="0">
                <a:solidFill>
                  <a:schemeClr val="folHlink"/>
                </a:solidFill>
              </a:rPr>
              <a:t>Чтобы умножить дробь на натуральное число, надо ее знаменатель умножить на это число, а числитель оставить без изменений.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ja-JP" sz="2000" smtClean="0">
                <a:solidFill>
                  <a:schemeClr val="folHlink"/>
                </a:solidFill>
              </a:rPr>
              <a:t>Произведением двух дробей является дробь, числитель которой равен произведению знаменателей, а знаменатель – произведению числителей.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ja-JP" sz="1800" smtClean="0"/>
              <a:t> </a:t>
            </a:r>
            <a:r>
              <a:rPr lang="ru-RU" altLang="ja-JP" sz="1800" b="1" smtClean="0">
                <a:solidFill>
                  <a:schemeClr val="folHlink"/>
                </a:solidFill>
              </a:rPr>
              <a:t>Если дробь умножить на 0, то получится 1.</a:t>
            </a:r>
            <a:r>
              <a:rPr lang="en-US" altLang="ja-JP" sz="1800" b="1" smtClean="0">
                <a:solidFill>
                  <a:schemeClr val="folHlink"/>
                </a:solidFill>
                <a:ea typeface="ＭＳ Ｐゴシック" charset="-128"/>
              </a:rPr>
              <a:t> </a:t>
            </a:r>
          </a:p>
          <a:p>
            <a:pPr marL="0" indent="0" eaLnBrk="1" hangingPunct="1">
              <a:lnSpc>
                <a:spcPct val="80000"/>
              </a:lnSpc>
            </a:pPr>
            <a:endParaRPr lang="ru-RU" altLang="ja-JP" sz="1800" b="1" smtClean="0">
              <a:solidFill>
                <a:schemeClr val="folHlink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altLang="ja-JP" sz="1800" b="1" smtClean="0">
                <a:solidFill>
                  <a:schemeClr val="folHlink"/>
                </a:solidFill>
              </a:rPr>
              <a:t> Чтобы умножить смешанные числа, надо сначала записать их в виде правильных дробей, а затем воспользоваться правилом умножения дробей.</a:t>
            </a:r>
            <a:endParaRPr lang="en-US" altLang="ja-JP" sz="1800" b="1" smtClean="0">
              <a:solidFill>
                <a:schemeClr val="folHlink"/>
              </a:solidFill>
              <a:ea typeface="ＭＳ Ｐゴシック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ja-JP" sz="1800" b="1" smtClean="0">
              <a:solidFill>
                <a:schemeClr val="folHlink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altLang="ja-JP" sz="1800" b="1" smtClean="0">
                <a:solidFill>
                  <a:schemeClr val="folHlink"/>
                </a:solidFill>
              </a:rPr>
              <a:t> От перемены мест слагаемых произведение не меняется.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ja-JP" sz="1800" b="1" smtClean="0">
                <a:solidFill>
                  <a:schemeClr val="folHlink"/>
                </a:solidFill>
              </a:rPr>
              <a:t>Чтобы найти дробь от числа, можно число разделить на эту дробь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ja-JP" sz="1800" b="1" smtClean="0">
                <a:solidFill>
                  <a:schemeClr val="folHlink"/>
                </a:solidFill>
              </a:rPr>
              <a:t>Что ж багаж и снаряжение собраны и мы можем смело отправляться в поход.</a:t>
            </a:r>
            <a:endParaRPr lang="ru-RU" sz="1800" b="1" smtClean="0">
              <a:solidFill>
                <a:schemeClr val="folHlink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В походе нужны теоретические знания (работа в группах)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Объекты исследования</a:t>
            </a:r>
          </a:p>
        </p:txBody>
      </p:sp>
      <p:pic>
        <p:nvPicPr>
          <p:cNvPr id="55299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268413"/>
            <a:ext cx="8424862" cy="5589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Отгадай название озера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Расположи дроби в порядке возрастания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400" dirty="0" smtClean="0"/>
              <a:t>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3/8-Г</a:t>
            </a:r>
            <a:r>
              <a:rPr lang="ru-RU" sz="4400" b="1" dirty="0" smtClean="0"/>
              <a:t>     </a:t>
            </a: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  <a:t>1/2-Р</a:t>
            </a:r>
            <a:r>
              <a:rPr lang="ru-RU" sz="4400" b="1" dirty="0" smtClean="0"/>
              <a:t>  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2/3-О</a:t>
            </a:r>
            <a:r>
              <a:rPr lang="ru-RU" sz="4400" b="1" dirty="0" smtClean="0"/>
              <a:t>   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5/6-Ь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400" b="1" dirty="0" smtClean="0"/>
              <a:t>            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7/12-Н</a:t>
            </a:r>
            <a:r>
              <a:rPr lang="ru-RU" sz="4400" b="1" dirty="0" smtClean="0"/>
              <a:t>     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11/24-О</a:t>
            </a:r>
            <a:r>
              <a:rPr lang="ru-RU" sz="4400" b="1" dirty="0" smtClean="0"/>
              <a:t>        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3/4-Е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000" smtClean="0"/>
              <a:t>Горное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210550" cy="48529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Озеро находится в верховье реки Большой Паток, заполняется снежной водой.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Только в горной области насчитывается более 800 озер, все они ледникового происхождения.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Глубина некоторых 20 м. Река Большой Паток впадает в заповедную реку. Теперь вам предстоит узнать название реки.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598</TotalTime>
  <Words>1851</Words>
  <Application>Microsoft Office PowerPoint</Application>
  <PresentationFormat>Экран (4:3)</PresentationFormat>
  <Paragraphs>309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Wingdings</vt:lpstr>
      <vt:lpstr>Calibri</vt:lpstr>
      <vt:lpstr>Times New Roman</vt:lpstr>
      <vt:lpstr>Arial Black</vt:lpstr>
      <vt:lpstr>ＭＳ Ｐゴシック</vt:lpstr>
      <vt:lpstr>Скругленный</vt:lpstr>
      <vt:lpstr>Семь  природных чудес  Республики Коми </vt:lpstr>
      <vt:lpstr>Цель</vt:lpstr>
      <vt:lpstr>  Задачи: </vt:lpstr>
      <vt:lpstr>Слайд 4</vt:lpstr>
      <vt:lpstr>Слайд 5</vt:lpstr>
      <vt:lpstr>В походе нужны теоретические знания (работа в группах)</vt:lpstr>
      <vt:lpstr>Объекты исследования</vt:lpstr>
      <vt:lpstr>Отгадай название озера</vt:lpstr>
      <vt:lpstr>Горное</vt:lpstr>
      <vt:lpstr>Узнай название реки</vt:lpstr>
      <vt:lpstr>ЗАПОВЕДНАЯ РЕКА Щугор</vt:lpstr>
      <vt:lpstr>Слайд 12</vt:lpstr>
      <vt:lpstr>Путешествие по щугорскому каньону</vt:lpstr>
      <vt:lpstr>Проверка </vt:lpstr>
      <vt:lpstr>О реке Щугор</vt:lpstr>
      <vt:lpstr>Изучаем реку Щугор запиши дроби и округли до целых</vt:lpstr>
      <vt:lpstr>Математический диктант  В какой национальный парк входят эти чудеса</vt:lpstr>
      <vt:lpstr>Югыд Ва</vt:lpstr>
      <vt:lpstr>Изучаем парк Югыд Ва</vt:lpstr>
      <vt:lpstr>Процентное содержание (проверка решения)</vt:lpstr>
      <vt:lpstr>Флора и фауна</vt:lpstr>
      <vt:lpstr>Красная книга и фауна</vt:lpstr>
      <vt:lpstr>Растения Красной книги</vt:lpstr>
      <vt:lpstr>Тельпоиз-привал</vt:lpstr>
      <vt:lpstr>Физкультминутка</vt:lpstr>
      <vt:lpstr>Выполни действия   Составь         слово</vt:lpstr>
      <vt:lpstr>Столб</vt:lpstr>
      <vt:lpstr>Задание</vt:lpstr>
      <vt:lpstr>Умножить дроби</vt:lpstr>
      <vt:lpstr>Определи  название</vt:lpstr>
      <vt:lpstr>Лёкиз</vt:lpstr>
      <vt:lpstr>Тест  - проверка</vt:lpstr>
      <vt:lpstr>Тест - проверка</vt:lpstr>
      <vt:lpstr>Оцени себя сам</vt:lpstr>
      <vt:lpstr>Геологические памятники</vt:lpstr>
      <vt:lpstr>Внимание</vt:lpstr>
      <vt:lpstr>Внимание</vt:lpstr>
      <vt:lpstr>Микрофон </vt:lpstr>
      <vt:lpstr>Домашнее задание</vt:lpstr>
      <vt:lpstr>Слайд 40</vt:lpstr>
      <vt:lpstr>Молодцы !!!</vt:lpstr>
      <vt:lpstr>Знакомься наша Республика</vt:lpstr>
      <vt:lpstr>Источники информации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</cp:lastModifiedBy>
  <cp:revision>23</cp:revision>
  <dcterms:created xsi:type="dcterms:W3CDTF">2013-01-17T17:29:08Z</dcterms:created>
  <dcterms:modified xsi:type="dcterms:W3CDTF">2014-03-05T12:32:06Z</dcterms:modified>
</cp:coreProperties>
</file>