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71" r:id="rId15"/>
    <p:sldId id="274" r:id="rId16"/>
    <p:sldId id="267" r:id="rId17"/>
    <p:sldId id="268" r:id="rId18"/>
    <p:sldId id="269" r:id="rId19"/>
    <p:sldId id="270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70" autoAdjust="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Учитель </a:t>
            </a:r>
            <a:r>
              <a:rPr lang="ru-RU" b="1" dirty="0"/>
              <a:t>русского </a:t>
            </a:r>
            <a:r>
              <a:rPr lang="ru-RU" b="1" dirty="0" smtClean="0"/>
              <a:t>языка и </a:t>
            </a:r>
            <a:r>
              <a:rPr lang="ru-RU" b="1" dirty="0"/>
              <a:t>литературы</a:t>
            </a:r>
            <a:endParaRPr lang="ru-RU" i="1" dirty="0"/>
          </a:p>
          <a:p>
            <a:pPr marL="0" indent="0" algn="ctr">
              <a:buNone/>
            </a:pPr>
            <a:r>
              <a:rPr lang="ru-RU" b="1" dirty="0" err="1" smtClean="0"/>
              <a:t>Гремяченского</a:t>
            </a:r>
            <a:r>
              <a:rPr lang="ru-RU" b="1" dirty="0" smtClean="0"/>
              <a:t> </a:t>
            </a:r>
            <a:r>
              <a:rPr lang="ru-RU" b="1" dirty="0"/>
              <a:t>филиала </a:t>
            </a:r>
            <a:r>
              <a:rPr lang="ru-RU" b="1" dirty="0" smtClean="0"/>
              <a:t>МКОУ                                                                                  «</a:t>
            </a:r>
            <a:r>
              <a:rPr lang="ru-RU" b="1" dirty="0" err="1" smtClean="0"/>
              <a:t>Охочевская</a:t>
            </a:r>
            <a:r>
              <a:rPr lang="ru-RU" b="1" dirty="0" smtClean="0"/>
              <a:t> СОШ</a:t>
            </a:r>
            <a:r>
              <a:rPr lang="ru-RU" b="1" dirty="0"/>
              <a:t>»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Курской </a:t>
            </a:r>
            <a:r>
              <a:rPr lang="ru-RU" b="1" dirty="0"/>
              <a:t>области</a:t>
            </a:r>
            <a:endParaRPr lang="ru-RU" i="1" dirty="0"/>
          </a:p>
          <a:p>
            <a:pPr marL="0" indent="0">
              <a:buNone/>
            </a:pPr>
            <a:r>
              <a:rPr lang="ru-RU" b="1" dirty="0"/>
              <a:t>                                                                                    </a:t>
            </a:r>
            <a:endParaRPr lang="ru-RU" i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Спицына Алла Николаевна</a:t>
            </a:r>
            <a:br>
              <a:rPr lang="ru-RU" dirty="0" smtClean="0"/>
            </a:br>
            <a:r>
              <a:rPr lang="ru-RU" b="1" dirty="0"/>
              <a:t>Идентификатор: 261-014-888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pic>
        <p:nvPicPr>
          <p:cNvPr id="1026" name="Picture 2" descr="F:\Snapshot_20130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1048"/>
            <a:ext cx="2016224" cy="219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шко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861048"/>
            <a:ext cx="4248472" cy="2160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686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200" dirty="0" err="1"/>
              <a:t>К.Ф.Рылеев</a:t>
            </a:r>
            <a:r>
              <a:rPr lang="ru-RU" sz="3200" dirty="0"/>
              <a:t>, </a:t>
            </a:r>
            <a:r>
              <a:rPr lang="ru-RU" sz="3200" dirty="0" err="1"/>
              <a:t>П.И.Пестель</a:t>
            </a:r>
            <a:r>
              <a:rPr lang="ru-RU" sz="3200" dirty="0"/>
              <a:t>, </a:t>
            </a:r>
            <a:r>
              <a:rPr lang="ru-RU" sz="3200" dirty="0" err="1"/>
              <a:t>С.И.Муравьев</a:t>
            </a:r>
            <a:r>
              <a:rPr lang="ru-RU" sz="3200" dirty="0"/>
              <a:t>-Апостол, </a:t>
            </a:r>
            <a:r>
              <a:rPr lang="ru-RU" sz="3200" dirty="0" err="1"/>
              <a:t>М.П.Бестужев</a:t>
            </a:r>
            <a:r>
              <a:rPr lang="ru-RU" sz="3200" dirty="0"/>
              <a:t>-Рюмин, </a:t>
            </a:r>
            <a:r>
              <a:rPr lang="ru-RU" sz="3200" dirty="0" err="1"/>
              <a:t>П.Г.Каховский</a:t>
            </a:r>
            <a:endParaRPr lang="ru-RU" sz="3200" dirty="0"/>
          </a:p>
        </p:txBody>
      </p:sp>
      <p:pic>
        <p:nvPicPr>
          <p:cNvPr id="5122" name="Picture 2" descr="G:\декабристы\874754-2c69915e0b04a06d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1772816"/>
            <a:ext cx="369398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декабристы\874775-999fe50dec1b825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504056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ru-RU" dirty="0" smtClean="0"/>
              <a:t>Сергей Петрович Трубецкой</a:t>
            </a:r>
            <a:endParaRPr lang="ru-RU" dirty="0"/>
          </a:p>
        </p:txBody>
      </p:sp>
      <p:pic>
        <p:nvPicPr>
          <p:cNvPr id="6146" name="Picture 2" descr="G:\декабристы\Трубецкой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04864"/>
            <a:ext cx="331236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декабристы\874853-faf92ae7f4e8dcb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532859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Княгиня Трубецкая</a:t>
            </a:r>
            <a:endParaRPr lang="ru-RU" sz="3600" dirty="0"/>
          </a:p>
        </p:txBody>
      </p:sp>
      <p:pic>
        <p:nvPicPr>
          <p:cNvPr id="1026" name="Picture 2" descr="G:\декабристы\0004-004-Trubetskaja-Ekaterina-Ivanovn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0891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6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ru-RU" dirty="0" smtClean="0"/>
              <a:t>Первый бал</a:t>
            </a:r>
            <a:endParaRPr lang="ru-RU" dirty="0"/>
          </a:p>
        </p:txBody>
      </p:sp>
      <p:pic>
        <p:nvPicPr>
          <p:cNvPr id="1026" name="Picture 2" descr="G:\декабристы\d85bfc90c1c8725a38fbfa8253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104456" cy="42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декабристы\e0793edc-61e7-4d83-a360-58a2a8ee123d_jpg_300x100000_q8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442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Восточная Сибирь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5152" y="1772816"/>
            <a:ext cx="3822192" cy="435366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/>
              <a:t>От Москвы </a:t>
            </a:r>
            <a:r>
              <a:rPr lang="ru-RU" dirty="0"/>
              <a:t>до Иркутска более 5039 км, до Читы – 6152 км, от Читы до Нерчинска около 400 </a:t>
            </a:r>
            <a:r>
              <a:rPr lang="ru-RU" dirty="0" smtClean="0"/>
              <a:t>км, т.е</a:t>
            </a:r>
            <a:r>
              <a:rPr lang="ru-RU" dirty="0"/>
              <a:t>. женам декабристов предстояло преодолеть </a:t>
            </a:r>
            <a:r>
              <a:rPr lang="ru-RU" b="1" u="sng" dirty="0"/>
              <a:t>около 7000 км. </a:t>
            </a:r>
            <a:endParaRPr lang="ru-RU" b="1" i="1" u="sng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 descr="C:\Users\Admin\Desktop\1dc34c4bdf37aea9910a8a347cccd8a8_600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352839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557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312369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Лирический</a:t>
            </a:r>
            <a:endParaRPr lang="ru-RU" sz="3200" dirty="0"/>
          </a:p>
          <a:p>
            <a:pPr algn="ctr"/>
            <a:r>
              <a:rPr lang="ru-RU" sz="3200" dirty="0" smtClean="0"/>
              <a:t>Трагический</a:t>
            </a:r>
            <a:endParaRPr lang="ru-RU" sz="3200" dirty="0"/>
          </a:p>
          <a:p>
            <a:pPr algn="ctr"/>
            <a:r>
              <a:rPr lang="ru-RU" sz="3200" dirty="0" smtClean="0"/>
              <a:t>Сатирический</a:t>
            </a:r>
          </a:p>
          <a:p>
            <a:pPr algn="ctr"/>
            <a:r>
              <a:rPr lang="ru-RU" sz="3200" dirty="0" smtClean="0"/>
              <a:t>Героический 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Пафос поэмы</a:t>
            </a:r>
            <a:br>
              <a:rPr lang="ru-RU" dirty="0" smtClean="0"/>
            </a:br>
            <a:r>
              <a:rPr lang="ru-RU" dirty="0" smtClean="0"/>
              <a:t>тест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603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Разговор Трубецкой </a:t>
            </a:r>
            <a:br>
              <a:rPr lang="ru-RU" sz="3200" dirty="0" smtClean="0"/>
            </a:br>
            <a:r>
              <a:rPr lang="ru-RU" sz="3200" dirty="0" smtClean="0"/>
              <a:t>с губернатором Иркутска</a:t>
            </a:r>
            <a:endParaRPr lang="ru-RU" sz="3200" dirty="0"/>
          </a:p>
        </p:txBody>
      </p:sp>
      <p:pic>
        <p:nvPicPr>
          <p:cNvPr id="2050" name="Picture 2" descr="G:\декабристы\1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8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Долг святой…</a:t>
            </a:r>
            <a:endParaRPr lang="ru-RU" dirty="0"/>
          </a:p>
        </p:txBody>
      </p:sp>
      <p:pic>
        <p:nvPicPr>
          <p:cNvPr id="1026" name="Picture 2" descr="G:\декабристы\695816-7c2f20b52ef69f8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248471" cy="40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декабристы\876268-a5b59fadb2bc965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392488" cy="40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/>
            </a:r>
            <a:br>
              <a:rPr lang="en-US" b="1" smtClean="0"/>
            </a:br>
            <a:r>
              <a:rPr lang="ru-RU" b="1" smtClean="0"/>
              <a:t>Блаженны </a:t>
            </a:r>
            <a:r>
              <a:rPr lang="ru-RU" b="1" dirty="0"/>
              <a:t>изгнанные за правду, </a:t>
            </a:r>
            <a:r>
              <a:rPr lang="ru-RU" i="1" dirty="0"/>
              <a:t/>
            </a:r>
            <a:br>
              <a:rPr lang="ru-RU" i="1" dirty="0"/>
            </a:br>
            <a:r>
              <a:rPr lang="ru-RU" sz="3600" b="1" dirty="0"/>
              <a:t>ибо их есть Царствие Небесное.  (Мф,5,10)</a:t>
            </a:r>
            <a:r>
              <a:rPr lang="ru-RU" sz="3600" i="1" dirty="0"/>
              <a:t/>
            </a:r>
            <a:br>
              <a:rPr lang="ru-RU" sz="3600" i="1" dirty="0"/>
            </a:b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660232" y="1844824"/>
            <a:ext cx="2232248" cy="4281656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Блажен</a:t>
            </a:r>
            <a:r>
              <a:rPr lang="ru-RU" b="1" dirty="0"/>
              <a:t>, кто меняет его суеты</a:t>
            </a:r>
            <a:endParaRPr lang="ru-RU" i="1" dirty="0"/>
          </a:p>
          <a:p>
            <a:pPr marL="0" indent="0" algn="ctr">
              <a:buNone/>
            </a:pPr>
            <a:r>
              <a:rPr lang="ru-RU" b="1" dirty="0"/>
              <a:t> на подвиг любви </a:t>
            </a:r>
            <a:r>
              <a:rPr lang="ru-RU" b="1" dirty="0" smtClean="0"/>
              <a:t>бескорыстн</a:t>
            </a:r>
            <a:r>
              <a:rPr lang="ru-RU" b="1" dirty="0"/>
              <a:t>о</a:t>
            </a:r>
            <a:r>
              <a:rPr lang="ru-RU" b="1" dirty="0" smtClean="0"/>
              <a:t>й</a:t>
            </a:r>
            <a:r>
              <a:rPr lang="ru-RU" b="1" dirty="0"/>
              <a:t>!</a:t>
            </a:r>
            <a:endParaRPr lang="ru-RU" i="1" dirty="0"/>
          </a:p>
          <a:p>
            <a:pPr marL="0" indent="0" algn="ctr">
              <a:buNone/>
            </a:pPr>
            <a:r>
              <a:rPr lang="ru-RU" b="1" dirty="0" err="1"/>
              <a:t>А.С.Пушкин</a:t>
            </a:r>
            <a:endParaRPr lang="ru-RU" i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G:\декабристы\695822-e1a233c3b430823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640871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9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2564904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/>
              <a:t>«Самоотвержение, высказанное ими, останется навсегда свидетельством великих душевных сил, присущих </a:t>
            </a:r>
            <a:r>
              <a:rPr lang="ru-RU" sz="3600" b="1" u="sng" dirty="0"/>
              <a:t>русской женщине</a:t>
            </a:r>
            <a:r>
              <a:rPr lang="ru-RU" sz="3600" b="1" dirty="0" smtClean="0"/>
              <a:t>».</a:t>
            </a:r>
            <a:r>
              <a:rPr lang="en-US" sz="3600" dirty="0" smtClean="0"/>
              <a:t> (</a:t>
            </a:r>
            <a:r>
              <a:rPr lang="ru-RU" sz="3600" dirty="0" err="1" smtClean="0"/>
              <a:t>Н.А.Некрасов</a:t>
            </a:r>
            <a:r>
              <a:rPr lang="ru-RU" sz="3600" dirty="0" smtClean="0"/>
              <a:t>)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9497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Н.А.Некрасов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1268760"/>
            <a:ext cx="4896544" cy="518457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…</a:t>
            </a:r>
            <a:r>
              <a:rPr lang="ru-RU" sz="2800" b="1" dirty="0"/>
              <a:t>Опять бесконечная </a:t>
            </a:r>
            <a:r>
              <a:rPr lang="ru-RU" sz="2800" b="1" i="1" u="sng" dirty="0"/>
              <a:t>дорога,</a:t>
            </a:r>
            <a:r>
              <a:rPr lang="ru-RU" sz="2800" b="1" dirty="0"/>
              <a:t> та страшная, которую народ прозвал проторенной цепями, и по ней под холодной луной, в мерзлой кибитке, спешит к своему изгнаннику-мужу </a:t>
            </a:r>
            <a:r>
              <a:rPr lang="ru-RU" sz="2800" i="1" u="sng" dirty="0"/>
              <a:t>русская женщина</a:t>
            </a:r>
            <a:r>
              <a:rPr lang="ru-RU" sz="2800" b="1" dirty="0"/>
              <a:t>, от роскоши и неги в холод и </a:t>
            </a:r>
            <a:r>
              <a:rPr lang="ru-RU" sz="2800" b="1" dirty="0" smtClean="0"/>
              <a:t>проклятие </a:t>
            </a:r>
            <a:r>
              <a:rPr lang="en-US" sz="2800" b="1" dirty="0" smtClean="0"/>
              <a:t>        </a:t>
            </a:r>
            <a:r>
              <a:rPr lang="ru-RU" sz="2800" b="1" dirty="0" err="1" smtClean="0"/>
              <a:t>К.Д.Бальмонт</a:t>
            </a:r>
            <a:endParaRPr lang="en-US" sz="2800" b="1" dirty="0" smtClean="0"/>
          </a:p>
          <a:p>
            <a:endParaRPr lang="ru-RU" sz="2800" dirty="0"/>
          </a:p>
        </p:txBody>
      </p:sp>
      <p:pic>
        <p:nvPicPr>
          <p:cNvPr id="1026" name="Picture 2" descr="G:\декабристы\Некрас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3" y="1124745"/>
            <a:ext cx="2030453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1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екабристы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40959" cy="586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5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3"/>
            <a:r>
              <a:rPr lang="ru-RU" sz="4000" b="1" dirty="0" smtClean="0"/>
              <a:t>«</a:t>
            </a:r>
            <a:r>
              <a:rPr lang="ru-RU" sz="4000" b="1" u="sng" dirty="0"/>
              <a:t>Ж</a:t>
            </a:r>
            <a:r>
              <a:rPr lang="ru-RU" sz="4000" b="1" u="sng" dirty="0" smtClean="0"/>
              <a:t>енщина </a:t>
            </a:r>
            <a:r>
              <a:rPr lang="ru-RU" sz="4000" b="1" u="sng" dirty="0"/>
              <a:t>– великое слово.</a:t>
            </a:r>
            <a:r>
              <a:rPr lang="ru-RU" sz="4000" b="1" dirty="0"/>
              <a:t> В ней – чистота девушки, </a:t>
            </a:r>
            <a:r>
              <a:rPr lang="ru-RU" sz="4000" b="1" u="sng" dirty="0"/>
              <a:t>в ней – самоотверженность подруги</a:t>
            </a:r>
            <a:r>
              <a:rPr lang="ru-RU" sz="4000" b="1" dirty="0"/>
              <a:t>, в ней – подвиг матери».</a:t>
            </a:r>
            <a:endParaRPr lang="ru-RU" sz="4000" i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Есть женщины в русских селеньях</a:t>
            </a:r>
            <a:r>
              <a:rPr lang="ru-RU" sz="3600" b="1"/>
              <a:t>… </a:t>
            </a:r>
            <a:r>
              <a:rPr lang="ru-RU" sz="3600" b="1" smtClean="0"/>
              <a:t> </a:t>
            </a:r>
            <a:r>
              <a:rPr lang="ru-RU" sz="3600" i="1" dirty="0"/>
              <a:t/>
            </a:r>
            <a:br>
              <a:rPr lang="ru-RU" sz="3600" i="1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296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/>
          <a:lstStyle/>
          <a:p>
            <a:pPr algn="ctr"/>
            <a:r>
              <a:rPr lang="ru-RU" dirty="0" smtClean="0"/>
              <a:t>Тест</a:t>
            </a:r>
          </a:p>
          <a:p>
            <a:pPr algn="ctr"/>
            <a:endParaRPr lang="ru-RU" dirty="0"/>
          </a:p>
          <a:p>
            <a:pPr marL="0" indent="0">
              <a:buNone/>
            </a:pPr>
            <a:r>
              <a:rPr lang="ru-RU" sz="3200" dirty="0" smtClean="0"/>
              <a:t>а)судьба декабристов,</a:t>
            </a:r>
          </a:p>
          <a:p>
            <a:pPr marL="0" indent="0">
              <a:buNone/>
            </a:pPr>
            <a:r>
              <a:rPr lang="ru-RU" sz="3200" dirty="0" smtClean="0"/>
              <a:t>б)величие </a:t>
            </a:r>
            <a:r>
              <a:rPr lang="ru-RU" sz="3200" dirty="0"/>
              <a:t>и сила духа русской женщины-дворянки, </a:t>
            </a:r>
            <a:r>
              <a:rPr lang="ru-RU" sz="3200" dirty="0" smtClean="0"/>
              <a:t>  </a:t>
            </a:r>
          </a:p>
          <a:p>
            <a:pPr marL="0" indent="0">
              <a:buNone/>
            </a:pPr>
            <a:r>
              <a:rPr lang="ru-RU" sz="3200" dirty="0" smtClean="0"/>
              <a:t>в)рассказ </a:t>
            </a:r>
            <a:r>
              <a:rPr lang="ru-RU" sz="3200" dirty="0"/>
              <a:t>о трудностях на пути княгини в Нерчинск,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г)попытка </a:t>
            </a:r>
            <a:r>
              <a:rPr lang="ru-RU" sz="3200" dirty="0"/>
              <a:t>губернатора помешать княгине поддержать </a:t>
            </a:r>
            <a:r>
              <a:rPr lang="ru-RU" sz="3200" dirty="0" smtClean="0"/>
              <a:t>мужа</a:t>
            </a:r>
            <a:endParaRPr lang="ru-RU" sz="3200" i="1" dirty="0"/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7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4857403"/>
          </a:xfrm>
        </p:spPr>
        <p:txBody>
          <a:bodyPr/>
          <a:lstStyle/>
          <a:p>
            <a:pPr algn="ctr"/>
            <a:r>
              <a:rPr lang="ru-RU" dirty="0" smtClean="0"/>
              <a:t>Тест</a:t>
            </a:r>
          </a:p>
          <a:p>
            <a:pPr algn="ctr"/>
            <a:endParaRPr lang="ru-RU" dirty="0"/>
          </a:p>
          <a:p>
            <a:pPr marL="0" indent="0">
              <a:buNone/>
            </a:pPr>
            <a:r>
              <a:rPr lang="ru-RU" sz="3200" dirty="0"/>
              <a:t>а)трагическая судьба русской женщины, </a:t>
            </a:r>
          </a:p>
          <a:p>
            <a:pPr marL="0" indent="0">
              <a:buNone/>
            </a:pPr>
            <a:r>
              <a:rPr lang="ru-RU" sz="3200" dirty="0" smtClean="0"/>
              <a:t>б)обличение </a:t>
            </a:r>
            <a:r>
              <a:rPr lang="ru-RU" sz="3200" dirty="0"/>
              <a:t>светского общества</a:t>
            </a:r>
            <a:r>
              <a:rPr lang="ru-RU" sz="3200" dirty="0" smtClean="0"/>
              <a:t>,</a:t>
            </a:r>
          </a:p>
          <a:p>
            <a:pPr marL="0" indent="0">
              <a:buNone/>
            </a:pPr>
            <a:r>
              <a:rPr lang="ru-RU" sz="3200" dirty="0" smtClean="0"/>
              <a:t>в)духовное </a:t>
            </a:r>
            <a:r>
              <a:rPr lang="ru-RU" sz="3200" dirty="0"/>
              <a:t>величие русской </a:t>
            </a:r>
            <a:r>
              <a:rPr lang="ru-RU" sz="3200" dirty="0" smtClean="0"/>
              <a:t>женщины,</a:t>
            </a:r>
          </a:p>
          <a:p>
            <a:pPr marL="0" indent="0">
              <a:buNone/>
            </a:pPr>
            <a:r>
              <a:rPr lang="ru-RU" sz="3200" dirty="0" smtClean="0"/>
              <a:t>г)подвиг декабристов </a:t>
            </a:r>
            <a:endParaRPr lang="ru-RU" sz="3200" i="1" dirty="0"/>
          </a:p>
          <a:p>
            <a:pPr marL="0" indent="0" algn="ctr">
              <a:buNone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Идея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Тема. Духовно-нравственное </a:t>
            </a:r>
            <a:r>
              <a:rPr lang="ru-RU" sz="3600" b="1" dirty="0"/>
              <a:t>величие женщины в поэме </a:t>
            </a:r>
            <a:r>
              <a:rPr lang="ru-RU" sz="3600" b="1" dirty="0" err="1"/>
              <a:t>Н.А.Некрасова</a:t>
            </a:r>
            <a:r>
              <a:rPr lang="ru-RU" sz="3600" b="1" dirty="0"/>
              <a:t> «Русские </a:t>
            </a:r>
            <a:r>
              <a:rPr lang="ru-RU" sz="3600" b="1" dirty="0" smtClean="0"/>
              <a:t>женщины»</a:t>
            </a:r>
            <a:r>
              <a:rPr lang="ru-RU" sz="3600" i="1" dirty="0"/>
              <a:t/>
            </a:r>
            <a:br>
              <a:rPr lang="ru-RU" sz="3600" i="1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5220072" y="1988840"/>
            <a:ext cx="3247272" cy="4137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Самоотвержение, высказанное ими, </a:t>
            </a:r>
            <a:endParaRPr lang="ru-RU" i="1" dirty="0"/>
          </a:p>
          <a:p>
            <a:pPr marL="0" indent="0">
              <a:buNone/>
            </a:pPr>
            <a:r>
              <a:rPr lang="ru-RU" b="1" dirty="0"/>
              <a:t>                                                     останется навсегда свидетельством великих </a:t>
            </a:r>
            <a:endParaRPr lang="ru-RU" i="1" dirty="0"/>
          </a:p>
          <a:p>
            <a:pPr marL="0" indent="0">
              <a:buNone/>
            </a:pPr>
            <a:r>
              <a:rPr lang="ru-RU" b="1" dirty="0"/>
              <a:t>                                                    душевных сил, присущих русской женщине.</a:t>
            </a:r>
            <a:endParaRPr lang="ru-RU" i="1" dirty="0"/>
          </a:p>
          <a:p>
            <a:pPr marL="0" indent="0" algn="r">
              <a:buNone/>
            </a:pPr>
            <a:r>
              <a:rPr lang="ru-RU" b="1" dirty="0"/>
              <a:t>                                                                                                                              </a:t>
            </a:r>
            <a:r>
              <a:rPr lang="ru-RU" b="1" dirty="0" smtClean="0"/>
              <a:t>        </a:t>
            </a:r>
            <a:r>
              <a:rPr lang="ru-RU" b="1" dirty="0" err="1" smtClean="0"/>
              <a:t>Н.Некрасов</a:t>
            </a:r>
            <a:endParaRPr lang="ru-RU" i="1" dirty="0"/>
          </a:p>
          <a:p>
            <a:endParaRPr lang="ru-RU" dirty="0"/>
          </a:p>
        </p:txBody>
      </p:sp>
      <p:pic>
        <p:nvPicPr>
          <p:cNvPr id="1026" name="Picture 2" descr="G:\декабристы\874771-f9953582ab194f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75252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28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Поэма-дилогия «Русские женщины»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556792"/>
            <a:ext cx="3822192" cy="45696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 часть «Княгиня Трубецкая» (1872 г.)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556792"/>
            <a:ext cx="3822192" cy="45696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 часть «Княгиня </a:t>
            </a:r>
            <a:r>
              <a:rPr lang="ru-RU" dirty="0"/>
              <a:t>В</a:t>
            </a:r>
            <a:r>
              <a:rPr lang="ru-RU" dirty="0" smtClean="0"/>
              <a:t>олконская» (1873 г.)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G:\декабристы\трубецк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81489"/>
            <a:ext cx="2736304" cy="31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декабристы\волконская 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2880320" cy="313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0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Николай </a:t>
            </a:r>
            <a:r>
              <a:rPr lang="en-US" dirty="0" smtClean="0"/>
              <a:t>I</a:t>
            </a:r>
            <a:endParaRPr lang="ru-RU" dirty="0"/>
          </a:p>
        </p:txBody>
      </p:sp>
      <p:pic>
        <p:nvPicPr>
          <p:cNvPr id="3074" name="Picture 2" descr="G:\декабристы\72258959_1298035184_nikolay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412"/>
            <a:ext cx="5688632" cy="53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8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3" y="1700808"/>
            <a:ext cx="7408333" cy="4425355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Сенатская площадь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14 декабря 1825 г. – </a:t>
            </a:r>
            <a:br>
              <a:rPr lang="ru-RU" dirty="0" smtClean="0"/>
            </a:br>
            <a:r>
              <a:rPr lang="ru-RU" dirty="0" smtClean="0"/>
              <a:t>восстание декабристов</a:t>
            </a:r>
            <a:endParaRPr lang="ru-RU" dirty="0"/>
          </a:p>
        </p:txBody>
      </p:sp>
      <p:pic>
        <p:nvPicPr>
          <p:cNvPr id="4098" name="Picture 2" descr="G:\декабристы\874773-d1b54bc6673ad9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70485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02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140</TotalTime>
  <Words>286</Words>
  <Application>Microsoft Office PowerPoint</Application>
  <PresentationFormat>Экран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Спицына Алла Николаевна Идентификатор: 261-014-888 </vt:lpstr>
      <vt:lpstr>Н.А.Некрасов</vt:lpstr>
      <vt:lpstr>Есть женщины в русских селеньях…   </vt:lpstr>
      <vt:lpstr>Тема текста</vt:lpstr>
      <vt:lpstr>Идея текста</vt:lpstr>
      <vt:lpstr> Тема. Духовно-нравственное величие женщины в поэме Н.А.Некрасова «Русские женщины» </vt:lpstr>
      <vt:lpstr>Поэма-дилогия «Русские женщины»</vt:lpstr>
      <vt:lpstr>Николай I</vt:lpstr>
      <vt:lpstr>14 декабря 1825 г. –  восстание декабристов</vt:lpstr>
      <vt:lpstr>К.Ф.Рылеев, П.И.Пестель, С.И.Муравьев-Апостол, М.П.Бестужев-Рюмин, П.Г.Каховский</vt:lpstr>
      <vt:lpstr>Сергей Петрович Трубецкой</vt:lpstr>
      <vt:lpstr>Княгиня Трубецкая</vt:lpstr>
      <vt:lpstr>Первый бал</vt:lpstr>
      <vt:lpstr>Восточная Сибирь</vt:lpstr>
      <vt:lpstr>Пафос поэмы тест</vt:lpstr>
      <vt:lpstr>Разговор Трубецкой  с губернатором Иркутска</vt:lpstr>
      <vt:lpstr>Долг святой…</vt:lpstr>
      <vt:lpstr> Блаженны изгнанные за правду,  ибо их есть Царствие Небесное.  (Мф,5,10)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Н.А.Некрасов</dc:title>
  <cp:lastModifiedBy>дом</cp:lastModifiedBy>
  <cp:revision>24</cp:revision>
  <dcterms:modified xsi:type="dcterms:W3CDTF">2013-11-15T19:15:13Z</dcterms:modified>
</cp:coreProperties>
</file>