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6" r:id="rId16"/>
    <p:sldId id="270" r:id="rId17"/>
    <p:sldId id="271" r:id="rId18"/>
    <p:sldId id="272" r:id="rId19"/>
    <p:sldId id="273" r:id="rId20"/>
    <p:sldId id="274" r:id="rId21"/>
    <p:sldId id="275" r:id="rId22"/>
    <p:sldId id="283" r:id="rId23"/>
    <p:sldId id="284" r:id="rId24"/>
    <p:sldId id="285" r:id="rId25"/>
    <p:sldId id="278" r:id="rId26"/>
    <p:sldId id="281" r:id="rId27"/>
    <p:sldId id="279" r:id="rId28"/>
    <p:sldId id="280" r:id="rId29"/>
    <p:sldId id="282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5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E433C-DDEF-43F3-BD6F-D682901B3398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1615A-D1ED-47DE-B093-4917E378C5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E433C-DDEF-43F3-BD6F-D682901B3398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1615A-D1ED-47DE-B093-4917E378C5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E433C-DDEF-43F3-BD6F-D682901B3398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1615A-D1ED-47DE-B093-4917E378C5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E433C-DDEF-43F3-BD6F-D682901B3398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1615A-D1ED-47DE-B093-4917E378C5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E433C-DDEF-43F3-BD6F-D682901B3398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1615A-D1ED-47DE-B093-4917E378C5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E433C-DDEF-43F3-BD6F-D682901B3398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1615A-D1ED-47DE-B093-4917E378C5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E433C-DDEF-43F3-BD6F-D682901B3398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1615A-D1ED-47DE-B093-4917E378C5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E433C-DDEF-43F3-BD6F-D682901B3398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1615A-D1ED-47DE-B093-4917E378C5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E433C-DDEF-43F3-BD6F-D682901B3398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1615A-D1ED-47DE-B093-4917E378C5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E433C-DDEF-43F3-BD6F-D682901B3398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1615A-D1ED-47DE-B093-4917E378C5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E433C-DDEF-43F3-BD6F-D682901B3398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1615A-D1ED-47DE-B093-4917E378C5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E433C-DDEF-43F3-BD6F-D682901B3398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1615A-D1ED-47DE-B093-4917E378C56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pull dir="r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13" Type="http://schemas.openxmlformats.org/officeDocument/2006/relationships/image" Target="../media/image16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12" Type="http://schemas.openxmlformats.org/officeDocument/2006/relationships/image" Target="../media/image15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jpeg"/><Relationship Id="rId11" Type="http://schemas.openxmlformats.org/officeDocument/2006/relationships/image" Target="../media/image14.jpeg"/><Relationship Id="rId5" Type="http://schemas.openxmlformats.org/officeDocument/2006/relationships/image" Target="../media/image8.jpeg"/><Relationship Id="rId10" Type="http://schemas.openxmlformats.org/officeDocument/2006/relationships/image" Target="../media/image13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9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0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2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3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4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5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Ольга\Desktop\Работа\картинки\ФИЗИКА\77705863_0_361ed_ff95850f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805264"/>
            <a:ext cx="7772400" cy="1052736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latin typeface="Constantia" pitchFamily="18" charset="0"/>
              </a:rPr>
              <a:t>Первый раз в 5 класс</a:t>
            </a:r>
            <a:endParaRPr lang="ru-RU" sz="5400" b="1" dirty="0">
              <a:solidFill>
                <a:srgbClr val="FF0000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802434"/>
          </a:xfrm>
        </p:spPr>
        <p:txBody>
          <a:bodyPr>
            <a:normAutofit/>
          </a:bodyPr>
          <a:lstStyle/>
          <a:p>
            <a:pPr algn="l"/>
            <a:r>
              <a:rPr lang="ru-RU" sz="4800" b="1" i="1" dirty="0" smtClean="0">
                <a:solidFill>
                  <a:schemeClr val="accent3">
                    <a:lumMod val="75000"/>
                  </a:schemeClr>
                </a:solidFill>
                <a:latin typeface="Constantia" pitchFamily="18" charset="0"/>
              </a:rPr>
              <a:t> Я под мышкой посижу</a:t>
            </a:r>
            <a:br>
              <a:rPr lang="ru-RU" sz="4800" b="1" i="1" dirty="0" smtClean="0">
                <a:solidFill>
                  <a:schemeClr val="accent3">
                    <a:lumMod val="75000"/>
                  </a:schemeClr>
                </a:solidFill>
                <a:latin typeface="Constantia" pitchFamily="18" charset="0"/>
              </a:rPr>
            </a:br>
            <a:r>
              <a:rPr lang="ru-RU" sz="4800" b="1" i="1" dirty="0" smtClean="0">
                <a:solidFill>
                  <a:schemeClr val="accent3">
                    <a:lumMod val="75000"/>
                  </a:schemeClr>
                </a:solidFill>
                <a:latin typeface="Constantia" pitchFamily="18" charset="0"/>
              </a:rPr>
              <a:t> И что делать укажу:</a:t>
            </a:r>
            <a:br>
              <a:rPr lang="ru-RU" sz="4800" b="1" i="1" dirty="0" smtClean="0">
                <a:solidFill>
                  <a:schemeClr val="accent3">
                    <a:lumMod val="75000"/>
                  </a:schemeClr>
                </a:solidFill>
                <a:latin typeface="Constantia" pitchFamily="18" charset="0"/>
              </a:rPr>
            </a:br>
            <a:r>
              <a:rPr lang="ru-RU" sz="4800" b="1" i="1" dirty="0" smtClean="0">
                <a:solidFill>
                  <a:schemeClr val="accent3">
                    <a:lumMod val="75000"/>
                  </a:schemeClr>
                </a:solidFill>
                <a:latin typeface="Constantia" pitchFamily="18" charset="0"/>
              </a:rPr>
              <a:t> Или разрешу гулять,</a:t>
            </a:r>
            <a:br>
              <a:rPr lang="ru-RU" sz="4800" b="1" i="1" dirty="0" smtClean="0">
                <a:solidFill>
                  <a:schemeClr val="accent3">
                    <a:lumMod val="75000"/>
                  </a:schemeClr>
                </a:solidFill>
                <a:latin typeface="Constantia" pitchFamily="18" charset="0"/>
              </a:rPr>
            </a:br>
            <a:r>
              <a:rPr lang="ru-RU" sz="4800" b="1" i="1" dirty="0" smtClean="0">
                <a:solidFill>
                  <a:schemeClr val="accent3">
                    <a:lumMod val="75000"/>
                  </a:schemeClr>
                </a:solidFill>
                <a:latin typeface="Constantia" pitchFamily="18" charset="0"/>
              </a:rPr>
              <a:t> Или уложу в кровать.</a:t>
            </a:r>
            <a:endParaRPr lang="ru-RU" sz="48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653136"/>
            <a:ext cx="6275040" cy="165618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7200" b="1" i="1" dirty="0" smtClean="0">
                <a:solidFill>
                  <a:srgbClr val="FF0000"/>
                </a:solidFill>
                <a:latin typeface="Constantia" pitchFamily="18" charset="0"/>
              </a:rPr>
              <a:t>термометр</a:t>
            </a:r>
            <a:endParaRPr lang="ru-RU" sz="7200" b="1" i="1" dirty="0">
              <a:solidFill>
                <a:srgbClr val="FF0000"/>
              </a:solidFill>
              <a:latin typeface="Constantia" pitchFamily="18" charset="0"/>
            </a:endParaRPr>
          </a:p>
        </p:txBody>
      </p:sp>
      <p:pic>
        <p:nvPicPr>
          <p:cNvPr id="4" name="Picture 2" descr="C:\Users\Ольга\Desktop\Работа\картинки\ФИЗИКА\Картинки\шшззххъхъъ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264" y="4143380"/>
            <a:ext cx="1800200" cy="207682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r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802434"/>
          </a:xfrm>
        </p:spPr>
        <p:txBody>
          <a:bodyPr>
            <a:normAutofit/>
          </a:bodyPr>
          <a:lstStyle/>
          <a:p>
            <a:pPr algn="l"/>
            <a:r>
              <a:rPr lang="ru-RU" sz="4800" b="1" i="1" dirty="0" smtClean="0">
                <a:solidFill>
                  <a:schemeClr val="accent3">
                    <a:lumMod val="75000"/>
                  </a:schemeClr>
                </a:solidFill>
                <a:latin typeface="Constantia" pitchFamily="18" charset="0"/>
              </a:rPr>
              <a:t>    Качается стрелка</a:t>
            </a:r>
            <a:br>
              <a:rPr lang="ru-RU" sz="4800" b="1" i="1" dirty="0" smtClean="0">
                <a:solidFill>
                  <a:schemeClr val="accent3">
                    <a:lumMod val="75000"/>
                  </a:schemeClr>
                </a:solidFill>
                <a:latin typeface="Constantia" pitchFamily="18" charset="0"/>
              </a:rPr>
            </a:br>
            <a:r>
              <a:rPr lang="ru-RU" sz="4800" b="1" i="1" dirty="0" smtClean="0">
                <a:solidFill>
                  <a:schemeClr val="accent3">
                    <a:lumMod val="75000"/>
                  </a:schemeClr>
                </a:solidFill>
                <a:latin typeface="Constantia" pitchFamily="18" charset="0"/>
              </a:rPr>
              <a:t>    Туда и сюда.</a:t>
            </a:r>
            <a:br>
              <a:rPr lang="ru-RU" sz="4800" b="1" i="1" dirty="0" smtClean="0">
                <a:solidFill>
                  <a:schemeClr val="accent3">
                    <a:lumMod val="75000"/>
                  </a:schemeClr>
                </a:solidFill>
                <a:latin typeface="Constantia" pitchFamily="18" charset="0"/>
              </a:rPr>
            </a:br>
            <a:r>
              <a:rPr lang="ru-RU" sz="4800" b="1" i="1" dirty="0" smtClean="0">
                <a:solidFill>
                  <a:schemeClr val="accent3">
                    <a:lumMod val="75000"/>
                  </a:schemeClr>
                </a:solidFill>
                <a:latin typeface="Constantia" pitchFamily="18" charset="0"/>
              </a:rPr>
              <a:t>    Укажет нам север и юг</a:t>
            </a:r>
            <a:br>
              <a:rPr lang="ru-RU" sz="4800" b="1" i="1" dirty="0" smtClean="0">
                <a:solidFill>
                  <a:schemeClr val="accent3">
                    <a:lumMod val="75000"/>
                  </a:schemeClr>
                </a:solidFill>
                <a:latin typeface="Constantia" pitchFamily="18" charset="0"/>
              </a:rPr>
            </a:br>
            <a:r>
              <a:rPr lang="ru-RU" sz="4800" b="1" i="1" dirty="0" smtClean="0">
                <a:solidFill>
                  <a:schemeClr val="accent3">
                    <a:lumMod val="75000"/>
                  </a:schemeClr>
                </a:solidFill>
                <a:latin typeface="Constantia" pitchFamily="18" charset="0"/>
              </a:rPr>
              <a:t>    Без труда.</a:t>
            </a:r>
            <a:endParaRPr lang="ru-RU" sz="48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581128"/>
            <a:ext cx="5194920" cy="18001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7200" b="1" i="1" dirty="0" smtClean="0">
                <a:solidFill>
                  <a:srgbClr val="FF0000"/>
                </a:solidFill>
                <a:latin typeface="Constantia" pitchFamily="18" charset="0"/>
              </a:rPr>
              <a:t>компас</a:t>
            </a:r>
            <a:endParaRPr lang="ru-RU" sz="7200" b="1" i="1" dirty="0">
              <a:solidFill>
                <a:srgbClr val="FF0000"/>
              </a:solidFill>
              <a:latin typeface="Constantia" pitchFamily="18" charset="0"/>
            </a:endParaRPr>
          </a:p>
        </p:txBody>
      </p:sp>
      <p:pic>
        <p:nvPicPr>
          <p:cNvPr id="4" name="Picture 2" descr="C:\Users\Ольга\Desktop\Работа\картинки\ФИЗИКА\Картинки\шшззххъхъъ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264" y="4143380"/>
            <a:ext cx="1800200" cy="207682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r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3888432"/>
          </a:xfrm>
        </p:spPr>
        <p:txBody>
          <a:bodyPr>
            <a:noAutofit/>
          </a:bodyPr>
          <a:lstStyle/>
          <a:p>
            <a:pPr algn="l"/>
            <a:r>
              <a:rPr lang="ru-RU" sz="4800" b="1" i="1" dirty="0" smtClean="0">
                <a:solidFill>
                  <a:schemeClr val="accent3">
                    <a:lumMod val="75000"/>
                  </a:schemeClr>
                </a:solidFill>
                <a:latin typeface="Constantia" pitchFamily="18" charset="0"/>
              </a:rPr>
              <a:t>   На дворе переполох:</a:t>
            </a:r>
            <a:br>
              <a:rPr lang="ru-RU" sz="4800" b="1" i="1" dirty="0" smtClean="0">
                <a:solidFill>
                  <a:schemeClr val="accent3">
                    <a:lumMod val="75000"/>
                  </a:schemeClr>
                </a:solidFill>
                <a:latin typeface="Constantia" pitchFamily="18" charset="0"/>
              </a:rPr>
            </a:br>
            <a:r>
              <a:rPr lang="ru-RU" sz="4800" b="1" i="1" dirty="0" smtClean="0">
                <a:solidFill>
                  <a:schemeClr val="accent3">
                    <a:lumMod val="75000"/>
                  </a:schemeClr>
                </a:solidFill>
                <a:latin typeface="Constantia" pitchFamily="18" charset="0"/>
              </a:rPr>
              <a:t>   С неба сыплется горох.</a:t>
            </a:r>
            <a:br>
              <a:rPr lang="ru-RU" sz="4800" b="1" i="1" dirty="0" smtClean="0">
                <a:solidFill>
                  <a:schemeClr val="accent3">
                    <a:lumMod val="75000"/>
                  </a:schemeClr>
                </a:solidFill>
                <a:latin typeface="Constantia" pitchFamily="18" charset="0"/>
              </a:rPr>
            </a:br>
            <a:r>
              <a:rPr lang="ru-RU" sz="4800" b="1" i="1" dirty="0" smtClean="0">
                <a:solidFill>
                  <a:schemeClr val="accent3">
                    <a:lumMod val="75000"/>
                  </a:schemeClr>
                </a:solidFill>
                <a:latin typeface="Constantia" pitchFamily="18" charset="0"/>
              </a:rPr>
              <a:t>   Съела шесть горошин </a:t>
            </a:r>
            <a:br>
              <a:rPr lang="ru-RU" sz="4800" b="1" i="1" dirty="0" smtClean="0">
                <a:solidFill>
                  <a:schemeClr val="accent3">
                    <a:lumMod val="75000"/>
                  </a:schemeClr>
                </a:solidFill>
                <a:latin typeface="Constantia" pitchFamily="18" charset="0"/>
              </a:rPr>
            </a:br>
            <a:r>
              <a:rPr lang="ru-RU" sz="4800" b="1" i="1" dirty="0" smtClean="0">
                <a:solidFill>
                  <a:schemeClr val="accent3">
                    <a:lumMod val="75000"/>
                  </a:schemeClr>
                </a:solidFill>
                <a:latin typeface="Constantia" pitchFamily="18" charset="0"/>
              </a:rPr>
              <a:t>   Нина,</a:t>
            </a:r>
            <a:br>
              <a:rPr lang="ru-RU" sz="4800" b="1" i="1" dirty="0" smtClean="0">
                <a:solidFill>
                  <a:schemeClr val="accent3">
                    <a:lumMod val="75000"/>
                  </a:schemeClr>
                </a:solidFill>
                <a:latin typeface="Constantia" pitchFamily="18" charset="0"/>
              </a:rPr>
            </a:br>
            <a:r>
              <a:rPr lang="ru-RU" sz="4800" b="1" i="1" dirty="0" smtClean="0">
                <a:solidFill>
                  <a:schemeClr val="accent3">
                    <a:lumMod val="75000"/>
                  </a:schemeClr>
                </a:solidFill>
                <a:latin typeface="Constantia" pitchFamily="18" charset="0"/>
              </a:rPr>
              <a:t>   У неё теперь ангина.</a:t>
            </a:r>
            <a:endParaRPr lang="ru-RU" sz="48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941168"/>
            <a:ext cx="5122912" cy="13681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7200" b="1" i="1" dirty="0" smtClean="0">
                <a:solidFill>
                  <a:srgbClr val="FF0000"/>
                </a:solidFill>
                <a:latin typeface="Constantia" pitchFamily="18" charset="0"/>
              </a:rPr>
              <a:t>град</a:t>
            </a:r>
            <a:endParaRPr lang="ru-RU" sz="7200" b="1" i="1" dirty="0">
              <a:solidFill>
                <a:srgbClr val="FF0000"/>
              </a:solidFill>
              <a:latin typeface="Constantia" pitchFamily="18" charset="0"/>
            </a:endParaRPr>
          </a:p>
        </p:txBody>
      </p:sp>
      <p:pic>
        <p:nvPicPr>
          <p:cNvPr id="4" name="Picture 2" descr="C:\Users\Ольга\Desktop\Работа\картинки\ФИЗИКА\Картинки\шшззххъхъъ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0826" y="4357694"/>
            <a:ext cx="1800200" cy="207682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r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802434"/>
          </a:xfrm>
        </p:spPr>
        <p:txBody>
          <a:bodyPr>
            <a:normAutofit/>
          </a:bodyPr>
          <a:lstStyle/>
          <a:p>
            <a:pPr algn="l"/>
            <a:r>
              <a:rPr lang="ru-RU" sz="4800" b="1" i="1" dirty="0" smtClean="0">
                <a:solidFill>
                  <a:schemeClr val="accent3">
                    <a:lumMod val="75000"/>
                  </a:schemeClr>
                </a:solidFill>
                <a:latin typeface="Constantia" pitchFamily="18" charset="0"/>
              </a:rPr>
              <a:t>     Пушистая вата</a:t>
            </a:r>
            <a:br>
              <a:rPr lang="ru-RU" sz="4800" b="1" i="1" dirty="0" smtClean="0">
                <a:solidFill>
                  <a:schemeClr val="accent3">
                    <a:lumMod val="75000"/>
                  </a:schemeClr>
                </a:solidFill>
                <a:latin typeface="Constantia" pitchFamily="18" charset="0"/>
              </a:rPr>
            </a:br>
            <a:r>
              <a:rPr lang="ru-RU" sz="4800" b="1" i="1" dirty="0" smtClean="0">
                <a:solidFill>
                  <a:schemeClr val="accent3">
                    <a:lumMod val="75000"/>
                  </a:schemeClr>
                </a:solidFill>
                <a:latin typeface="Constantia" pitchFamily="18" charset="0"/>
              </a:rPr>
              <a:t>     Плывёт куда-то</a:t>
            </a:r>
            <a:br>
              <a:rPr lang="ru-RU" sz="4800" b="1" i="1" dirty="0" smtClean="0">
                <a:solidFill>
                  <a:schemeClr val="accent3">
                    <a:lumMod val="75000"/>
                  </a:schemeClr>
                </a:solidFill>
                <a:latin typeface="Constantia" pitchFamily="18" charset="0"/>
              </a:rPr>
            </a:br>
            <a:r>
              <a:rPr lang="ru-RU" sz="4800" b="1" i="1" dirty="0" smtClean="0">
                <a:solidFill>
                  <a:schemeClr val="accent3">
                    <a:lumMod val="75000"/>
                  </a:schemeClr>
                </a:solidFill>
                <a:latin typeface="Constantia" pitchFamily="18" charset="0"/>
              </a:rPr>
              <a:t>     Чем вата ниже,</a:t>
            </a:r>
            <a:br>
              <a:rPr lang="ru-RU" sz="4800" b="1" i="1" dirty="0" smtClean="0">
                <a:solidFill>
                  <a:schemeClr val="accent3">
                    <a:lumMod val="75000"/>
                  </a:schemeClr>
                </a:solidFill>
                <a:latin typeface="Constantia" pitchFamily="18" charset="0"/>
              </a:rPr>
            </a:br>
            <a:r>
              <a:rPr lang="ru-RU" sz="4800" b="1" i="1" dirty="0" smtClean="0">
                <a:solidFill>
                  <a:schemeClr val="accent3">
                    <a:lumMod val="75000"/>
                  </a:schemeClr>
                </a:solidFill>
                <a:latin typeface="Constantia" pitchFamily="18" charset="0"/>
              </a:rPr>
              <a:t>     Тем  дождик  ближе. </a:t>
            </a:r>
            <a:endParaRPr lang="ru-RU" sz="4800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97152"/>
            <a:ext cx="5050904" cy="129614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7200" b="1" i="1" dirty="0" smtClean="0">
                <a:solidFill>
                  <a:srgbClr val="FF0000"/>
                </a:solidFill>
                <a:latin typeface="Constantia" pitchFamily="18" charset="0"/>
              </a:rPr>
              <a:t>туча</a:t>
            </a:r>
            <a:endParaRPr lang="ru-RU" sz="7200" b="1" i="1" dirty="0">
              <a:solidFill>
                <a:srgbClr val="FF0000"/>
              </a:solidFill>
              <a:latin typeface="Constantia" pitchFamily="18" charset="0"/>
            </a:endParaRPr>
          </a:p>
        </p:txBody>
      </p:sp>
      <p:pic>
        <p:nvPicPr>
          <p:cNvPr id="4" name="Picture 2" descr="C:\Users\Ольга\Desktop\Работа\картинки\ФИЗИКА\Картинки\шшззххъхъъ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0826" y="4286256"/>
            <a:ext cx="1800200" cy="207682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r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363272" cy="3528392"/>
          </a:xfrm>
        </p:spPr>
        <p:txBody>
          <a:bodyPr>
            <a:noAutofit/>
          </a:bodyPr>
          <a:lstStyle/>
          <a:p>
            <a:pPr algn="l"/>
            <a:r>
              <a:rPr lang="ru-RU" sz="4800" b="1" i="1" dirty="0" smtClean="0">
                <a:solidFill>
                  <a:schemeClr val="accent3">
                    <a:lumMod val="75000"/>
                  </a:schemeClr>
                </a:solidFill>
                <a:latin typeface="Constantia" pitchFamily="18" charset="0"/>
              </a:rPr>
              <a:t> У избы побывал –</a:t>
            </a:r>
            <a:br>
              <a:rPr lang="ru-RU" sz="4800" b="1" i="1" dirty="0" smtClean="0">
                <a:solidFill>
                  <a:schemeClr val="accent3">
                    <a:lumMod val="75000"/>
                  </a:schemeClr>
                </a:solidFill>
                <a:latin typeface="Constantia" pitchFamily="18" charset="0"/>
              </a:rPr>
            </a:br>
            <a:r>
              <a:rPr lang="ru-RU" sz="4800" b="1" i="1" dirty="0" smtClean="0">
                <a:solidFill>
                  <a:schemeClr val="accent3">
                    <a:lumMod val="75000"/>
                  </a:schemeClr>
                </a:solidFill>
                <a:latin typeface="Constantia" pitchFamily="18" charset="0"/>
              </a:rPr>
              <a:t> Всё окно разрисовал,</a:t>
            </a:r>
            <a:br>
              <a:rPr lang="ru-RU" sz="4800" b="1" i="1" dirty="0" smtClean="0">
                <a:solidFill>
                  <a:schemeClr val="accent3">
                    <a:lumMod val="75000"/>
                  </a:schemeClr>
                </a:solidFill>
                <a:latin typeface="Constantia" pitchFamily="18" charset="0"/>
              </a:rPr>
            </a:br>
            <a:r>
              <a:rPr lang="ru-RU" sz="4800" b="1" i="1" dirty="0" smtClean="0">
                <a:solidFill>
                  <a:schemeClr val="accent3">
                    <a:lumMod val="75000"/>
                  </a:schemeClr>
                </a:solidFill>
                <a:latin typeface="Constantia" pitchFamily="18" charset="0"/>
              </a:rPr>
              <a:t> У реки погостил –</a:t>
            </a:r>
            <a:br>
              <a:rPr lang="ru-RU" sz="4800" b="1" i="1" dirty="0" smtClean="0">
                <a:solidFill>
                  <a:schemeClr val="accent3">
                    <a:lumMod val="75000"/>
                  </a:schemeClr>
                </a:solidFill>
                <a:latin typeface="Constantia" pitchFamily="18" charset="0"/>
              </a:rPr>
            </a:br>
            <a:r>
              <a:rPr lang="ru-RU" sz="4800" b="1" i="1" dirty="0" smtClean="0">
                <a:solidFill>
                  <a:schemeClr val="accent3">
                    <a:lumMod val="75000"/>
                  </a:schemeClr>
                </a:solidFill>
                <a:latin typeface="Constantia" pitchFamily="18" charset="0"/>
              </a:rPr>
              <a:t> Во всю реку мост мостил.</a:t>
            </a:r>
            <a:endParaRPr lang="ru-RU" sz="48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97152"/>
            <a:ext cx="4114800" cy="158417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7200" b="1" i="1" dirty="0" smtClean="0">
                <a:solidFill>
                  <a:srgbClr val="FF0000"/>
                </a:solidFill>
                <a:latin typeface="Constantia" pitchFamily="18" charset="0"/>
              </a:rPr>
              <a:t>мороз</a:t>
            </a:r>
            <a:endParaRPr lang="ru-RU" sz="7200" b="1" i="1" dirty="0">
              <a:solidFill>
                <a:srgbClr val="FF0000"/>
              </a:solidFill>
              <a:latin typeface="Constantia" pitchFamily="18" charset="0"/>
            </a:endParaRPr>
          </a:p>
        </p:txBody>
      </p:sp>
      <p:pic>
        <p:nvPicPr>
          <p:cNvPr id="4" name="Picture 2" descr="C:\Users\Ольга\Desktop\Работа\картинки\ФИЗИКА\Картинки\шшззххъхъъ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0826" y="4357694"/>
            <a:ext cx="1800200" cy="207682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r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  <a:t>Великие и знаменитые</a:t>
            </a:r>
            <a:endParaRPr lang="ru-RU" sz="4800" b="1" dirty="0">
              <a:solidFill>
                <a:schemeClr val="accent2">
                  <a:lumMod val="75000"/>
                </a:schemeClr>
              </a:solidFill>
              <a:latin typeface="Constantia" pitchFamily="18" charset="0"/>
            </a:endParaRPr>
          </a:p>
        </p:txBody>
      </p:sp>
      <p:pic>
        <p:nvPicPr>
          <p:cNvPr id="6146" name="Picture 2" descr="C:\Users\Ольга\Desktop\Работа\картинки\ФИЗИКА\Картинки\гнл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9512" y="908720"/>
            <a:ext cx="1800200" cy="2232248"/>
          </a:xfrm>
          <a:prstGeom prst="rect">
            <a:avLst/>
          </a:prstGeom>
          <a:noFill/>
        </p:spPr>
      </p:pic>
      <p:pic>
        <p:nvPicPr>
          <p:cNvPr id="6147" name="Picture 3" descr="C:\Users\Ольга\Desktop\Работа\картинки\ФИЗИКА\Картинки\ученый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2420888"/>
            <a:ext cx="1584176" cy="2097955"/>
          </a:xfrm>
          <a:prstGeom prst="rect">
            <a:avLst/>
          </a:prstGeom>
          <a:noFill/>
        </p:spPr>
      </p:pic>
      <p:pic>
        <p:nvPicPr>
          <p:cNvPr id="1026" name="Picture 2" descr="G:\СТАТЬЯ 5\Портреты\Барто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020272" y="1268760"/>
            <a:ext cx="1599456" cy="2304256"/>
          </a:xfrm>
          <a:prstGeom prst="rect">
            <a:avLst/>
          </a:prstGeom>
          <a:noFill/>
        </p:spPr>
      </p:pic>
      <p:pic>
        <p:nvPicPr>
          <p:cNvPr id="1027" name="Picture 3" descr="G:\СТАТЬЯ 5\Портреты\Гоголь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364088" y="908720"/>
            <a:ext cx="1440160" cy="2232248"/>
          </a:xfrm>
          <a:prstGeom prst="rect">
            <a:avLst/>
          </a:prstGeom>
          <a:noFill/>
        </p:spPr>
      </p:pic>
      <p:pic>
        <p:nvPicPr>
          <p:cNvPr id="1028" name="Picture 4" descr="G:\СТАТЬЯ 5\Портреты\Крылов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236296" y="3789040"/>
            <a:ext cx="1656184" cy="2520280"/>
          </a:xfrm>
          <a:prstGeom prst="rect">
            <a:avLst/>
          </a:prstGeom>
          <a:noFill/>
        </p:spPr>
      </p:pic>
      <p:pic>
        <p:nvPicPr>
          <p:cNvPr id="1029" name="Picture 5" descr="G:\СТАТЬЯ 5\Портреты\Маршак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076056" y="4481736"/>
            <a:ext cx="1728191" cy="2376264"/>
          </a:xfrm>
          <a:prstGeom prst="rect">
            <a:avLst/>
          </a:prstGeom>
          <a:noFill/>
        </p:spPr>
      </p:pic>
      <p:pic>
        <p:nvPicPr>
          <p:cNvPr id="1030" name="Picture 6" descr="G:\СТАТЬЯ 5\Портреты\Михалков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0" y="2996952"/>
            <a:ext cx="1512168" cy="2304256"/>
          </a:xfrm>
          <a:prstGeom prst="rect">
            <a:avLst/>
          </a:prstGeom>
          <a:noFill/>
        </p:spPr>
      </p:pic>
      <p:pic>
        <p:nvPicPr>
          <p:cNvPr id="1031" name="Picture 7" descr="G:\СТАТЬЯ 5\Портреты\Пушкин.jp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3131840" y="4293096"/>
            <a:ext cx="1656184" cy="2376264"/>
          </a:xfrm>
          <a:prstGeom prst="rect">
            <a:avLst/>
          </a:prstGeom>
          <a:noFill/>
        </p:spPr>
      </p:pic>
      <p:pic>
        <p:nvPicPr>
          <p:cNvPr id="1032" name="Picture 8" descr="G:\СТАТЬЯ 5\Портреты\Толстой.jpg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2555776" y="836712"/>
            <a:ext cx="1777380" cy="2232248"/>
          </a:xfrm>
          <a:prstGeom prst="rect">
            <a:avLst/>
          </a:prstGeom>
          <a:noFill/>
        </p:spPr>
      </p:pic>
      <p:pic>
        <p:nvPicPr>
          <p:cNvPr id="1033" name="Picture 9" descr="G:\СТАТЬЯ 5\Портреты\Успенский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115616" y="4293096"/>
            <a:ext cx="1630040" cy="2304256"/>
          </a:xfrm>
          <a:prstGeom prst="rect">
            <a:avLst/>
          </a:prstGeom>
          <a:noFill/>
        </p:spPr>
      </p:pic>
      <p:pic>
        <p:nvPicPr>
          <p:cNvPr id="1034" name="Picture 10" descr="G:\СТАТЬЯ 5\Портреты\Чехов.jpg"/>
          <p:cNvPicPr>
            <a:picLocks noChangeAspect="1" noChangeArrowheads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6012160" y="2420888"/>
            <a:ext cx="1656185" cy="2376264"/>
          </a:xfrm>
          <a:prstGeom prst="rect">
            <a:avLst/>
          </a:prstGeom>
          <a:noFill/>
        </p:spPr>
      </p:pic>
      <p:pic>
        <p:nvPicPr>
          <p:cNvPr id="1035" name="Picture 11" descr="G:\СТАТЬЯ 5\Портреты\Чуковский.jpg"/>
          <p:cNvPicPr>
            <a:picLocks noChangeAspect="1" noChangeArrowheads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4139952" y="1916832"/>
            <a:ext cx="1444749" cy="233704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  <a:t>Кто это?</a:t>
            </a:r>
            <a:endParaRPr lang="ru-RU" sz="6000" b="1" dirty="0">
              <a:solidFill>
                <a:schemeClr val="accent2">
                  <a:lumMod val="75000"/>
                </a:schemeClr>
              </a:solidFill>
              <a:latin typeface="Constantia" pitchFamily="18" charset="0"/>
            </a:endParaRPr>
          </a:p>
        </p:txBody>
      </p:sp>
      <p:pic>
        <p:nvPicPr>
          <p:cNvPr id="3" name="Picture 2" descr="C:\Users\Ольга\Desktop\Работа\картинки\ФИЗИКА\Картинки\i (2)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4071942"/>
            <a:ext cx="1800200" cy="2016224"/>
          </a:xfrm>
          <a:prstGeom prst="rect">
            <a:avLst/>
          </a:prstGeom>
          <a:noFill/>
        </p:spPr>
      </p:pic>
      <p:pic>
        <p:nvPicPr>
          <p:cNvPr id="4" name="Picture 7" descr="G:\СТАТЬЯ 5\Портреты\Пушкин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644008" y="1268760"/>
            <a:ext cx="3934790" cy="5400600"/>
          </a:xfrm>
          <a:prstGeom prst="rect">
            <a:avLst/>
          </a:prstGeom>
          <a:noFill/>
        </p:spPr>
      </p:pic>
      <p:sp>
        <p:nvSpPr>
          <p:cNvPr id="7" name="Прямоугольная выноска 6"/>
          <p:cNvSpPr/>
          <p:nvPr/>
        </p:nvSpPr>
        <p:spPr>
          <a:xfrm>
            <a:off x="467544" y="1484784"/>
            <a:ext cx="3600400" cy="1656184"/>
          </a:xfrm>
          <a:prstGeom prst="wedgeRectCallout">
            <a:avLst>
              <a:gd name="adj1" fmla="val -12964"/>
              <a:gd name="adj2" fmla="val 796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atin typeface="Constantia" pitchFamily="18" charset="0"/>
              </a:rPr>
              <a:t>А. С. Пушкин</a:t>
            </a:r>
            <a:endParaRPr lang="ru-RU" sz="4000" b="1" dirty="0">
              <a:latin typeface="Constantia" pitchFamily="18" charset="0"/>
            </a:endParaRPr>
          </a:p>
        </p:txBody>
      </p:sp>
    </p:spTree>
  </p:cSld>
  <p:clrMapOvr>
    <a:masterClrMapping/>
  </p:clrMapOvr>
  <p:transition spd="med">
    <p:pull dir="rd"/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  <a:t>Кто это?</a:t>
            </a:r>
            <a:endParaRPr lang="ru-RU" sz="6000" dirty="0"/>
          </a:p>
        </p:txBody>
      </p:sp>
      <p:pic>
        <p:nvPicPr>
          <p:cNvPr id="3" name="Picture 2" descr="C:\Users\Ольга\Desktop\Работа\картинки\ФИЗИКА\Картинки\i (2)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4071942"/>
            <a:ext cx="1800200" cy="2016224"/>
          </a:xfrm>
          <a:prstGeom prst="rect">
            <a:avLst/>
          </a:prstGeom>
          <a:noFill/>
        </p:spPr>
      </p:pic>
      <p:pic>
        <p:nvPicPr>
          <p:cNvPr id="4" name="Picture 4" descr="G:\СТАТЬЯ 5\Портреты\Крылов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1196752"/>
            <a:ext cx="3857652" cy="5472608"/>
          </a:xfrm>
          <a:prstGeom prst="rect">
            <a:avLst/>
          </a:prstGeom>
          <a:noFill/>
        </p:spPr>
      </p:pic>
      <p:sp>
        <p:nvSpPr>
          <p:cNvPr id="5" name="Прямоугольная выноска 4"/>
          <p:cNvSpPr/>
          <p:nvPr/>
        </p:nvSpPr>
        <p:spPr>
          <a:xfrm>
            <a:off x="251520" y="1556792"/>
            <a:ext cx="3960440" cy="1656184"/>
          </a:xfrm>
          <a:prstGeom prst="wedgeRectCallout">
            <a:avLst>
              <a:gd name="adj1" fmla="val -12964"/>
              <a:gd name="adj2" fmla="val 9438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atin typeface="Constantia" pitchFamily="18" charset="0"/>
              </a:rPr>
              <a:t>И. А. Крылов</a:t>
            </a:r>
            <a:endParaRPr lang="ru-RU" sz="4000" b="1" dirty="0">
              <a:latin typeface="Constantia" pitchFamily="18" charset="0"/>
            </a:endParaRPr>
          </a:p>
        </p:txBody>
      </p:sp>
    </p:spTree>
  </p:cSld>
  <p:clrMapOvr>
    <a:masterClrMapping/>
  </p:clrMapOvr>
  <p:transition spd="med">
    <p:pull dir="rd"/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  <a:t>Кто это?</a:t>
            </a:r>
            <a:endParaRPr lang="ru-RU" sz="6000" dirty="0"/>
          </a:p>
        </p:txBody>
      </p:sp>
      <p:pic>
        <p:nvPicPr>
          <p:cNvPr id="3" name="Picture 2" descr="C:\Users\Ольга\Desktop\Работа\картинки\ФИЗИКА\Картинки\i (2)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4071942"/>
            <a:ext cx="1800200" cy="2016224"/>
          </a:xfrm>
          <a:prstGeom prst="rect">
            <a:avLst/>
          </a:prstGeom>
          <a:noFill/>
        </p:spPr>
      </p:pic>
      <p:pic>
        <p:nvPicPr>
          <p:cNvPr id="4" name="Picture 8" descr="G:\СТАТЬЯ 5\Портреты\Толстой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427984" y="1268760"/>
            <a:ext cx="4320480" cy="5112568"/>
          </a:xfrm>
          <a:prstGeom prst="rect">
            <a:avLst/>
          </a:prstGeom>
          <a:noFill/>
        </p:spPr>
      </p:pic>
      <p:sp>
        <p:nvSpPr>
          <p:cNvPr id="5" name="Прямоугольная выноска 4"/>
          <p:cNvSpPr/>
          <p:nvPr/>
        </p:nvSpPr>
        <p:spPr>
          <a:xfrm>
            <a:off x="179512" y="1484784"/>
            <a:ext cx="3888432" cy="1656184"/>
          </a:xfrm>
          <a:prstGeom prst="wedgeRectCallout">
            <a:avLst>
              <a:gd name="adj1" fmla="val -9387"/>
              <a:gd name="adj2" fmla="val 10060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atin typeface="Constantia" pitchFamily="18" charset="0"/>
              </a:rPr>
              <a:t>Л. Н. Толстой</a:t>
            </a:r>
            <a:endParaRPr lang="ru-RU" sz="4000" b="1" dirty="0">
              <a:latin typeface="Constantia" pitchFamily="18" charset="0"/>
            </a:endParaRPr>
          </a:p>
        </p:txBody>
      </p:sp>
    </p:spTree>
  </p:cSld>
  <p:clrMapOvr>
    <a:masterClrMapping/>
  </p:clrMapOvr>
  <p:transition spd="med">
    <p:pull dir="rd"/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  <a:t>Кто это?</a:t>
            </a:r>
            <a:endParaRPr lang="ru-RU" sz="6000" dirty="0"/>
          </a:p>
        </p:txBody>
      </p:sp>
      <p:pic>
        <p:nvPicPr>
          <p:cNvPr id="3" name="Picture 2" descr="C:\Users\Ольга\Desktop\Работа\картинки\ФИЗИКА\Картинки\i (2)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4071942"/>
            <a:ext cx="1800200" cy="2016224"/>
          </a:xfrm>
          <a:prstGeom prst="rect">
            <a:avLst/>
          </a:prstGeom>
          <a:noFill/>
        </p:spPr>
      </p:pic>
      <p:pic>
        <p:nvPicPr>
          <p:cNvPr id="4" name="Picture 2" descr="G:\СТАТЬЯ 5\Портреты\Барто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499992" y="1340768"/>
            <a:ext cx="3888432" cy="4947462"/>
          </a:xfrm>
          <a:prstGeom prst="rect">
            <a:avLst/>
          </a:prstGeom>
          <a:noFill/>
        </p:spPr>
      </p:pic>
      <p:sp>
        <p:nvSpPr>
          <p:cNvPr id="5" name="Прямоугольная выноска 4"/>
          <p:cNvSpPr/>
          <p:nvPr/>
        </p:nvSpPr>
        <p:spPr>
          <a:xfrm>
            <a:off x="179512" y="1484784"/>
            <a:ext cx="3816424" cy="1656184"/>
          </a:xfrm>
          <a:prstGeom prst="wedgeRectCallout">
            <a:avLst>
              <a:gd name="adj1" fmla="val -10818"/>
              <a:gd name="adj2" fmla="val 9593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atin typeface="Constantia" pitchFamily="18" charset="0"/>
              </a:rPr>
              <a:t>А. Л. </a:t>
            </a:r>
            <a:r>
              <a:rPr lang="ru-RU" sz="4000" b="1" dirty="0" err="1" smtClean="0">
                <a:latin typeface="Constantia" pitchFamily="18" charset="0"/>
              </a:rPr>
              <a:t>Барто</a:t>
            </a:r>
            <a:endParaRPr lang="ru-RU" sz="4000" b="1" dirty="0">
              <a:latin typeface="Constantia" pitchFamily="18" charset="0"/>
            </a:endParaRPr>
          </a:p>
        </p:txBody>
      </p:sp>
    </p:spTree>
  </p:cSld>
  <p:clrMapOvr>
    <a:masterClrMapping/>
  </p:clrMapOvr>
  <p:transition spd="med">
    <p:pull dir="rd"/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Познавательно-</a:t>
            </a:r>
            <a:br>
              <a:rPr lang="ru-RU" sz="4800" b="1" dirty="0" smtClean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</a:br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развлекательная игра</a:t>
            </a:r>
            <a:endParaRPr lang="ru-RU" sz="4800" b="1" dirty="0">
              <a:solidFill>
                <a:schemeClr val="accent1">
                  <a:lumMod val="75000"/>
                </a:schemeClr>
              </a:solidFill>
              <a:latin typeface="Constantia" pitchFamily="18" charset="0"/>
            </a:endParaRPr>
          </a:p>
        </p:txBody>
      </p:sp>
      <p:pic>
        <p:nvPicPr>
          <p:cNvPr id="2050" name="Picture 2" descr="C:\Users\Ольга\Desktop\Работа\картинки\ФИЗИКА\Картинки\7786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2204864"/>
            <a:ext cx="2160240" cy="1728192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95536" y="3861048"/>
            <a:ext cx="8496944" cy="2554545"/>
          </a:xfrm>
          <a:prstGeom prst="rect">
            <a:avLst/>
          </a:prstGeom>
          <a:noFill/>
          <a:scene3d>
            <a:camera prst="isometricOffAxis2Left"/>
            <a:lightRig rig="threePt" dir="t"/>
          </a:scene3d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8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Constantia" pitchFamily="18" charset="0"/>
              </a:rPr>
              <a:t>«Калейдоскоп знаний»</a:t>
            </a:r>
            <a:endParaRPr lang="ru-RU" sz="80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Constantia" pitchFamily="18" charset="0"/>
            </a:endParaRP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  <a:t>Кто это?</a:t>
            </a:r>
            <a:endParaRPr lang="ru-RU" sz="6000" dirty="0"/>
          </a:p>
        </p:txBody>
      </p:sp>
      <p:pic>
        <p:nvPicPr>
          <p:cNvPr id="3" name="Picture 2" descr="C:\Users\Ольга\Desktop\Работа\картинки\ФИЗИКА\Картинки\i (2)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4071942"/>
            <a:ext cx="1800200" cy="2016224"/>
          </a:xfrm>
          <a:prstGeom prst="rect">
            <a:avLst/>
          </a:prstGeom>
          <a:noFill/>
        </p:spPr>
      </p:pic>
      <p:pic>
        <p:nvPicPr>
          <p:cNvPr id="4" name="Picture 11" descr="G:\СТАТЬЯ 5\Портреты\Чуковский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1268760"/>
            <a:ext cx="3672408" cy="5400600"/>
          </a:xfrm>
          <a:prstGeom prst="rect">
            <a:avLst/>
          </a:prstGeom>
          <a:noFill/>
        </p:spPr>
      </p:pic>
      <p:sp>
        <p:nvSpPr>
          <p:cNvPr id="5" name="Прямоугольная выноска 4"/>
          <p:cNvSpPr/>
          <p:nvPr/>
        </p:nvSpPr>
        <p:spPr>
          <a:xfrm>
            <a:off x="0" y="1412776"/>
            <a:ext cx="4536504" cy="1656184"/>
          </a:xfrm>
          <a:prstGeom prst="wedgeRectCallout">
            <a:avLst>
              <a:gd name="adj1" fmla="val -13816"/>
              <a:gd name="adj2" fmla="val 982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atin typeface="Constantia" pitchFamily="18" charset="0"/>
              </a:rPr>
              <a:t>К. И. Чуковский</a:t>
            </a:r>
            <a:endParaRPr lang="ru-RU" sz="4000" b="1" dirty="0">
              <a:latin typeface="Constantia" pitchFamily="18" charset="0"/>
            </a:endParaRPr>
          </a:p>
        </p:txBody>
      </p:sp>
    </p:spTree>
  </p:cSld>
  <p:clrMapOvr>
    <a:masterClrMapping/>
  </p:clrMapOvr>
  <p:transition spd="med">
    <p:pull dir="rd"/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  <a:t>Кто это?</a:t>
            </a:r>
            <a:endParaRPr lang="ru-RU" sz="6000" dirty="0"/>
          </a:p>
        </p:txBody>
      </p:sp>
      <p:pic>
        <p:nvPicPr>
          <p:cNvPr id="5122" name="Picture 2" descr="C:\Users\Ольга\Desktop\Работа\картинки\ФИЗИКА\Картинки\i (2)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4071942"/>
            <a:ext cx="1800200" cy="2016224"/>
          </a:xfrm>
          <a:prstGeom prst="rect">
            <a:avLst/>
          </a:prstGeom>
          <a:noFill/>
        </p:spPr>
      </p:pic>
      <p:pic>
        <p:nvPicPr>
          <p:cNvPr id="4" name="Picture 5" descr="G:\СТАТЬЯ 5\Портреты\Маршак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00496" y="1428736"/>
            <a:ext cx="4032448" cy="5184576"/>
          </a:xfrm>
          <a:prstGeom prst="rect">
            <a:avLst/>
          </a:prstGeom>
          <a:noFill/>
        </p:spPr>
      </p:pic>
      <p:sp>
        <p:nvSpPr>
          <p:cNvPr id="5" name="Прямоугольная выноска 4"/>
          <p:cNvSpPr/>
          <p:nvPr/>
        </p:nvSpPr>
        <p:spPr>
          <a:xfrm>
            <a:off x="179512" y="1484784"/>
            <a:ext cx="3600400" cy="1656184"/>
          </a:xfrm>
          <a:prstGeom prst="wedgeRectCallout">
            <a:avLst>
              <a:gd name="adj1" fmla="val -7241"/>
              <a:gd name="adj2" fmla="val 9904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atin typeface="Constantia" pitchFamily="18" charset="0"/>
              </a:rPr>
              <a:t>С. Я. Маршак</a:t>
            </a:r>
            <a:endParaRPr lang="ru-RU" sz="4000" b="1" dirty="0">
              <a:latin typeface="Constantia" pitchFamily="18" charset="0"/>
            </a:endParaRPr>
          </a:p>
        </p:txBody>
      </p:sp>
    </p:spTree>
  </p:cSld>
  <p:clrMapOvr>
    <a:masterClrMapping/>
  </p:clrMapOvr>
  <p:transition spd="med">
    <p:pull dir="rd"/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  <a:t>Кто это?</a:t>
            </a:r>
            <a:endParaRPr lang="ru-RU" dirty="0"/>
          </a:p>
        </p:txBody>
      </p:sp>
      <p:pic>
        <p:nvPicPr>
          <p:cNvPr id="3" name="Picture 2" descr="C:\Users\Ольга\Desktop\Работа\картинки\ФИЗИКА\Картинки\i (2)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4071942"/>
            <a:ext cx="1800200" cy="2016224"/>
          </a:xfrm>
          <a:prstGeom prst="rect">
            <a:avLst/>
          </a:prstGeom>
          <a:noFill/>
        </p:spPr>
      </p:pic>
      <p:pic>
        <p:nvPicPr>
          <p:cNvPr id="4" name="Picture 2" descr="C:\Users\Ольга\Desktop\Работа\картинки\ФИЗИКА\Картинки\гнл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1268760"/>
            <a:ext cx="3672408" cy="5184576"/>
          </a:xfrm>
          <a:prstGeom prst="rect">
            <a:avLst/>
          </a:prstGeom>
          <a:noFill/>
        </p:spPr>
      </p:pic>
      <p:sp>
        <p:nvSpPr>
          <p:cNvPr id="5" name="Прямоугольная выноска 4"/>
          <p:cNvSpPr/>
          <p:nvPr/>
        </p:nvSpPr>
        <p:spPr>
          <a:xfrm>
            <a:off x="179512" y="1484784"/>
            <a:ext cx="4320480" cy="1656184"/>
          </a:xfrm>
          <a:prstGeom prst="wedgeRectCallout">
            <a:avLst>
              <a:gd name="adj1" fmla="val -14156"/>
              <a:gd name="adj2" fmla="val 9438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atin typeface="Constantia" pitchFamily="18" charset="0"/>
              </a:rPr>
              <a:t>М. В. Ломоносов</a:t>
            </a:r>
            <a:endParaRPr lang="ru-RU" sz="4000" b="1" dirty="0">
              <a:latin typeface="Constantia" pitchFamily="18" charset="0"/>
            </a:endParaRPr>
          </a:p>
        </p:txBody>
      </p:sp>
    </p:spTree>
  </p:cSld>
  <p:clrMapOvr>
    <a:masterClrMapping/>
  </p:clrMapOvr>
  <p:transition spd="med">
    <p:pull dir="rd"/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  <a:t>Кто это?</a:t>
            </a:r>
            <a:endParaRPr lang="ru-RU" dirty="0"/>
          </a:p>
        </p:txBody>
      </p:sp>
      <p:pic>
        <p:nvPicPr>
          <p:cNvPr id="3" name="Picture 2" descr="C:\Users\Ольга\Desktop\Работа\картинки\ФИЗИКА\Картинки\i (2)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4071942"/>
            <a:ext cx="1800200" cy="2016224"/>
          </a:xfrm>
          <a:prstGeom prst="rect">
            <a:avLst/>
          </a:prstGeom>
          <a:noFill/>
        </p:spPr>
      </p:pic>
      <p:pic>
        <p:nvPicPr>
          <p:cNvPr id="4" name="Picture 9" descr="G:\СТАТЬЯ 5\Портреты\Успенский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1340768"/>
            <a:ext cx="4104456" cy="5256584"/>
          </a:xfrm>
          <a:prstGeom prst="rect">
            <a:avLst/>
          </a:prstGeom>
          <a:noFill/>
        </p:spPr>
      </p:pic>
      <p:sp>
        <p:nvSpPr>
          <p:cNvPr id="5" name="Прямоугольная выноска 4"/>
          <p:cNvSpPr/>
          <p:nvPr/>
        </p:nvSpPr>
        <p:spPr>
          <a:xfrm>
            <a:off x="179512" y="1484784"/>
            <a:ext cx="4176464" cy="1656184"/>
          </a:xfrm>
          <a:prstGeom prst="wedgeRectCallout">
            <a:avLst>
              <a:gd name="adj1" fmla="val -11709"/>
              <a:gd name="adj2" fmla="val 1013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atin typeface="Constantia" pitchFamily="18" charset="0"/>
              </a:rPr>
              <a:t>Э. Н. Успенский</a:t>
            </a:r>
            <a:endParaRPr lang="ru-RU" sz="4000" b="1" dirty="0">
              <a:latin typeface="Constantia" pitchFamily="18" charset="0"/>
            </a:endParaRPr>
          </a:p>
        </p:txBody>
      </p:sp>
    </p:spTree>
  </p:cSld>
  <p:clrMapOvr>
    <a:masterClrMapping/>
  </p:clrMapOvr>
  <p:transition spd="med">
    <p:pull dir="rd"/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  <a:t>Кто это?</a:t>
            </a:r>
            <a:endParaRPr lang="ru-RU" dirty="0"/>
          </a:p>
        </p:txBody>
      </p:sp>
      <p:pic>
        <p:nvPicPr>
          <p:cNvPr id="3" name="Picture 2" descr="C:\Users\Ольга\Desktop\Работа\картинки\ФИЗИКА\Картинки\i (2)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4000504"/>
            <a:ext cx="1800200" cy="2016224"/>
          </a:xfrm>
          <a:prstGeom prst="rect">
            <a:avLst/>
          </a:prstGeom>
          <a:noFill/>
        </p:spPr>
      </p:pic>
      <p:pic>
        <p:nvPicPr>
          <p:cNvPr id="5" name="Picture 6" descr="G:\СТАТЬЯ 5\Портреты\Михалков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1124744"/>
            <a:ext cx="3888432" cy="5542336"/>
          </a:xfrm>
          <a:prstGeom prst="rect">
            <a:avLst/>
          </a:prstGeom>
          <a:noFill/>
        </p:spPr>
      </p:pic>
      <p:sp>
        <p:nvSpPr>
          <p:cNvPr id="6" name="Прямоугольная выноска 5"/>
          <p:cNvSpPr/>
          <p:nvPr/>
        </p:nvSpPr>
        <p:spPr>
          <a:xfrm>
            <a:off x="323528" y="1484784"/>
            <a:ext cx="4032448" cy="1368152"/>
          </a:xfrm>
          <a:prstGeom prst="wedgeRectCallout">
            <a:avLst>
              <a:gd name="adj1" fmla="val -11686"/>
              <a:gd name="adj2" fmla="val 11349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atin typeface="Constantia" pitchFamily="18" charset="0"/>
              </a:rPr>
              <a:t>С. В. Михалков</a:t>
            </a:r>
            <a:endParaRPr lang="ru-RU" sz="4000" b="1" dirty="0">
              <a:latin typeface="Constantia" pitchFamily="18" charset="0"/>
            </a:endParaRPr>
          </a:p>
        </p:txBody>
      </p:sp>
    </p:spTree>
  </p:cSld>
  <p:clrMapOvr>
    <a:masterClrMapping/>
  </p:clrMapOvr>
  <p:transition spd="med">
    <p:pull dir="rd"/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  <a:t>Доскажи пословицу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052736"/>
            <a:ext cx="7632848" cy="5616624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ru-RU" sz="1800" b="1" i="1" dirty="0" smtClean="0"/>
              <a:t> </a:t>
            </a:r>
            <a:r>
              <a:rPr lang="ru-RU" sz="1800" b="1" i="1" dirty="0" smtClean="0">
                <a:latin typeface="Constantia" pitchFamily="18" charset="0"/>
              </a:rPr>
              <a:t>             </a:t>
            </a:r>
            <a:r>
              <a:rPr lang="ru-RU" sz="1800" b="1" i="1" dirty="0" smtClean="0">
                <a:solidFill>
                  <a:schemeClr val="accent4">
                    <a:lumMod val="75000"/>
                  </a:schemeClr>
                </a:solidFill>
                <a:latin typeface="Constantia" pitchFamily="18" charset="0"/>
              </a:rPr>
              <a:t>1   Старый друг …          </a:t>
            </a:r>
          </a:p>
          <a:p>
            <a:pPr lvl="0">
              <a:buNone/>
            </a:pPr>
            <a:r>
              <a:rPr lang="ru-RU" sz="1800" b="1" i="1" dirty="0" smtClean="0">
                <a:solidFill>
                  <a:schemeClr val="accent4">
                    <a:lumMod val="75000"/>
                  </a:schemeClr>
                </a:solidFill>
                <a:latin typeface="Constantia" pitchFamily="18" charset="0"/>
              </a:rPr>
              <a:t>                                                                                            </a:t>
            </a:r>
            <a:r>
              <a:rPr lang="ru-RU" sz="1800" b="1" i="1" dirty="0" smtClean="0">
                <a:solidFill>
                  <a:srgbClr val="00B050"/>
                </a:solidFill>
                <a:latin typeface="Constantia" pitchFamily="18" charset="0"/>
              </a:rPr>
              <a:t>лучше новых двух.</a:t>
            </a:r>
          </a:p>
          <a:p>
            <a:pPr lvl="0">
              <a:buNone/>
            </a:pPr>
            <a:endParaRPr lang="ru-RU" sz="1800" b="1" i="1" dirty="0" smtClean="0">
              <a:solidFill>
                <a:schemeClr val="accent4">
                  <a:lumMod val="75000"/>
                </a:schemeClr>
              </a:solidFill>
              <a:latin typeface="Constantia" pitchFamily="18" charset="0"/>
            </a:endParaRPr>
          </a:p>
          <a:p>
            <a:pPr lvl="0">
              <a:buNone/>
            </a:pPr>
            <a:r>
              <a:rPr lang="ru-RU" sz="1800" b="1" i="1" dirty="0" smtClean="0">
                <a:solidFill>
                  <a:schemeClr val="accent4">
                    <a:lumMod val="75000"/>
                  </a:schemeClr>
                </a:solidFill>
                <a:latin typeface="Constantia" pitchFamily="18" charset="0"/>
              </a:rPr>
              <a:t>              2  Дружно - не грузно , …   </a:t>
            </a:r>
          </a:p>
          <a:p>
            <a:pPr lvl="0">
              <a:buNone/>
            </a:pPr>
            <a:r>
              <a:rPr lang="ru-RU" sz="1800" b="1" i="1" dirty="0" smtClean="0">
                <a:solidFill>
                  <a:schemeClr val="accent4">
                    <a:lumMod val="75000"/>
                  </a:schemeClr>
                </a:solidFill>
                <a:latin typeface="Constantia" pitchFamily="18" charset="0"/>
              </a:rPr>
              <a:t>                                                                                              </a:t>
            </a:r>
            <a:r>
              <a:rPr lang="ru-RU" sz="1800" b="1" i="1" dirty="0" smtClean="0">
                <a:solidFill>
                  <a:srgbClr val="00B050"/>
                </a:solidFill>
                <a:latin typeface="Constantia" pitchFamily="18" charset="0"/>
              </a:rPr>
              <a:t>а врозь - хоть брось.</a:t>
            </a:r>
          </a:p>
          <a:p>
            <a:pPr lvl="0">
              <a:buNone/>
            </a:pPr>
            <a:endParaRPr lang="ru-RU" sz="1800" b="1" i="1" dirty="0" smtClean="0">
              <a:solidFill>
                <a:schemeClr val="accent4">
                  <a:lumMod val="75000"/>
                </a:schemeClr>
              </a:solidFill>
              <a:latin typeface="Constantia" pitchFamily="18" charset="0"/>
            </a:endParaRPr>
          </a:p>
          <a:p>
            <a:pPr lvl="0">
              <a:buNone/>
            </a:pPr>
            <a:r>
              <a:rPr lang="ru-RU" sz="1800" b="1" i="1" dirty="0" smtClean="0">
                <a:solidFill>
                  <a:schemeClr val="accent4">
                    <a:lumMod val="75000"/>
                  </a:schemeClr>
                </a:solidFill>
                <a:latin typeface="Constantia" pitchFamily="18" charset="0"/>
              </a:rPr>
              <a:t>               3  Не гордись званием , …  </a:t>
            </a:r>
          </a:p>
          <a:p>
            <a:pPr lvl="0">
              <a:buNone/>
            </a:pPr>
            <a:r>
              <a:rPr lang="ru-RU" sz="1800" b="1" i="1" dirty="0" smtClean="0">
                <a:solidFill>
                  <a:schemeClr val="accent4">
                    <a:lumMod val="75000"/>
                  </a:schemeClr>
                </a:solidFill>
                <a:latin typeface="Constantia" pitchFamily="18" charset="0"/>
              </a:rPr>
              <a:t>                                                                                               </a:t>
            </a:r>
            <a:r>
              <a:rPr lang="ru-RU" sz="1800" b="1" i="1" dirty="0" smtClean="0">
                <a:solidFill>
                  <a:srgbClr val="00B050"/>
                </a:solidFill>
                <a:latin typeface="Constantia" pitchFamily="18" charset="0"/>
              </a:rPr>
              <a:t>а гордись знанием.</a:t>
            </a:r>
          </a:p>
          <a:p>
            <a:pPr lvl="0">
              <a:buNone/>
            </a:pPr>
            <a:endParaRPr lang="ru-RU" sz="1800" b="1" i="1" dirty="0" smtClean="0">
              <a:solidFill>
                <a:schemeClr val="accent4">
                  <a:lumMod val="75000"/>
                </a:schemeClr>
              </a:solidFill>
              <a:latin typeface="Constantia" pitchFamily="18" charset="0"/>
            </a:endParaRPr>
          </a:p>
          <a:p>
            <a:pPr lvl="0">
              <a:buNone/>
            </a:pPr>
            <a:r>
              <a:rPr lang="ru-RU" sz="1800" b="1" i="1" dirty="0" smtClean="0">
                <a:solidFill>
                  <a:schemeClr val="accent4">
                    <a:lumMod val="75000"/>
                  </a:schemeClr>
                </a:solidFill>
                <a:latin typeface="Constantia" pitchFamily="18" charset="0"/>
              </a:rPr>
              <a:t>               4  Хочешь есть калачи , …        </a:t>
            </a:r>
          </a:p>
          <a:p>
            <a:pPr lvl="0">
              <a:buNone/>
            </a:pPr>
            <a:r>
              <a:rPr lang="ru-RU" sz="1800" b="1" i="1" dirty="0" smtClean="0">
                <a:solidFill>
                  <a:schemeClr val="accent4">
                    <a:lumMod val="75000"/>
                  </a:schemeClr>
                </a:solidFill>
                <a:latin typeface="Constantia" pitchFamily="18" charset="0"/>
              </a:rPr>
              <a:t>                                                                                                </a:t>
            </a:r>
            <a:r>
              <a:rPr lang="ru-RU" sz="1800" b="1" i="1" dirty="0" smtClean="0">
                <a:solidFill>
                  <a:srgbClr val="00B050"/>
                </a:solidFill>
                <a:latin typeface="Constantia" pitchFamily="18" charset="0"/>
              </a:rPr>
              <a:t>не лежи на печи.</a:t>
            </a:r>
          </a:p>
          <a:p>
            <a:pPr lvl="0">
              <a:buNone/>
            </a:pPr>
            <a:endParaRPr lang="ru-RU" sz="1800" b="1" i="1" dirty="0" smtClean="0">
              <a:solidFill>
                <a:schemeClr val="accent4">
                  <a:lumMod val="75000"/>
                </a:schemeClr>
              </a:solidFill>
              <a:latin typeface="Constantia" pitchFamily="18" charset="0"/>
            </a:endParaRPr>
          </a:p>
          <a:p>
            <a:pPr lvl="0">
              <a:buNone/>
            </a:pPr>
            <a:r>
              <a:rPr lang="ru-RU" sz="1800" b="1" i="1" dirty="0" smtClean="0">
                <a:solidFill>
                  <a:schemeClr val="accent4">
                    <a:lumMod val="75000"/>
                  </a:schemeClr>
                </a:solidFill>
                <a:latin typeface="Constantia" pitchFamily="18" charset="0"/>
              </a:rPr>
              <a:t>                5   Ум хорошо ,  …    </a:t>
            </a:r>
          </a:p>
          <a:p>
            <a:pPr lvl="0">
              <a:buNone/>
            </a:pPr>
            <a:r>
              <a:rPr lang="ru-RU" sz="1800" b="1" i="1" dirty="0" smtClean="0">
                <a:solidFill>
                  <a:schemeClr val="accent4">
                    <a:lumMod val="75000"/>
                  </a:schemeClr>
                </a:solidFill>
                <a:latin typeface="Constantia" pitchFamily="18" charset="0"/>
              </a:rPr>
              <a:t>                                                                                                 </a:t>
            </a:r>
            <a:r>
              <a:rPr lang="ru-RU" sz="1800" b="1" i="1" dirty="0" smtClean="0">
                <a:solidFill>
                  <a:srgbClr val="00B050"/>
                </a:solidFill>
                <a:latin typeface="Constantia" pitchFamily="18" charset="0"/>
              </a:rPr>
              <a:t>а два лучше.</a:t>
            </a:r>
          </a:p>
          <a:p>
            <a:pPr lvl="0">
              <a:buNone/>
            </a:pPr>
            <a:endParaRPr lang="ru-RU" sz="1800" b="1" i="1" dirty="0" smtClean="0">
              <a:solidFill>
                <a:schemeClr val="accent4">
                  <a:lumMod val="75000"/>
                </a:schemeClr>
              </a:solidFill>
              <a:latin typeface="Constantia" pitchFamily="18" charset="0"/>
            </a:endParaRPr>
          </a:p>
          <a:p>
            <a:pPr lvl="0">
              <a:buNone/>
            </a:pPr>
            <a:r>
              <a:rPr lang="ru-RU" sz="1800" b="1" i="1" dirty="0" smtClean="0">
                <a:solidFill>
                  <a:schemeClr val="accent4">
                    <a:lumMod val="75000"/>
                  </a:schemeClr>
                </a:solidFill>
                <a:latin typeface="Constantia" pitchFamily="18" charset="0"/>
              </a:rPr>
              <a:t>                6  По одежде встречают ,…       </a:t>
            </a:r>
          </a:p>
          <a:p>
            <a:pPr lvl="0">
              <a:buNone/>
            </a:pPr>
            <a:r>
              <a:rPr lang="ru-RU" sz="1800" b="1" i="1" dirty="0" smtClean="0">
                <a:solidFill>
                  <a:schemeClr val="accent4">
                    <a:lumMod val="75000"/>
                  </a:schemeClr>
                </a:solidFill>
                <a:latin typeface="Constantia" pitchFamily="18" charset="0"/>
              </a:rPr>
              <a:t>                                                                                                  </a:t>
            </a:r>
            <a:r>
              <a:rPr lang="ru-RU" sz="1800" b="1" i="1" dirty="0" smtClean="0">
                <a:solidFill>
                  <a:srgbClr val="00B050"/>
                </a:solidFill>
                <a:latin typeface="Constantia" pitchFamily="18" charset="0"/>
              </a:rPr>
              <a:t>по уму провожают.</a:t>
            </a:r>
          </a:p>
          <a:p>
            <a:pPr lvl="0">
              <a:buNone/>
            </a:pPr>
            <a:endParaRPr lang="ru-RU" sz="1800" b="1" i="1" dirty="0" smtClean="0">
              <a:latin typeface="Constantia" pitchFamily="18" charset="0"/>
            </a:endParaRPr>
          </a:p>
          <a:p>
            <a:pPr>
              <a:buNone/>
            </a:pPr>
            <a:r>
              <a:rPr lang="ru-RU" sz="1800" b="1" i="1" dirty="0" smtClean="0">
                <a:latin typeface="Constantia" pitchFamily="18" charset="0"/>
              </a:rPr>
              <a:t>                                   </a:t>
            </a:r>
          </a:p>
          <a:p>
            <a:endParaRPr lang="ru-RU" sz="1800" dirty="0"/>
          </a:p>
        </p:txBody>
      </p:sp>
      <p:pic>
        <p:nvPicPr>
          <p:cNvPr id="4098" name="Picture 2" descr="C:\Users\Ольга\Desktop\Работа\картинки\ФИЗИКА\гл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4509120"/>
            <a:ext cx="1584176" cy="180898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2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  <a:t>Сказочный конкурс</a:t>
            </a:r>
            <a:endParaRPr lang="ru-RU" sz="4800" b="1" dirty="0">
              <a:solidFill>
                <a:schemeClr val="accent2">
                  <a:lumMod val="75000"/>
                </a:schemeClr>
              </a:solidFill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6779096" cy="511256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3600" b="1" i="1" dirty="0" smtClean="0">
                <a:solidFill>
                  <a:srgbClr val="C00000"/>
                </a:solidFill>
                <a:latin typeface="Constantia" pitchFamily="18" charset="0"/>
              </a:rPr>
              <a:t>1    Первое, что попросила у старика старуха?</a:t>
            </a:r>
          </a:p>
          <a:p>
            <a:pPr>
              <a:buNone/>
            </a:pPr>
            <a:r>
              <a:rPr lang="ru-RU" sz="3600" b="1" i="1" dirty="0" smtClean="0">
                <a:solidFill>
                  <a:schemeClr val="accent5">
                    <a:lumMod val="75000"/>
                  </a:schemeClr>
                </a:solidFill>
                <a:latin typeface="Constantia" pitchFamily="18" charset="0"/>
              </a:rPr>
              <a:t>                              </a:t>
            </a:r>
            <a:r>
              <a:rPr lang="ru-RU" sz="4300" b="1" i="1" dirty="0" smtClean="0">
                <a:solidFill>
                  <a:schemeClr val="accent5">
                    <a:lumMod val="75000"/>
                  </a:schemeClr>
                </a:solidFill>
                <a:latin typeface="Constantia" pitchFamily="18" charset="0"/>
              </a:rPr>
              <a:t>корыто</a:t>
            </a:r>
          </a:p>
          <a:p>
            <a:pPr>
              <a:buNone/>
            </a:pPr>
            <a:r>
              <a:rPr lang="ru-RU" sz="3600" b="1" i="1" dirty="0" smtClean="0">
                <a:solidFill>
                  <a:srgbClr val="C00000"/>
                </a:solidFill>
                <a:latin typeface="Constantia" pitchFamily="18" charset="0"/>
              </a:rPr>
              <a:t>2     Насекомое, в которое превращался  </a:t>
            </a:r>
            <a:r>
              <a:rPr lang="ru-RU" sz="3600" b="1" i="1" dirty="0" err="1" smtClean="0">
                <a:solidFill>
                  <a:srgbClr val="C00000"/>
                </a:solidFill>
                <a:latin typeface="Constantia" pitchFamily="18" charset="0"/>
              </a:rPr>
              <a:t>Гвидон</a:t>
            </a:r>
            <a:r>
              <a:rPr lang="ru-RU" sz="3600" b="1" i="1" dirty="0" smtClean="0">
                <a:solidFill>
                  <a:srgbClr val="C00000"/>
                </a:solidFill>
                <a:latin typeface="Constantia" pitchFamily="18" charset="0"/>
              </a:rPr>
              <a:t>?</a:t>
            </a:r>
          </a:p>
          <a:p>
            <a:pPr>
              <a:buNone/>
            </a:pPr>
            <a:r>
              <a:rPr lang="ru-RU" sz="4300" b="1" i="1" dirty="0" smtClean="0">
                <a:latin typeface="Constantia" pitchFamily="18" charset="0"/>
              </a:rPr>
              <a:t>                            </a:t>
            </a:r>
            <a:r>
              <a:rPr lang="ru-RU" sz="4300" b="1" i="1" dirty="0" smtClean="0">
                <a:solidFill>
                  <a:schemeClr val="accent5">
                    <a:lumMod val="75000"/>
                  </a:schemeClr>
                </a:solidFill>
                <a:latin typeface="Constantia" pitchFamily="18" charset="0"/>
              </a:rPr>
              <a:t>комар</a:t>
            </a:r>
          </a:p>
          <a:p>
            <a:pPr marL="742950" indent="-742950">
              <a:buAutoNum type="arabicPlain" startAt="3"/>
            </a:pPr>
            <a:r>
              <a:rPr lang="ru-RU" sz="3600" b="1" i="1" dirty="0" smtClean="0">
                <a:solidFill>
                  <a:srgbClr val="C00000"/>
                </a:solidFill>
                <a:latin typeface="Constantia" pitchFamily="18" charset="0"/>
              </a:rPr>
              <a:t>Ученое животное, поющее песни и рассказывающее сказки?</a:t>
            </a:r>
          </a:p>
          <a:p>
            <a:pPr marL="742950" indent="-742950">
              <a:buNone/>
            </a:pPr>
            <a:r>
              <a:rPr lang="ru-RU" sz="4300" b="1" i="1" dirty="0" smtClean="0">
                <a:latin typeface="Constantia" pitchFamily="18" charset="0"/>
              </a:rPr>
              <a:t>                             </a:t>
            </a:r>
            <a:r>
              <a:rPr lang="ru-RU" sz="4300" b="1" i="1" dirty="0" smtClean="0">
                <a:solidFill>
                  <a:schemeClr val="accent5">
                    <a:lumMod val="75000"/>
                  </a:schemeClr>
                </a:solidFill>
                <a:latin typeface="Constantia" pitchFamily="18" charset="0"/>
              </a:rPr>
              <a:t>кот</a:t>
            </a:r>
            <a:endParaRPr lang="ru-RU" sz="4300" b="1" i="1" dirty="0">
              <a:solidFill>
                <a:schemeClr val="accent5">
                  <a:lumMod val="75000"/>
                </a:schemeClr>
              </a:solidFill>
              <a:latin typeface="Constantia" pitchFamily="18" charset="0"/>
            </a:endParaRPr>
          </a:p>
        </p:txBody>
      </p:sp>
      <p:pic>
        <p:nvPicPr>
          <p:cNvPr id="3075" name="Picture 3" descr="C:\Users\Ольга\Desktop\Работа\картинки\ФИЗИКА\зж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4509120"/>
            <a:ext cx="1728192" cy="194421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  <a:t>Зарядка для ума</a:t>
            </a:r>
            <a:endParaRPr lang="ru-RU" sz="5400" b="1" dirty="0">
              <a:solidFill>
                <a:schemeClr val="accent2">
                  <a:lumMod val="75000"/>
                </a:schemeClr>
              </a:solidFill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b="1" i="1" dirty="0" smtClean="0">
                <a:latin typeface="Constantia" pitchFamily="18" charset="0"/>
              </a:rPr>
              <a:t>1   Палку надо распилить на 12 частей. Сколько потребуется распилов?</a:t>
            </a:r>
          </a:p>
          <a:p>
            <a:pPr>
              <a:buNone/>
            </a:pPr>
            <a:r>
              <a:rPr lang="ru-RU" sz="2400" b="1" i="1" dirty="0" smtClean="0">
                <a:latin typeface="Constantia" pitchFamily="18" charset="0"/>
              </a:rPr>
              <a:t>                                                     11</a:t>
            </a:r>
          </a:p>
          <a:p>
            <a:pPr>
              <a:buNone/>
            </a:pPr>
            <a:endParaRPr lang="ru-RU" sz="2400" b="1" i="1" dirty="0" smtClean="0">
              <a:latin typeface="Constantia" pitchFamily="18" charset="0"/>
            </a:endParaRPr>
          </a:p>
          <a:p>
            <a:pPr marL="457200" indent="-457200">
              <a:buAutoNum type="arabicPlain" startAt="2"/>
            </a:pPr>
            <a:r>
              <a:rPr lang="ru-RU" sz="2400" b="1" i="1" dirty="0" smtClean="0">
                <a:latin typeface="Constantia" pitchFamily="18" charset="0"/>
              </a:rPr>
              <a:t>На руках 10 пальцев. Сколько пальцев на 10 руках?</a:t>
            </a:r>
          </a:p>
          <a:p>
            <a:pPr marL="457200" indent="-457200">
              <a:buNone/>
            </a:pPr>
            <a:r>
              <a:rPr lang="ru-RU" sz="2400" b="1" i="1" dirty="0" smtClean="0">
                <a:latin typeface="Constantia" pitchFamily="18" charset="0"/>
              </a:rPr>
              <a:t>                                                     50</a:t>
            </a:r>
          </a:p>
          <a:p>
            <a:pPr marL="457200" indent="-457200">
              <a:buNone/>
            </a:pPr>
            <a:endParaRPr lang="ru-RU" sz="2400" b="1" i="1" dirty="0" smtClean="0">
              <a:latin typeface="Constantia" pitchFamily="18" charset="0"/>
            </a:endParaRPr>
          </a:p>
          <a:p>
            <a:pPr marL="457200" indent="-457200">
              <a:buAutoNum type="arabicPlain" startAt="3"/>
            </a:pPr>
            <a:r>
              <a:rPr lang="ru-RU" sz="2400" b="1" i="1" dirty="0" smtClean="0">
                <a:latin typeface="Constantia" pitchFamily="18" charset="0"/>
              </a:rPr>
              <a:t>У  </a:t>
            </a:r>
            <a:r>
              <a:rPr lang="ru-RU" sz="2400" b="1" i="1" dirty="0" err="1" smtClean="0">
                <a:latin typeface="Constantia" pitchFamily="18" charset="0"/>
              </a:rPr>
              <a:t>Мамеда</a:t>
            </a:r>
            <a:r>
              <a:rPr lang="ru-RU" sz="2400" b="1" i="1" dirty="0" smtClean="0">
                <a:latin typeface="Constantia" pitchFamily="18" charset="0"/>
              </a:rPr>
              <a:t> было 10 овец. Все, кроме 9,  </a:t>
            </a:r>
            <a:r>
              <a:rPr lang="ru-RU" sz="2400" b="1" i="1" dirty="0" err="1" smtClean="0">
                <a:latin typeface="Constantia" pitchFamily="18" charset="0"/>
              </a:rPr>
              <a:t>сдохли</a:t>
            </a:r>
            <a:r>
              <a:rPr lang="ru-RU" sz="2400" b="1" i="1" dirty="0" smtClean="0">
                <a:latin typeface="Constantia" pitchFamily="18" charset="0"/>
              </a:rPr>
              <a:t>. Сколько овец осталось?</a:t>
            </a:r>
          </a:p>
          <a:p>
            <a:pPr marL="457200" indent="-457200">
              <a:buNone/>
            </a:pPr>
            <a:r>
              <a:rPr lang="ru-RU" sz="2400" b="1" i="1" dirty="0" smtClean="0">
                <a:latin typeface="Constantia" pitchFamily="18" charset="0"/>
              </a:rPr>
              <a:t>                                                      9</a:t>
            </a:r>
            <a:endParaRPr lang="ru-RU" sz="2400" b="1" i="1" dirty="0">
              <a:latin typeface="Constantia" pitchFamily="18" charset="0"/>
            </a:endParaRPr>
          </a:p>
        </p:txBody>
      </p:sp>
      <p:pic>
        <p:nvPicPr>
          <p:cNvPr id="2050" name="Picture 2" descr="C:\Users\Ольга\Desktop\Работа\картинки\ФИЗИКА\шш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4725144"/>
            <a:ext cx="1944216" cy="187220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  <a:t>Капитаны, вперёд!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00200"/>
            <a:ext cx="7416824" cy="49971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b="1" i="1" dirty="0" smtClean="0">
                <a:solidFill>
                  <a:srgbClr val="FF0000"/>
                </a:solidFill>
                <a:latin typeface="Constantia" pitchFamily="18" charset="0"/>
              </a:rPr>
              <a:t>1  Из-под топота копыт пыль по полю летит.</a:t>
            </a:r>
          </a:p>
          <a:p>
            <a:pPr>
              <a:buNone/>
            </a:pPr>
            <a:endParaRPr lang="ru-RU" sz="3600" b="1" i="1" dirty="0" smtClean="0">
              <a:solidFill>
                <a:srgbClr val="FF0000"/>
              </a:solidFill>
              <a:latin typeface="Constantia" pitchFamily="18" charset="0"/>
            </a:endParaRPr>
          </a:p>
          <a:p>
            <a:pPr>
              <a:buNone/>
            </a:pPr>
            <a:r>
              <a:rPr lang="ru-RU" sz="3600" b="1" i="1" dirty="0" smtClean="0">
                <a:solidFill>
                  <a:srgbClr val="FF0000"/>
                </a:solidFill>
                <a:latin typeface="Constantia" pitchFamily="18" charset="0"/>
              </a:rPr>
              <a:t>2   Полпогреба репы, полколпака гороху.</a:t>
            </a:r>
          </a:p>
          <a:p>
            <a:endParaRPr lang="ru-RU" sz="3600" b="1" i="1" dirty="0" smtClean="0">
              <a:solidFill>
                <a:srgbClr val="FF0000"/>
              </a:solidFill>
              <a:latin typeface="Constantia" pitchFamily="18" charset="0"/>
            </a:endParaRPr>
          </a:p>
          <a:p>
            <a:pPr>
              <a:buNone/>
            </a:pPr>
            <a:r>
              <a:rPr lang="ru-RU" sz="3600" b="1" i="1" dirty="0" smtClean="0">
                <a:solidFill>
                  <a:srgbClr val="FF0000"/>
                </a:solidFill>
                <a:latin typeface="Constantia" pitchFamily="18" charset="0"/>
              </a:rPr>
              <a:t>3    Дробью по тетеревам да по  перепелам.</a:t>
            </a:r>
            <a:endParaRPr lang="ru-RU" sz="3600" b="1" i="1" dirty="0">
              <a:solidFill>
                <a:srgbClr val="FF0000"/>
              </a:solidFill>
              <a:latin typeface="Constantia" pitchFamily="18" charset="0"/>
            </a:endParaRPr>
          </a:p>
        </p:txBody>
      </p:sp>
      <p:pic>
        <p:nvPicPr>
          <p:cNvPr id="1026" name="Picture 2" descr="C:\Users\Ольга\Desktop\Работа\картинки\ФИЗИКА\эхз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2564904"/>
            <a:ext cx="1656184" cy="258087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>
            <a:noAutofit/>
          </a:bodyPr>
          <a:lstStyle/>
          <a:p>
            <a:r>
              <a:rPr lang="ru-RU" sz="6000" b="1" i="1" dirty="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  <a:t>Успехов вам , пятиклассники!</a:t>
            </a:r>
            <a:endParaRPr lang="ru-RU" sz="6000" b="1" i="1" dirty="0">
              <a:solidFill>
                <a:schemeClr val="accent2">
                  <a:lumMod val="75000"/>
                </a:schemeClr>
              </a:solidFill>
              <a:latin typeface="Constantia" pitchFamily="18" charset="0"/>
            </a:endParaRPr>
          </a:p>
        </p:txBody>
      </p:sp>
      <p:pic>
        <p:nvPicPr>
          <p:cNvPr id="1027" name="Picture 3" descr="C:\Users\Ольга\Desktop\Работа\картинки\ФИЗИКА\Картинки\итттт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2786058"/>
            <a:ext cx="2880320" cy="331236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39553" y="404664"/>
          <a:ext cx="8064894" cy="6048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3"/>
                <a:gridCol w="2880320"/>
                <a:gridCol w="2448271"/>
              </a:tblGrid>
              <a:tr h="3024336"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latin typeface="Constantia" pitchFamily="18" charset="0"/>
                        </a:rPr>
                        <a:t>1</a:t>
                      </a:r>
                    </a:p>
                    <a:p>
                      <a:pPr algn="ctr"/>
                      <a:r>
                        <a:rPr lang="ru-RU" sz="6000" dirty="0" smtClean="0">
                          <a:latin typeface="Constantia" pitchFamily="18" charset="0"/>
                        </a:rPr>
                        <a:t>ряд</a:t>
                      </a:r>
                      <a:endParaRPr lang="ru-RU" sz="60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latin typeface="Constantia" pitchFamily="18" charset="0"/>
                        </a:rPr>
                        <a:t>2</a:t>
                      </a:r>
                    </a:p>
                    <a:p>
                      <a:pPr algn="ctr"/>
                      <a:r>
                        <a:rPr lang="ru-RU" sz="6000" dirty="0" smtClean="0">
                          <a:latin typeface="Constantia" pitchFamily="18" charset="0"/>
                        </a:rPr>
                        <a:t>ряд</a:t>
                      </a:r>
                      <a:endParaRPr lang="ru-RU" sz="60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latin typeface="Constantia" pitchFamily="18" charset="0"/>
                        </a:rPr>
                        <a:t>3</a:t>
                      </a:r>
                    </a:p>
                    <a:p>
                      <a:pPr algn="ctr"/>
                      <a:r>
                        <a:rPr lang="ru-RU" sz="6000" dirty="0" smtClean="0">
                          <a:latin typeface="Constantia" pitchFamily="18" charset="0"/>
                        </a:rPr>
                        <a:t>ряд</a:t>
                      </a:r>
                      <a:endParaRPr lang="ru-RU" sz="6000" dirty="0">
                        <a:latin typeface="Constantia" pitchFamily="18" charset="0"/>
                      </a:endParaRPr>
                    </a:p>
                  </a:txBody>
                  <a:tcPr/>
                </a:tc>
              </a:tr>
              <a:tr h="3024336">
                <a:tc>
                  <a:txBody>
                    <a:bodyPr/>
                    <a:lstStyle/>
                    <a:p>
                      <a:endParaRPr lang="ru-RU" sz="48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onstantia" pitchFamily="18" charset="0"/>
                      </a:endParaRPr>
                    </a:p>
                    <a:p>
                      <a:r>
                        <a:rPr lang="ru-RU" sz="4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nstantia" pitchFamily="18" charset="0"/>
                        </a:rPr>
                        <a:t>Умники</a:t>
                      </a:r>
                      <a:endParaRPr lang="ru-RU" sz="48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8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onstantia" pitchFamily="18" charset="0"/>
                      </a:endParaRPr>
                    </a:p>
                    <a:p>
                      <a:r>
                        <a:rPr lang="ru-RU" sz="4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nstantia" pitchFamily="18" charset="0"/>
                        </a:rPr>
                        <a:t>Эрудиты</a:t>
                      </a:r>
                      <a:endParaRPr lang="ru-RU" sz="48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8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onstantia" pitchFamily="18" charset="0"/>
                      </a:endParaRPr>
                    </a:p>
                    <a:p>
                      <a:r>
                        <a:rPr lang="ru-RU" sz="4800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nstantia" pitchFamily="18" charset="0"/>
                        </a:rPr>
                        <a:t>Знайки</a:t>
                      </a:r>
                      <a:endParaRPr lang="ru-RU" sz="48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onstant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onstantia" pitchFamily="18" charset="0"/>
              </a:rPr>
              <a:t>Э</a:t>
            </a:r>
            <a:r>
              <a:rPr lang="ru-RU" sz="54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tantia" pitchFamily="18" charset="0"/>
              </a:rPr>
              <a:t>тапы игры</a:t>
            </a:r>
            <a:endParaRPr lang="ru-RU" sz="5400" b="1" dirty="0">
              <a:solidFill>
                <a:schemeClr val="accent3">
                  <a:lumMod val="60000"/>
                  <a:lumOff val="40000"/>
                </a:schemeClr>
              </a:solidFill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  <a:t>Отгадай загадку</a:t>
            </a:r>
          </a:p>
          <a:p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  <a:t>Кто это?</a:t>
            </a:r>
          </a:p>
          <a:p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  <a:t>Доскажи пословицу</a:t>
            </a:r>
          </a:p>
          <a:p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  <a:t>Сказочный конкурс</a:t>
            </a:r>
          </a:p>
          <a:p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  <a:t>Зарядка для ума</a:t>
            </a:r>
            <a:endParaRPr lang="ru-RU" sz="4000" b="1" dirty="0">
              <a:solidFill>
                <a:schemeClr val="accent2">
                  <a:lumMod val="75000"/>
                </a:schemeClr>
              </a:solidFill>
              <a:latin typeface="Constantia" pitchFamily="18" charset="0"/>
            </a:endParaRPr>
          </a:p>
          <a:p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  <a:t>Капитаны, вперёд!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0"/>
                            </p:stCondLst>
                            <p:childTnLst>
                              <p:par>
                                <p:cTn id="4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  <a:t>Отгадай загадку</a:t>
            </a:r>
            <a:endParaRPr lang="ru-RU" sz="6000" b="1" dirty="0">
              <a:solidFill>
                <a:schemeClr val="accent2">
                  <a:lumMod val="75000"/>
                </a:schemeClr>
              </a:solidFill>
              <a:latin typeface="Constantia" pitchFamily="18" charset="0"/>
            </a:endParaRPr>
          </a:p>
        </p:txBody>
      </p:sp>
      <p:pic>
        <p:nvPicPr>
          <p:cNvPr id="3074" name="Picture 2" descr="C:\Users\Ольга\Desktop\Работа\картинки\ФИЗИКА\Картинки\п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2276872"/>
            <a:ext cx="3024335" cy="295232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42394"/>
          </a:xfrm>
        </p:spPr>
        <p:txBody>
          <a:bodyPr>
            <a:noAutofit/>
          </a:bodyPr>
          <a:lstStyle/>
          <a:p>
            <a:pPr lvl="0" algn="l"/>
            <a:r>
              <a:rPr lang="ru-RU" sz="4800" b="1" i="1" dirty="0" smtClean="0">
                <a:solidFill>
                  <a:schemeClr val="accent3">
                    <a:lumMod val="75000"/>
                  </a:schemeClr>
                </a:solidFill>
                <a:latin typeface="Constantia" pitchFamily="18" charset="0"/>
              </a:rPr>
              <a:t>Он упрямый и пузатый,</a:t>
            </a:r>
            <a:br>
              <a:rPr lang="ru-RU" sz="4800" b="1" i="1" dirty="0" smtClean="0">
                <a:solidFill>
                  <a:schemeClr val="accent3">
                    <a:lumMod val="75000"/>
                  </a:schemeClr>
                </a:solidFill>
                <a:latin typeface="Constantia" pitchFamily="18" charset="0"/>
              </a:rPr>
            </a:br>
            <a:r>
              <a:rPr lang="ru-RU" sz="4800" b="1" i="1" dirty="0" smtClean="0">
                <a:solidFill>
                  <a:schemeClr val="accent3">
                    <a:lumMod val="75000"/>
                  </a:schemeClr>
                </a:solidFill>
                <a:latin typeface="Constantia" pitchFamily="18" charset="0"/>
              </a:rPr>
              <a:t>Больно бьют его ребята.</a:t>
            </a:r>
            <a:br>
              <a:rPr lang="ru-RU" sz="4800" b="1" i="1" dirty="0" smtClean="0">
                <a:solidFill>
                  <a:schemeClr val="accent3">
                    <a:lumMod val="75000"/>
                  </a:schemeClr>
                </a:solidFill>
                <a:latin typeface="Constantia" pitchFamily="18" charset="0"/>
              </a:rPr>
            </a:br>
            <a:r>
              <a:rPr lang="ru-RU" sz="4800" b="1" i="1" dirty="0" smtClean="0">
                <a:solidFill>
                  <a:schemeClr val="accent3">
                    <a:lumMod val="75000"/>
                  </a:schemeClr>
                </a:solidFill>
                <a:latin typeface="Constantia" pitchFamily="18" charset="0"/>
              </a:rPr>
              <a:t>Отчего беднягу бьют?</a:t>
            </a:r>
            <a:br>
              <a:rPr lang="ru-RU" sz="4800" b="1" i="1" dirty="0" smtClean="0">
                <a:solidFill>
                  <a:schemeClr val="accent3">
                    <a:lumMod val="75000"/>
                  </a:schemeClr>
                </a:solidFill>
                <a:latin typeface="Constantia" pitchFamily="18" charset="0"/>
              </a:rPr>
            </a:br>
            <a:r>
              <a:rPr lang="ru-RU" sz="4800" b="1" i="1" dirty="0" smtClean="0">
                <a:solidFill>
                  <a:schemeClr val="accent3">
                    <a:lumMod val="75000"/>
                  </a:schemeClr>
                </a:solidFill>
                <a:latin typeface="Constantia" pitchFamily="18" charset="0"/>
              </a:rPr>
              <a:t>Оттого, что он надут.</a:t>
            </a:r>
            <a:r>
              <a:rPr lang="ru-RU" sz="4800" b="1" dirty="0" smtClean="0">
                <a:solidFill>
                  <a:schemeClr val="accent3">
                    <a:lumMod val="75000"/>
                  </a:schemeClr>
                </a:solidFill>
                <a:latin typeface="Constantia" pitchFamily="18" charset="0"/>
              </a:rPr>
              <a:t/>
            </a:r>
            <a:br>
              <a:rPr lang="ru-RU" sz="4800" b="1" dirty="0" smtClean="0">
                <a:solidFill>
                  <a:schemeClr val="accent3">
                    <a:lumMod val="75000"/>
                  </a:schemeClr>
                </a:solidFill>
                <a:latin typeface="Constantia" pitchFamily="18" charset="0"/>
              </a:rPr>
            </a:br>
            <a:endParaRPr lang="ru-RU" sz="4800" b="1" dirty="0">
              <a:solidFill>
                <a:schemeClr val="accent3">
                  <a:lumMod val="75000"/>
                </a:schemeClr>
              </a:solidFill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437112"/>
            <a:ext cx="4186808" cy="158417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8800" b="1" i="1" dirty="0" smtClean="0">
                <a:solidFill>
                  <a:srgbClr val="FF0000"/>
                </a:solidFill>
                <a:latin typeface="Constantia" pitchFamily="18" charset="0"/>
              </a:rPr>
              <a:t>мяч</a:t>
            </a:r>
            <a:endParaRPr lang="ru-RU" sz="8800" b="1" i="1" dirty="0">
              <a:solidFill>
                <a:srgbClr val="FF0000"/>
              </a:solidFill>
              <a:latin typeface="Constantia" pitchFamily="18" charset="0"/>
            </a:endParaRPr>
          </a:p>
        </p:txBody>
      </p:sp>
      <p:pic>
        <p:nvPicPr>
          <p:cNvPr id="4098" name="Picture 2" descr="C:\Users\Ольга\Desktop\Работа\картинки\ФИЗИКА\Картинки\шшззххъхъъ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78" y="4143380"/>
            <a:ext cx="1800200" cy="207682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r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3312368"/>
          </a:xfrm>
        </p:spPr>
        <p:txBody>
          <a:bodyPr>
            <a:noAutofit/>
          </a:bodyPr>
          <a:lstStyle/>
          <a:p>
            <a:pPr algn="l"/>
            <a:r>
              <a:rPr lang="ru-RU" sz="4800" b="1" i="1" dirty="0" smtClean="0">
                <a:solidFill>
                  <a:schemeClr val="accent3">
                    <a:lumMod val="75000"/>
                  </a:schemeClr>
                </a:solidFill>
                <a:latin typeface="Constantia" pitchFamily="18" charset="0"/>
              </a:rPr>
              <a:t>Зелена, а не луг,</a:t>
            </a:r>
            <a:br>
              <a:rPr lang="ru-RU" sz="4800" b="1" i="1" dirty="0" smtClean="0">
                <a:solidFill>
                  <a:schemeClr val="accent3">
                    <a:lumMod val="75000"/>
                  </a:schemeClr>
                </a:solidFill>
                <a:latin typeface="Constantia" pitchFamily="18" charset="0"/>
              </a:rPr>
            </a:br>
            <a:r>
              <a:rPr lang="ru-RU" sz="4800" b="1" i="1" dirty="0" smtClean="0">
                <a:solidFill>
                  <a:schemeClr val="accent3">
                    <a:lumMod val="75000"/>
                  </a:schemeClr>
                </a:solidFill>
                <a:latin typeface="Constantia" pitchFamily="18" charset="0"/>
              </a:rPr>
              <a:t>Бела, а не снег,</a:t>
            </a:r>
            <a:br>
              <a:rPr lang="ru-RU" sz="4800" b="1" i="1" dirty="0" smtClean="0">
                <a:solidFill>
                  <a:schemeClr val="accent3">
                    <a:lumMod val="75000"/>
                  </a:schemeClr>
                </a:solidFill>
                <a:latin typeface="Constantia" pitchFamily="18" charset="0"/>
              </a:rPr>
            </a:br>
            <a:r>
              <a:rPr lang="ru-RU" sz="4800" b="1" i="1" dirty="0" smtClean="0">
                <a:solidFill>
                  <a:schemeClr val="accent3">
                    <a:lumMod val="75000"/>
                  </a:schemeClr>
                </a:solidFill>
                <a:latin typeface="Constantia" pitchFamily="18" charset="0"/>
              </a:rPr>
              <a:t>Кудрява, а не голова.</a:t>
            </a:r>
            <a:br>
              <a:rPr lang="ru-RU" sz="4800" b="1" i="1" dirty="0" smtClean="0">
                <a:solidFill>
                  <a:schemeClr val="accent3">
                    <a:lumMod val="75000"/>
                  </a:schemeClr>
                </a:solidFill>
                <a:latin typeface="Constantia" pitchFamily="18" charset="0"/>
              </a:rPr>
            </a:br>
            <a:endParaRPr lang="ru-RU" sz="4800" b="1" i="1" dirty="0">
              <a:solidFill>
                <a:schemeClr val="accent3">
                  <a:lumMod val="75000"/>
                </a:schemeClr>
              </a:solidFill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437112"/>
            <a:ext cx="4690864" cy="201622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7200" b="1" i="1" dirty="0" smtClean="0">
                <a:solidFill>
                  <a:srgbClr val="FF0000"/>
                </a:solidFill>
                <a:latin typeface="Constantia" pitchFamily="18" charset="0"/>
              </a:rPr>
              <a:t>берёза</a:t>
            </a:r>
            <a:endParaRPr lang="ru-RU" sz="7200" b="1" i="1" dirty="0">
              <a:solidFill>
                <a:srgbClr val="FF0000"/>
              </a:solidFill>
              <a:latin typeface="Constantia" pitchFamily="18" charset="0"/>
            </a:endParaRPr>
          </a:p>
        </p:txBody>
      </p:sp>
      <p:pic>
        <p:nvPicPr>
          <p:cNvPr id="4" name="Picture 2" descr="C:\Users\Ольга\Desktop\Работа\картинки\ФИЗИКА\Картинки\шшззххъхъъ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78" y="4214818"/>
            <a:ext cx="1800200" cy="207682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r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3024336"/>
          </a:xfrm>
        </p:spPr>
        <p:txBody>
          <a:bodyPr>
            <a:noAutofit/>
          </a:bodyPr>
          <a:lstStyle/>
          <a:p>
            <a:pPr lvl="0" algn="l"/>
            <a:r>
              <a:rPr lang="ru-RU" sz="4800" b="1" i="1" dirty="0" smtClean="0">
                <a:solidFill>
                  <a:schemeClr val="accent3">
                    <a:lumMod val="75000"/>
                  </a:schemeClr>
                </a:solidFill>
                <a:latin typeface="Constantia" pitchFamily="18" charset="0"/>
              </a:rPr>
              <a:t>На солнце я похожий,</a:t>
            </a:r>
            <a:br>
              <a:rPr lang="ru-RU" sz="4800" b="1" i="1" dirty="0" smtClean="0">
                <a:solidFill>
                  <a:schemeClr val="accent3">
                    <a:lumMod val="75000"/>
                  </a:schemeClr>
                </a:solidFill>
                <a:latin typeface="Constantia" pitchFamily="18" charset="0"/>
              </a:rPr>
            </a:br>
            <a:r>
              <a:rPr lang="ru-RU" sz="4800" b="1" i="1" dirty="0" smtClean="0">
                <a:solidFill>
                  <a:schemeClr val="accent3">
                    <a:lumMod val="75000"/>
                  </a:schemeClr>
                </a:solidFill>
                <a:latin typeface="Constantia" pitchFamily="18" charset="0"/>
              </a:rPr>
              <a:t>И солнце я люблю,</a:t>
            </a:r>
            <a:br>
              <a:rPr lang="ru-RU" sz="4800" b="1" i="1" dirty="0" smtClean="0">
                <a:solidFill>
                  <a:schemeClr val="accent3">
                    <a:lumMod val="75000"/>
                  </a:schemeClr>
                </a:solidFill>
                <a:latin typeface="Constantia" pitchFamily="18" charset="0"/>
              </a:rPr>
            </a:br>
            <a:r>
              <a:rPr lang="ru-RU" sz="4800" b="1" i="1" dirty="0" smtClean="0">
                <a:solidFill>
                  <a:schemeClr val="accent3">
                    <a:lumMod val="75000"/>
                  </a:schemeClr>
                </a:solidFill>
                <a:latin typeface="Constantia" pitchFamily="18" charset="0"/>
              </a:rPr>
              <a:t>За солнцем поворачиваю</a:t>
            </a:r>
            <a:br>
              <a:rPr lang="ru-RU" sz="4800" b="1" i="1" dirty="0" smtClean="0">
                <a:solidFill>
                  <a:schemeClr val="accent3">
                    <a:lumMod val="75000"/>
                  </a:schemeClr>
                </a:solidFill>
                <a:latin typeface="Constantia" pitchFamily="18" charset="0"/>
              </a:rPr>
            </a:br>
            <a:r>
              <a:rPr lang="ru-RU" sz="4800" b="1" i="1" dirty="0" smtClean="0">
                <a:solidFill>
                  <a:schemeClr val="accent3">
                    <a:lumMod val="75000"/>
                  </a:schemeClr>
                </a:solidFill>
                <a:latin typeface="Constantia" pitchFamily="18" charset="0"/>
              </a:rPr>
              <a:t>Я голову свою.</a:t>
            </a:r>
            <a:br>
              <a:rPr lang="ru-RU" sz="4800" b="1" i="1" dirty="0" smtClean="0">
                <a:solidFill>
                  <a:schemeClr val="accent3">
                    <a:lumMod val="75000"/>
                  </a:schemeClr>
                </a:solidFill>
                <a:latin typeface="Constantia" pitchFamily="18" charset="0"/>
              </a:rPr>
            </a:br>
            <a:endParaRPr lang="ru-RU" sz="4800" b="1" i="1" dirty="0">
              <a:solidFill>
                <a:schemeClr val="accent3">
                  <a:lumMod val="75000"/>
                </a:schemeClr>
              </a:solidFill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653136"/>
            <a:ext cx="5194920" cy="172819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7200" b="1" i="1" dirty="0" smtClean="0">
                <a:solidFill>
                  <a:srgbClr val="FF0000"/>
                </a:solidFill>
                <a:latin typeface="Constantia" pitchFamily="18" charset="0"/>
              </a:rPr>
              <a:t>подсолнух</a:t>
            </a:r>
            <a:endParaRPr lang="ru-RU" sz="7200" b="1" i="1" dirty="0">
              <a:solidFill>
                <a:srgbClr val="FF0000"/>
              </a:solidFill>
              <a:latin typeface="Constantia" pitchFamily="18" charset="0"/>
            </a:endParaRPr>
          </a:p>
        </p:txBody>
      </p:sp>
      <p:pic>
        <p:nvPicPr>
          <p:cNvPr id="5" name="Picture 2" descr="C:\Users\Ольга\Desktop\Работа\картинки\ФИЗИКА\Картинки\шшззххъхъъ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40" y="4143380"/>
            <a:ext cx="1800200" cy="207682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r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42394"/>
          </a:xfrm>
        </p:spPr>
        <p:txBody>
          <a:bodyPr>
            <a:normAutofit/>
          </a:bodyPr>
          <a:lstStyle/>
          <a:p>
            <a:pPr algn="l"/>
            <a:r>
              <a:rPr lang="ru-RU" sz="4800" b="1" i="1" dirty="0" smtClean="0">
                <a:solidFill>
                  <a:schemeClr val="accent3">
                    <a:lumMod val="75000"/>
                  </a:schemeClr>
                </a:solidFill>
                <a:latin typeface="Constantia" pitchFamily="18" charset="0"/>
              </a:rPr>
              <a:t>   Поднялись врата,</a:t>
            </a:r>
            <a:br>
              <a:rPr lang="ru-RU" sz="4800" b="1" i="1" dirty="0" smtClean="0">
                <a:solidFill>
                  <a:schemeClr val="accent3">
                    <a:lumMod val="75000"/>
                  </a:schemeClr>
                </a:solidFill>
                <a:latin typeface="Constantia" pitchFamily="18" charset="0"/>
              </a:rPr>
            </a:br>
            <a:r>
              <a:rPr lang="ru-RU" sz="4800" b="1" i="1" dirty="0" smtClean="0">
                <a:solidFill>
                  <a:schemeClr val="accent3">
                    <a:lumMod val="75000"/>
                  </a:schemeClr>
                </a:solidFill>
                <a:latin typeface="Constantia" pitchFamily="18" charset="0"/>
              </a:rPr>
              <a:t>   Всему миру красота.</a:t>
            </a:r>
            <a:endParaRPr lang="ru-RU" sz="48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365104"/>
            <a:ext cx="4114800" cy="18001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7200" b="1" i="1" dirty="0" smtClean="0">
                <a:solidFill>
                  <a:srgbClr val="FF0000"/>
                </a:solidFill>
                <a:latin typeface="Constantia" pitchFamily="18" charset="0"/>
              </a:rPr>
              <a:t>радуга</a:t>
            </a:r>
            <a:endParaRPr lang="ru-RU" sz="7200" b="1" i="1" dirty="0">
              <a:solidFill>
                <a:srgbClr val="FF0000"/>
              </a:solidFill>
              <a:latin typeface="Constantia" pitchFamily="18" charset="0"/>
            </a:endParaRPr>
          </a:p>
        </p:txBody>
      </p:sp>
      <p:pic>
        <p:nvPicPr>
          <p:cNvPr id="4" name="Picture 2" descr="C:\Users\Ольга\Desktop\Работа\картинки\ФИЗИКА\Картинки\шшззххъхъъ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264" y="4143380"/>
            <a:ext cx="1800200" cy="207682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r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75005F"/>
      </a:accent6>
      <a:hlink>
        <a:srgbClr val="17BBFD"/>
      </a:hlink>
      <a:folHlink>
        <a:srgbClr val="FF79C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355</Words>
  <Application>Microsoft Office PowerPoint</Application>
  <PresentationFormat>Экран (4:3)</PresentationFormat>
  <Paragraphs>103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Первый раз в 5 класс</vt:lpstr>
      <vt:lpstr>Познавательно- развлекательная игра</vt:lpstr>
      <vt:lpstr>Слайд 3</vt:lpstr>
      <vt:lpstr>Этапы игры</vt:lpstr>
      <vt:lpstr>Отгадай загадку</vt:lpstr>
      <vt:lpstr>Он упрямый и пузатый, Больно бьют его ребята. Отчего беднягу бьют? Оттого, что он надут. </vt:lpstr>
      <vt:lpstr>Зелена, а не луг, Бела, а не снег, Кудрява, а не голова. </vt:lpstr>
      <vt:lpstr>На солнце я похожий, И солнце я люблю, За солнцем поворачиваю Я голову свою. </vt:lpstr>
      <vt:lpstr>   Поднялись врата,    Всему миру красота.</vt:lpstr>
      <vt:lpstr> Я под мышкой посижу  И что делать укажу:  Или разрешу гулять,  Или уложу в кровать.</vt:lpstr>
      <vt:lpstr>    Качается стрелка     Туда и сюда.     Укажет нам север и юг     Без труда.</vt:lpstr>
      <vt:lpstr>   На дворе переполох:    С неба сыплется горох.    Съела шесть горошин     Нина,    У неё теперь ангина.</vt:lpstr>
      <vt:lpstr>     Пушистая вата      Плывёт куда-то      Чем вата ниже,      Тем  дождик  ближе. </vt:lpstr>
      <vt:lpstr> У избы побывал –  Всё окно разрисовал,  У реки погостил –  Во всю реку мост мостил.</vt:lpstr>
      <vt:lpstr>Великие и знаменитые</vt:lpstr>
      <vt:lpstr>Кто это?</vt:lpstr>
      <vt:lpstr>Кто это?</vt:lpstr>
      <vt:lpstr>Кто это?</vt:lpstr>
      <vt:lpstr>Кто это?</vt:lpstr>
      <vt:lpstr>Кто это?</vt:lpstr>
      <vt:lpstr>Кто это?</vt:lpstr>
      <vt:lpstr>Кто это?</vt:lpstr>
      <vt:lpstr>Кто это?</vt:lpstr>
      <vt:lpstr>Кто это?</vt:lpstr>
      <vt:lpstr>Доскажи пословицу</vt:lpstr>
      <vt:lpstr>Сказочный конкурс</vt:lpstr>
      <vt:lpstr>Зарядка для ума</vt:lpstr>
      <vt:lpstr>Капитаны, вперёд!</vt:lpstr>
      <vt:lpstr>Успехов вам , пятиклассники!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Первый раз в 5 класс</dc:title>
  <dc:creator>Ольга</dc:creator>
  <cp:lastModifiedBy>Tata</cp:lastModifiedBy>
  <cp:revision>42</cp:revision>
  <dcterms:created xsi:type="dcterms:W3CDTF">2013-08-05T17:49:05Z</dcterms:created>
  <dcterms:modified xsi:type="dcterms:W3CDTF">2014-02-08T21:29:07Z</dcterms:modified>
</cp:coreProperties>
</file>