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75" r:id="rId4"/>
    <p:sldId id="272" r:id="rId5"/>
    <p:sldId id="257" r:id="rId6"/>
    <p:sldId id="258" r:id="rId7"/>
    <p:sldId id="262" r:id="rId8"/>
    <p:sldId id="259" r:id="rId9"/>
    <p:sldId id="263" r:id="rId10"/>
    <p:sldId id="261" r:id="rId11"/>
    <p:sldId id="264" r:id="rId12"/>
    <p:sldId id="260" r:id="rId13"/>
    <p:sldId id="273" r:id="rId14"/>
    <p:sldId id="265" r:id="rId15"/>
    <p:sldId id="266" r:id="rId16"/>
    <p:sldId id="267" r:id="rId17"/>
    <p:sldId id="270" r:id="rId18"/>
    <p:sldId id="268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2473" autoAdjust="0"/>
  </p:normalViewPr>
  <p:slideViewPr>
    <p:cSldViewPr>
      <p:cViewPr>
        <p:scale>
          <a:sx n="75" d="100"/>
          <a:sy n="75" d="100"/>
        </p:scale>
        <p:origin x="-1020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7286-834D-4CF4-9678-B621492AD697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F660A-ADA3-4722-AE8A-FDF0F4E2C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0%D1%82%D0%BD%D0%B5%D1%84%D1%82%D1%8C" TargetMode="External"/><Relationship Id="rId3" Type="http://schemas.openxmlformats.org/officeDocument/2006/relationships/hyperlink" Target="http://ru.wikipedia.org/wiki/%D0%91%D1%83%D1%80%D0%BE%D0%B2%D0%B0%D1%8F_%D0%B2%D1%8B%D1%88%D0%BA%D0%B0" TargetMode="External"/><Relationship Id="rId7" Type="http://schemas.openxmlformats.org/officeDocument/2006/relationships/hyperlink" Target="http://ru.wikipedia.org/wiki/%D0%A4%D0%BE%D0%BD%D1%82%D0%B0%D0%BD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B%D0%B5%D1%81%D1%82%D0%BD%D0%B8%D1%86%D0%B0" TargetMode="External"/><Relationship Id="rId5" Type="http://schemas.openxmlformats.org/officeDocument/2006/relationships/hyperlink" Target="http://ru.wikipedia.org/wiki/%D0%A2%D1%8E%D0%BB%D1%8C%D0%BF%D0%B0%D0%BD" TargetMode="External"/><Relationship Id="rId4" Type="http://schemas.openxmlformats.org/officeDocument/2006/relationships/hyperlink" Target="http://ru.wikipedia.org/wiki/%D0%A0%D0%BE%D0%BC%D0%B0%D1%88%D0%BA%D0%B8%D0%BD%D1%81%D0%BA%D0%BE%D0%B5_%D0%BD%D0%B5%D1%84%D1%82%D1%8F%D0%BD%D0%BE%D0%B5_%D0%BC%D0%B5%D1%81%D1%82%D0%BE%D1%80%D0%BE%D0%B6%D0%B4%D0%B5%D0%BD%D0%B8%D0%B5" TargetMode="External"/><Relationship Id="rId9" Type="http://schemas.openxmlformats.org/officeDocument/2006/relationships/hyperlink" Target="http://ru.wikipedia.org/wiki/%D0%A2%D1%8E%D1%80%D0%BA%D0%B8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Форма герба города Альметьевска принята по традиционному стилю гербов древнерусских городов и представляет собой прямоугольник в виде объёмной пластины. Нижняя часть прямоугольника в углах имеет закругление, а по продольной оси симметрии имеется острие. </a:t>
            </a:r>
          </a:p>
          <a:p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</a:rPr>
              <a:t>На центральном участке плоскости герба, покрашенного в </a:t>
            </a:r>
            <a:r>
              <a:rPr lang="ru-RU" baseline="0" dirty="0" err="1" smtClean="0">
                <a:solidFill>
                  <a:schemeClr val="tx1"/>
                </a:solidFill>
                <a:latin typeface="Times New Roman" pitchFamily="18" charset="0"/>
              </a:rPr>
              <a:t>голубой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</a:rPr>
              <a:t> цвет, означающий большие запасы попутного природного газа, изображена 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  <a:hlinkClick r:id="rId3" tooltip="Буровая вышка"/>
              </a:rPr>
              <a:t>нефтяная вышка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</a:rPr>
              <a:t> с рельефными контурами, покрашенными в чёрный цвет, которые поднимаются из девонского пласта нефти (нижняя часть герба, покрашенная в чёрный цвет), до которого дошло бурильное долото.</a:t>
            </a:r>
          </a:p>
          <a:p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</a:rPr>
              <a:t>На </a:t>
            </a:r>
            <a:r>
              <a:rPr lang="ru-RU" baseline="0" dirty="0" err="1" smtClean="0">
                <a:solidFill>
                  <a:schemeClr val="tx1"/>
                </a:solidFill>
                <a:latin typeface="Times New Roman" pitchFamily="18" charset="0"/>
              </a:rPr>
              <a:t>голубом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</a:rPr>
              <a:t> фоне герба в левом углу цифры «1953», означающие дату образования города. 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Композиция герба символизирует связь города с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hlinkClick r:id="rId4" tooltip="Ромашкинское нефтяное месторождение"/>
              </a:rPr>
              <a:t>Ромашкинским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hlinkClick r:id="rId4" tooltip="Ромашкинское нефтяное месторождение"/>
              </a:rPr>
              <a:t> месторождением нефти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2. Описание герба </a:t>
            </a:r>
            <a:r>
              <a:rPr lang="ru-RU" dirty="0" err="1" smtClean="0"/>
              <a:t>Альметьевского</a:t>
            </a:r>
            <a:r>
              <a:rPr lang="ru-RU" dirty="0" smtClean="0"/>
              <a:t> района: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зелёном поле с червлёной оконечностью, поверх всего — золотой сквозной цветок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Тюльпан"/>
              </a:rPr>
              <a:t>тюльпана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внутри которого поставленная на оконечности золотая приставная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Лестница"/>
              </a:rPr>
              <a:t>лестница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поверх неё — бьющий из оконечности чёрный о двух струях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Фонтан"/>
              </a:rPr>
              <a:t>фонтан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Альметьевский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 — крупнейший в Татарстане центр нефтедобычи. Одна из ведущих нефтяных компаний России ОАО «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Татнефть"/>
              </a:rPr>
              <a:t>Татнефть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расположенная в Альметьевске, вносит огромный вклад в развитие экономики и социальной жизни не только района, но и республики в целом.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 особенность района отмечена в гербе изображением золотой лестницы и черным фонтаном. Золотая лестница — аллегорическое изображение нефтяной вышки. Сочетание золота и чёрного цвета подчёркивает символическое определение нефти как «чёрного золота».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Золото — символ урожая, богатства, интеллекта и уважения.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Чёрный цвет — символ благоразумия, мудрости, скромности, честности.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Золотая лилия указывает на расцвет, величие и славу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Альметьевского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района. Кроме того, цветок, как один из главных растительных орнаментов в искусстве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Тюрки"/>
              </a:rPr>
              <a:t>тюркских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народов, аллегорически отражает историю этой земли.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Цветовая гамма щита олицетворяет сочетание природы и промышленного производства.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Зелёное поле герба подчёркивает географические особенности района, природную красоту здешних мест. Зелёный цвет — символ природы, здоровья, молодости, жизни.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Красная оконечность указывает на развитое промышленное производство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Альметьевского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 — мощного индустриального центра юго-восточного региона республики. Красный цвет — символ мужества, силы, трудолюбия, красоты и праздника.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660A-ADA3-4722-AE8A-FDF0F4E2CFD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льметьевск\almetev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582" y="1"/>
            <a:ext cx="9239581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Альметьевск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3643" y="1447800"/>
            <a:ext cx="2130357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Альметьевск\2967759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"/>
            <a:ext cx="3015236" cy="228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24000" y="457200"/>
            <a:ext cx="6105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«Мой город»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5715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Автор: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Хасаншина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А.Х. 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Учитель МБОУ гимназии №1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им.Р.Фахретдина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г.Альметьевска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Альметьевск\5562fd370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720" y="838200"/>
            <a:ext cx="7555604" cy="50291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Новый микрорайон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0"/>
            <a:ext cx="4436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latin typeface="Arial Narrow" pitchFamily="34" charset="0"/>
              </a:rPr>
              <a:t>Город сегодня</a:t>
            </a:r>
            <a:endParaRPr lang="ru-RU" sz="5400" b="1" cap="none" spc="0" dirty="0">
              <a:ln/>
              <a:solidFill>
                <a:schemeClr val="accent3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user\Desktop\Альметьевск\x_a17abb7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4799"/>
            <a:ext cx="5029200" cy="3733801"/>
          </a:xfrm>
          <a:prstGeom prst="rect">
            <a:avLst/>
          </a:prstGeom>
          <a:noFill/>
        </p:spPr>
      </p:pic>
      <p:pic>
        <p:nvPicPr>
          <p:cNvPr id="6146" name="Picture 2" descr="C:\Users\user\Desktop\Альметьевск\view_18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1375055"/>
            <a:ext cx="3476625" cy="52543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62600" y="3048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ОАО «Татнефть»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48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Монумент 27-метровой высоты символизирующий  нефтяной фонтан.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Альметьевск\85_fu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297180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Desktop\Альметьевск\x_0b4d6ae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0"/>
            <a:ext cx="4495800" cy="323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37338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Есть в сердце Отчизны такой необъятной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 Альметьевск, для нас дорогой.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сердцу родной, он милый, приятный,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Уютный и добрый такой.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81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Каскад прудов – один из подарков нефтяников жителям города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Альметьевск\medium_7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3175000"/>
            <a:ext cx="5124450" cy="341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Альметьевск\medium_8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81000"/>
            <a:ext cx="4724400" cy="314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57800" y="10668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человек, рождается родник,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Его рожденье так же велико.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так же звонок его первый крик,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так же бьётся сердце у него.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624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юн и дерзок, пробивая путь,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добр и щедр к любому на пути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его душе не зародилась муть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он спешит вперед, спешит расти.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user\Desktop\Альметьевск\0_5b839_75d96b52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048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user\Desktop\Альметьевск\x_965283d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0" y="3200400"/>
            <a:ext cx="51054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876800" y="3048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Дворец культуры «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Нефтьче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715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Татарский государственный драматический театр г.Альметьевск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Альметьевск\x_ae2019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3124200"/>
            <a:ext cx="5029199" cy="3505200"/>
          </a:xfrm>
          <a:prstGeom prst="rect">
            <a:avLst/>
          </a:prstGeom>
          <a:noFill/>
        </p:spPr>
      </p:pic>
      <p:pic>
        <p:nvPicPr>
          <p:cNvPr id="4" name="Picture 3" descr="C:\Users\user\Desktop\Альметьевск\x_72e45d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04800"/>
            <a:ext cx="3429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8382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Льётся песня и звенит в просторах,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Горизонт подёрнут синевой.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добрым утром, наш любимый город,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 Альметьевск, юный и родной!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791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Фрагменты проспекта Г.Тукая и улицы Ю.Гагарина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://almetevsk.sutochno.ru/files/misc/images/almetyevsk/640/alm_mech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Гимназия\Pictures\alm_meche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59200" y="2590800"/>
            <a:ext cx="5384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user\Desktop\Альметьевск\x_7829b8e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8600"/>
            <a:ext cx="49784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4953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Джамиг</a:t>
            </a:r>
            <a:r>
              <a:rPr lang="ru-RU" sz="2400" b="1" dirty="0" smtClean="0"/>
              <a:t> мечеть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34000" y="533400"/>
            <a:ext cx="24180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Храм Казанской </a:t>
            </a:r>
          </a:p>
          <a:p>
            <a:r>
              <a:rPr lang="ru-RU" sz="2400" b="1" dirty="0" smtClean="0"/>
              <a:t>Божьей Матери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ser\Desktop\Альметьевск\5Qawam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3352800"/>
            <a:ext cx="4935555" cy="3200399"/>
          </a:xfrm>
          <a:prstGeom prst="rect">
            <a:avLst/>
          </a:prstGeom>
          <a:noFill/>
        </p:spPr>
      </p:pic>
      <p:pic>
        <p:nvPicPr>
          <p:cNvPr id="4098" name="Picture 2" descr="C:\Users\user\Desktop\Альметьевск\5d6c8bf6ea32.jpg"/>
          <p:cNvPicPr>
            <a:picLocks noChangeAspect="1" noChangeArrowheads="1"/>
          </p:cNvPicPr>
          <p:nvPr/>
        </p:nvPicPr>
        <p:blipFill>
          <a:blip r:embed="rId3" cstate="email"/>
          <a:srcRect r="-221"/>
          <a:stretch>
            <a:fillRect/>
          </a:stretch>
        </p:blipFill>
        <p:spPr bwMode="auto">
          <a:xfrm>
            <a:off x="228600" y="304800"/>
            <a:ext cx="5410200" cy="30432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40386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Рядом вечный огонь.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Взгляд героев суров: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забыть никому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Ни войны,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ни врагов!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льметьевск\x_d1b19158.jpg"/>
          <p:cNvPicPr>
            <a:picLocks noChangeAspect="1" noChangeArrowheads="1"/>
          </p:cNvPicPr>
          <p:nvPr/>
        </p:nvPicPr>
        <p:blipFill>
          <a:blip r:embed="rId2" cstate="email"/>
          <a:srcRect r="-813"/>
          <a:stretch>
            <a:fillRect/>
          </a:stretch>
        </p:blipFill>
        <p:spPr bwMode="auto">
          <a:xfrm>
            <a:off x="381000" y="381000"/>
            <a:ext cx="4724400" cy="3124200"/>
          </a:xfrm>
          <a:prstGeom prst="rect">
            <a:avLst/>
          </a:prstGeom>
          <a:noFill/>
        </p:spPr>
      </p:pic>
      <p:pic>
        <p:nvPicPr>
          <p:cNvPr id="1027" name="Picture 3" descr="C:\Users\user\Desktop\Альметьевск\image-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505200"/>
            <a:ext cx="4874743" cy="30990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81600" y="381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Шахматный клуб г.Альметьевск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Спорткомплекс ОАО «Татнефть»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Альметьевск\x_5456980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457200"/>
            <a:ext cx="5029200" cy="30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Альметьевск\glav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505200"/>
            <a:ext cx="6324600" cy="305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638800" y="457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Медико-санитарная часть ОАО «Татнефть» и города Альметьевск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6388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Санаторий-профилакторий «Здоровье»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нашей стране  много больших и красивых городов. Но город, в котором я живу, особенный. Мой город – столица нефтяного края. Называется он – Альметьевск. Здесь я родилась и делала свои первые шаги. </a:t>
            </a: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Альметьевск- город нефтяников, город-труженик. Нефтяники - гордость нашего города. Именно эти трудолюбивые люди делают наш город   благоустроеннее  и красивее. Наверное, нет человека, который бы не слышал про этот город. Ведь в этом городе берет свое начало нефтепровод «Дружба».</a:t>
            </a: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Альметьевск - промышленный и культурно-развивающийся город. Я люблю свой город до глубины души и горжусь им! Я горжусь благоустроенными, утопающими в зелени и цветах улицами, парками, аллеями. Ведь гордиться, действительно, есть чем! Альметьевск из года в год преображается. В последние годы облагорожены и обустроены сотни природных источников и не только в Альметьевском районе, но и во всем нефтяном регионе.</a:t>
            </a: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Гордость Альметьевска – каскад прудов, созданный по подобию водно-архитектурного комплекса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Баден-Бадене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Построили его также нефтяники. Благодаря компании нефтяниками благоустроены  городской парк имени 60-летия  ОАО «Татнефть», пляжная зона городского озера. </a:t>
            </a: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Недра нашего края  богаты полезными ископаемыми, как строительная известь, гравий, гипсовый камень, песок. Но главным богатством подземных кладовых являются нефть и газ. Всего за период с начала разработки нефти  на территории Татарстана было открыто 127 месторождений нефти, объединяющих более 3000 залежей нефти и  добыто более трех миллиардов тонн нефти.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1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Здесь расположено одно из крупнейших в России месторождений 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Ромашкинское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Вместе с нефтью добывается попутный газ. </a:t>
            </a: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Красива и разнообразна и природа моего края.  Недалеко от города протекает красивая река Степной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которая является  памятником природы регионального значения в Татарстане. Леса полны съедобных грибов и ягод,  на полянах растут разнообразные цветы, а на полях зреет рожь, пшеница, горох, гречиха, кукуруза.</a:t>
            </a: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Всероссийском конкурсе малых городов Альметьевск ежегодно занимает призовые места в номинации «Самый благоустроенный город России». </a:t>
            </a: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горжусь, что родилась именно здесь! Я горжусь тем, что в каждом уголке России знают, что есть такой прекрасный город- город Альметьевск.</a:t>
            </a: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Согласитесь, мне есть чем гордиться.  Много мест красивых на свете, но дороже родимых нет! </a:t>
            </a: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Мне очень повезло, что я живу в таком удивительном крае!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Описание герба и его символики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Альметьевск\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7800" y="1295400"/>
            <a:ext cx="2085975" cy="26860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42672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Герб города Альметьевск, утвержденный 9 октября 1987 года.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герба: Е.Г.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Стефановский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Альметьевск\150px-Coat_of_Arms_of_Almetievsky_rayon_(Tatarstan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95400"/>
            <a:ext cx="2057400" cy="27706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42672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Альметьевского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района, утвержденный 26 декабря 2006 года.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 герба: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Курамшин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М. Исламов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Альметьевск\mjhHdhTic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3124200"/>
            <a:ext cx="5678885" cy="3434298"/>
          </a:xfrm>
          <a:prstGeom prst="rect">
            <a:avLst/>
          </a:prstGeom>
          <a:noFill/>
        </p:spPr>
      </p:pic>
      <p:pic>
        <p:nvPicPr>
          <p:cNvPr id="2050" name="Picture 2" descr="C:\Users\user\Desktop\Альметьевск\3SiY6tEV9d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81000"/>
            <a:ext cx="4724400" cy="33114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0" y="381000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берегах Степного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кварталы города растут.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Столицей нефтяного края его в Татарии зовут.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не велик. Он очень молод.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как мы любим этот город, с которым вместе мы растем!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льметьевск\CK7YrkPYl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6574971" cy="3352800"/>
          </a:xfrm>
          <a:prstGeom prst="rect">
            <a:avLst/>
          </a:prstGeom>
          <a:noFill/>
        </p:spPr>
      </p:pic>
      <p:pic>
        <p:nvPicPr>
          <p:cNvPr id="3" name="Picture 2" descr="C:\Users\user\Desktop\Альметьевск\fyIBEj-J97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0" y="2971800"/>
            <a:ext cx="5094954" cy="37537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934200" y="304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Улица А.Чехова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2484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Улица Ю.Гагарина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0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Улица Ю.Гагарина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04863"/>
            <a:ext cx="7772400" cy="524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Альметьевск\DT7oI8VCeX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5070965" cy="3752850"/>
          </a:xfrm>
          <a:prstGeom prst="rect">
            <a:avLst/>
          </a:prstGeom>
          <a:noFill/>
        </p:spPr>
      </p:pic>
      <p:pic>
        <p:nvPicPr>
          <p:cNvPr id="3" name="Picture 4" descr="C:\Users\user\Desktop\Альметьевск\Tz1lZIfa5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2046" y="3276600"/>
            <a:ext cx="5757153" cy="334056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10200" y="228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Улица Ленина, 1-й микрорайон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43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Улица Ленина, универмаг «Татарстан»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user\Desktop\Альметьевск\f9ZOIFOFm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19400"/>
            <a:ext cx="5876757" cy="3765406"/>
          </a:xfrm>
          <a:prstGeom prst="rect">
            <a:avLst/>
          </a:prstGeom>
          <a:noFill/>
        </p:spPr>
      </p:pic>
      <p:pic>
        <p:nvPicPr>
          <p:cNvPr id="8195" name="Picture 3" descr="C:\Users\user\Desktop\Альметьевск\Td8njL513n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04800"/>
            <a:ext cx="4953000" cy="31571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57800" y="304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Улица Ленина, кинотеатр «Татарстан»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Кинотеатр «Россия»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476</Words>
  <Application>Microsoft Office PowerPoint</Application>
  <PresentationFormat>Экран (4:3)</PresentationFormat>
  <Paragraphs>74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Описание герба и его символики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Tata</cp:lastModifiedBy>
  <cp:revision>37</cp:revision>
  <dcterms:created xsi:type="dcterms:W3CDTF">2013-10-21T16:46:47Z</dcterms:created>
  <dcterms:modified xsi:type="dcterms:W3CDTF">2014-03-12T18:51:10Z</dcterms:modified>
</cp:coreProperties>
</file>