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257" r:id="rId2"/>
    <p:sldId id="270" r:id="rId3"/>
    <p:sldId id="269" r:id="rId4"/>
    <p:sldId id="264" r:id="rId5"/>
    <p:sldId id="272" r:id="rId6"/>
    <p:sldId id="273" r:id="rId7"/>
    <p:sldId id="271" r:id="rId8"/>
    <p:sldId id="263" r:id="rId9"/>
    <p:sldId id="260" r:id="rId10"/>
    <p:sldId id="256" r:id="rId11"/>
    <p:sldId id="258" r:id="rId12"/>
    <p:sldId id="268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3333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D9A09-DCE3-4296-B6A3-B10CE3B0A94C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BB3FB-EF5C-4F8F-8290-CC9340B97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BB3FB-EF5C-4F8F-8290-CC9340B9743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FB9C2-F225-4A48-8E36-E274AC44C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E831-9BC8-4E2B-A7A5-183638176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7E7ACC-30CB-4922-9F32-2AE30E13701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EE26AE-D5E7-4369-A541-B7B9E5662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18" Type="http://schemas.openxmlformats.org/officeDocument/2006/relationships/hyperlink" Target="http://flerovlab.jinr.ru/flnr/flerov/index.html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ru.wikipedia.org/wiki/%D0%A4%D0%B0%D0%B9%D0%BB:Henri_Becquerel.jpg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3.jpeg"/><Relationship Id="rId2" Type="http://schemas.openxmlformats.org/officeDocument/2006/relationships/image" Target="../media/image2.jpeg"/><Relationship Id="rId16" Type="http://schemas.openxmlformats.org/officeDocument/2006/relationships/image" Target="../media/image22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hyperlink" Target="http://ru.wikipedia.org/wiki/%D0%A4%D0%B0%D0%B9%D0%BB:Frederick_Soddy_(Nobel_1922).png" TargetMode="External"/><Relationship Id="rId15" Type="http://schemas.openxmlformats.org/officeDocument/2006/relationships/image" Target="../media/image21.jpeg"/><Relationship Id="rId10" Type="http://schemas.openxmlformats.org/officeDocument/2006/relationships/image" Target="../media/image17.jpeg"/><Relationship Id="rId19" Type="http://schemas.openxmlformats.org/officeDocument/2006/relationships/image" Target="../media/image24.jpeg"/><Relationship Id="rId4" Type="http://schemas.openxmlformats.org/officeDocument/2006/relationships/image" Target="../media/image14.jpeg"/><Relationship Id="rId9" Type="http://schemas.openxmlformats.org/officeDocument/2006/relationships/hyperlink" Target="http://bg.wikipedia.org/wiki/%D0%A4%D0%B0%D0%B9%D0%BB:Lise_Meitner12.jpg" TargetMode="External"/><Relationship Id="rId14" Type="http://schemas.openxmlformats.org/officeDocument/2006/relationships/hyperlink" Target="http://ru.wikipedia.org/wiki/%D0%A4%D0%B0%D0%B9%D0%BB:Otto_Hahn_portrai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ртур\Рабочий стол\Новая папка (3)\последстия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714884"/>
            <a:ext cx="2557801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1282909181_ra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357430"/>
            <a:ext cx="2875925" cy="208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43174" y="2786058"/>
            <a:ext cx="3439253" cy="157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214942" y="4653136"/>
            <a:ext cx="1705095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lum bright="-14000"/>
          </a:blip>
          <a:srcRect/>
          <a:stretch>
            <a:fillRect/>
          </a:stretch>
        </p:blipFill>
        <p:spPr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211960" y="116632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Невероятно сильный жар, не меньше 3000</a:t>
            </a:r>
            <a:r>
              <a:rPr lang="en-US" sz="1600" b="1" dirty="0" smtClean="0">
                <a:latin typeface="Arial Black" pitchFamily="34" charset="0"/>
              </a:rPr>
              <a:t>°</a:t>
            </a:r>
            <a:r>
              <a:rPr lang="ru-RU" sz="1600" b="1" dirty="0" smtClean="0">
                <a:latin typeface="Arial Black" pitchFamily="34" charset="0"/>
              </a:rPr>
              <a:t>С. В панике многие нырнули в реку, вода в которой превратилась в крутой кипяток. В огненном вихре  погибло 200.000 человек почти половина города. Радиационное заражение начало свою неслышную работу, неся с собой ужасную медленную смерть. 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1026" name="Picture 2" descr="F:\радиоактивное  излучение\cerber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679119"/>
            <a:ext cx="2636891" cy="2178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4" descr="последст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636912"/>
            <a:ext cx="2670292" cy="200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1\Desktop\Новая папка\155c32e09a6aa5981ad2bd5b5b6_52499_p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142852"/>
            <a:ext cx="3317498" cy="248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ая папка\139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  <p:pic>
        <p:nvPicPr>
          <p:cNvPr id="4" name="Picture 3" descr="Дозимет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22738"/>
            <a:ext cx="36385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Измерение радиационного фо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3" y="0"/>
            <a:ext cx="3324159" cy="24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дозиметр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196752"/>
            <a:ext cx="2379724" cy="4021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6084168" y="270892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ДОЗИМЕТР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(счётчик  Гейгера)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5125" name="Picture 5" descr="i-403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388955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03552" cy="5043425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5412209" y="5903893"/>
            <a:ext cx="3731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Отдел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ЛУЧЕВОЙ ТЕРАПИИ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116632"/>
            <a:ext cx="2411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ДДО = &lt;0,25Гр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ДОЛБ = 1-6Гр</a:t>
            </a:r>
          </a:p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СДО = 6-10Гр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268760"/>
            <a:ext cx="1929769" cy="24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861048"/>
            <a:ext cx="1907257" cy="24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7504" y="510367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Коэффициенты радиационного риска: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0,25 – яичники или семенники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0,15 – молочная железа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0,12 – красный костный мозг и лёгкие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0,03 – костная ткань, щитовидная железа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0,30 – другие ткани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C:\Users\1\Desktop\Новая папка\radiatsionnaya-opasnost-0002447766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227" cy="2857496"/>
          </a:xfrm>
          <a:prstGeom prst="rect">
            <a:avLst/>
          </a:prstGeom>
          <a:noFill/>
        </p:spPr>
      </p:pic>
      <p:pic>
        <p:nvPicPr>
          <p:cNvPr id="8200" name="Picture 8" descr="C:\Users\1\Desktop\Новая папка\mrt-nuk-bad-wildbad-2-m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2"/>
            <a:ext cx="3024336" cy="2016224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00364" y="0"/>
            <a:ext cx="6143636" cy="4286256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ru-RU" sz="1800" b="1" dirty="0" smtClean="0"/>
              <a:t>Метод  «меченых  атомов»  даёт  возможность  исследовать  свойства  вещества  и  ход  разнообразных  процессов:</a:t>
            </a:r>
          </a:p>
          <a:p>
            <a:pPr marL="342900" indent="-342900" eaLnBrk="1" hangingPunct="1">
              <a:buNone/>
            </a:pPr>
            <a:r>
              <a:rPr lang="ru-RU" sz="1800" b="1" dirty="0" smtClean="0"/>
              <a:t>1.Обмен  веществ  в  организмах,  биохимия  мозга;</a:t>
            </a:r>
          </a:p>
          <a:p>
            <a:pPr marL="0" indent="0" eaLnBrk="1" hangingPunct="1">
              <a:buNone/>
            </a:pPr>
            <a:r>
              <a:rPr lang="ru-RU" sz="1800" b="1" dirty="0" smtClean="0"/>
              <a:t>2. Постановка диагноза  и  лечение  онкологии (кобальтовая  пушка);</a:t>
            </a:r>
          </a:p>
          <a:p>
            <a:pPr marL="0" indent="0" eaLnBrk="1" hangingPunct="1">
              <a:buNone/>
            </a:pPr>
            <a:r>
              <a:rPr lang="ru-RU" sz="1800" b="1" dirty="0" smtClean="0"/>
              <a:t>                                              3. Предпосевное облучение </a:t>
            </a:r>
          </a:p>
          <a:p>
            <a:pPr marL="0" indent="0" eaLnBrk="1" hangingPunct="1">
              <a:buNone/>
            </a:pPr>
            <a:r>
              <a:rPr lang="ru-RU" sz="1800" b="1" dirty="0" smtClean="0"/>
              <a:t>                                               семян,  </a:t>
            </a:r>
            <a:r>
              <a:rPr lang="ru-RU" sz="1800" b="1" dirty="0" err="1" smtClean="0"/>
              <a:t>радиоселекция</a:t>
            </a:r>
            <a:r>
              <a:rPr lang="ru-RU" sz="1800" b="1" dirty="0" smtClean="0"/>
              <a:t>, </a:t>
            </a:r>
          </a:p>
          <a:p>
            <a:pPr marL="0" indent="0" eaLnBrk="1" hangingPunct="1">
              <a:buNone/>
            </a:pPr>
            <a:r>
              <a:rPr lang="ru-RU" sz="1800" b="1" dirty="0" smtClean="0"/>
              <a:t>                                               консервация  продуктов;</a:t>
            </a:r>
          </a:p>
          <a:p>
            <a:pPr marL="0" indent="0" eaLnBrk="1" hangingPunct="1">
              <a:buNone/>
            </a:pPr>
            <a:r>
              <a:rPr lang="ru-RU" sz="1800" b="1" dirty="0" smtClean="0"/>
              <a:t>                                               4.  Контроль  износа  узлов,</a:t>
            </a:r>
          </a:p>
          <a:p>
            <a:pPr marL="0" indent="0" eaLnBrk="1" hangingPunct="1">
              <a:buNone/>
            </a:pPr>
            <a:r>
              <a:rPr lang="ru-RU" sz="1800" b="1" dirty="0" smtClean="0"/>
              <a:t>                                               диффузия  в  металлах;</a:t>
            </a:r>
          </a:p>
          <a:p>
            <a:pPr marL="0" indent="0" eaLnBrk="1" hangingPunct="1">
              <a:buNone/>
            </a:pPr>
            <a:r>
              <a:rPr lang="ru-RU" sz="1800" b="1" dirty="0" smtClean="0"/>
              <a:t>                                               5.  Радиоуглеродный  метод</a:t>
            </a:r>
          </a:p>
          <a:p>
            <a:pPr marL="0" indent="0" eaLnBrk="1" hangingPunct="1">
              <a:buNone/>
            </a:pPr>
            <a:r>
              <a:rPr lang="ru-RU" sz="1800" b="1" dirty="0" smtClean="0"/>
              <a:t>                                               определения  возраста </a:t>
            </a:r>
            <a:r>
              <a:rPr lang="ru-RU" sz="1800" b="1" dirty="0" smtClean="0"/>
              <a:t>          </a:t>
            </a:r>
            <a:endParaRPr lang="ru-RU" sz="1800" b="1" dirty="0" smtClean="0"/>
          </a:p>
          <a:p>
            <a:pPr marL="0" indent="0" eaLnBrk="1" hangingPunct="1">
              <a:buNone/>
            </a:pPr>
            <a:r>
              <a:rPr lang="ru-RU" sz="1800" b="1" dirty="0" smtClean="0"/>
              <a:t>                                               предметов (органических).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5166" y="4286256"/>
            <a:ext cx="3508833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3" name="Picture 11" descr="C:\Users\1\Desktop\Новая папка\larcancer042609a_65680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772816"/>
            <a:ext cx="3357586" cy="2238391"/>
          </a:xfrm>
          <a:prstGeom prst="rect">
            <a:avLst/>
          </a:prstGeom>
          <a:noFill/>
        </p:spPr>
      </p:pic>
      <p:pic>
        <p:nvPicPr>
          <p:cNvPr id="8199" name="Picture 7" descr="C:\Users\1\Desktop\Новая папка\9cf99afda9cf68db689207f1af522ae902507054_3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714752"/>
            <a:ext cx="2786058" cy="2786058"/>
          </a:xfrm>
          <a:prstGeom prst="rect">
            <a:avLst/>
          </a:prstGeom>
          <a:noFill/>
        </p:spPr>
      </p:pic>
      <p:pic>
        <p:nvPicPr>
          <p:cNvPr id="8204" name="Picture 12" descr="C:\Users\1\Desktop\Новая папка\KonsultDiagnostik20080429_13_10p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97152"/>
            <a:ext cx="3087732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7000" contras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908212"/>
            <a:ext cx="821537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«Чего не хватает человечеству,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так это скамеечки,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чтобы сесть и  подумать»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0354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Эйнштейн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_chernoby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29600" cy="18288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радиация</a:t>
            </a:r>
            <a:endParaRPr lang="ru-RU" sz="96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8424936" cy="175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latin typeface="Arial Black" pitchFamily="34" charset="0"/>
              </a:rPr>
              <a:t>И  ЕЁ  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latin typeface="Arial Black" pitchFamily="34" charset="0"/>
              </a:rPr>
              <a:t>ВОЗДЕЙСТВИЕ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latin typeface="Arial Black" pitchFamily="34" charset="0"/>
              </a:rPr>
              <a:t>НА  ОРГАНИЗМ</a:t>
            </a:r>
            <a:endParaRPr lang="ru-RU" sz="4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bright="-34000" contras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ккель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88640"/>
            <a:ext cx="1869675" cy="2438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6" descr="Б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915034" cy="2249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23" descr="http://upload.wikimedia.org/wikipedia/commons/b/b1/Frederick_Soddy_%28Nobel_1922%29.png">
            <a:hlinkClick r:id="rId5" tooltip="&quot;Фредерик Содди в 1922 году&quot;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6632"/>
            <a:ext cx="1760807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Рисунок 13" descr="Портрет">
            <a:hlinkClick r:id="rId7" tooltip="Портрет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204864"/>
            <a:ext cx="2160240" cy="22497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Рисунок 81" descr="http://upload.wikimedia.org/wikipedia/commons/thumb/7/76/Lise_Meitner12.jpg/225px-Lise_Meitner12.jpg">
            <a:hlinkClick r:id="rId9" tooltip="&quot;Lise Meitner12.jpg&quot;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188640"/>
            <a:ext cx="2134246" cy="2587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" name="Picture 6" descr="frisch_ott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221088"/>
            <a:ext cx="1619672" cy="2076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Рисунок 155" descr="http://www.ecoatominf.ru/publishs/Radiation/clip_image0016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1700808"/>
            <a:ext cx="3245383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4" descr="538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16216" y="2204864"/>
            <a:ext cx="2237394" cy="21602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53" descr="http://upload.wikimedia.org/wikipedia/commons/thumb/b/bd/Otto_Hahn_portrait.jpg/200px-Otto_Hahn_portrait.jpg">
            <a:hlinkClick r:id="rId14" tooltip="&quot;Otto Hahn portrait.jpg&quot;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4893348"/>
            <a:ext cx="1512168" cy="1964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7" descr="1980-58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84168" y="4581128"/>
            <a:ext cx="1606859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Picture 6" descr="Курчатов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43808" y="4005064"/>
            <a:ext cx="1820844" cy="2034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34" descr="академик Флёров Г.Н.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8024" y="4005063"/>
            <a:ext cx="1440160" cy="2054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6" descr="Штрассман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06703" y="4293096"/>
            <a:ext cx="1537297" cy="2056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29000" contrast="5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20280" cy="339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47864" y="1124744"/>
            <a:ext cx="5184576" cy="230425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charset="0"/>
              </a:rPr>
              <a:t>Радиоактивность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 –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это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 самопроизвольное превращение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одних ядер в другие,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сопровождаемое испусканием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различных частиц.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188640"/>
            <a:ext cx="5724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Отдел</a:t>
            </a:r>
          </a:p>
          <a:p>
            <a:r>
              <a:rPr lang="ru-RU" sz="2800" b="1" dirty="0" smtClean="0"/>
              <a:t>ТЕОРЕТИЧЕСКОЙ  ФИЗИКИ</a:t>
            </a:r>
          </a:p>
        </p:txBody>
      </p:sp>
      <p:pic>
        <p:nvPicPr>
          <p:cNvPr id="1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6827" y="3610832"/>
            <a:ext cx="8899669" cy="313053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-22000" contras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79712" y="1700808"/>
            <a:ext cx="4062711" cy="3168352"/>
          </a:xfrm>
          <a:prstGeom prst="rect">
            <a:avLst/>
          </a:prstGeom>
          <a:noFill/>
          <a:ln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5112568" cy="1368151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Ионизация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превращение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нейтральных атомов в ионы: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выбивание электронов –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б) присоединение электронов –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67536" y="3545632"/>
            <a:ext cx="4176464" cy="3312368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Чем меньше проникающая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способность излучения,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тем больше ионизирующая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способность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«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КОБА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»: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γ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излучение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= 1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излучение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= 1-1,5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излучение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= 20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нейтронное излучение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(медленных) = 5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(быстрых) = 10  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" name="Picture 15" descr="АЭ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3299832" cy="251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my_atom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060848"/>
            <a:ext cx="16750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1\Desktop\Новая папка\proffan_mask1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60648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1\Desktop\Новая папка\wangi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2444672" cy="2520280"/>
          </a:xfrm>
          <a:prstGeom prst="rect">
            <a:avLst/>
          </a:prstGeom>
          <a:noFill/>
        </p:spPr>
      </p:pic>
      <p:pic>
        <p:nvPicPr>
          <p:cNvPr id="2" name="Picture 5" descr="Animal 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527047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3568" y="4221088"/>
            <a:ext cx="4469333" cy="2420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8144" y="5589240"/>
            <a:ext cx="3275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Отдел</a:t>
            </a:r>
          </a:p>
          <a:p>
            <a:r>
              <a:rPr lang="ru-RU" sz="2800" b="1" dirty="0" smtClean="0"/>
              <a:t>БИОФИЗИКИ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 органоиды  клетки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88640"/>
            <a:ext cx="20682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714752"/>
            <a:ext cx="1944216" cy="195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Новая папка\radi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228183" cy="430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4862" y="2708920"/>
            <a:ext cx="5609138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263680" y="332656"/>
            <a:ext cx="288032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Внешнее облучение, обусловленное радиоактивным загрязнением поверхности земли, зданий, сооружений и т.п., при прохождении радиоактивного облака.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443711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Внутреннее облучение в результате потребления загрязненных продуктов питания и воды, вдыхания  заражённого воздуха.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5733256"/>
            <a:ext cx="33843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Контактное облучение при попадании радиоактивных веществ на кожные покровы и одежду.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31840" y="2276872"/>
            <a:ext cx="6012160" cy="230425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Эквивалентная доза излучения: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5400" b="1" dirty="0" smtClean="0"/>
              <a:t>Н = </a:t>
            </a:r>
            <a:r>
              <a:rPr lang="en-US" sz="5400" b="1" dirty="0" smtClean="0"/>
              <a:t>D</a:t>
            </a:r>
            <a:r>
              <a:rPr lang="ru-RU" sz="5400" b="1" dirty="0" smtClean="0">
                <a:latin typeface="Arial"/>
                <a:cs typeface="Arial"/>
              </a:rPr>
              <a:t>∙</a:t>
            </a:r>
            <a:r>
              <a:rPr lang="ru-RU" sz="5400" b="1" dirty="0" smtClean="0"/>
              <a:t>К</a:t>
            </a:r>
            <a:r>
              <a:rPr lang="en-US" sz="5400" b="1" dirty="0" smtClean="0"/>
              <a:t> = [</a:t>
            </a:r>
            <a:r>
              <a:rPr lang="ru-RU" sz="5400" b="1" dirty="0" smtClean="0"/>
              <a:t>Зв</a:t>
            </a:r>
            <a:r>
              <a:rPr lang="en-US" sz="5400" b="1" dirty="0" smtClean="0"/>
              <a:t>]</a:t>
            </a:r>
            <a:endParaRPr lang="ru-RU" sz="5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 - коэффициент качества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поглощенная доза излучений 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51312" y="188640"/>
            <a:ext cx="6192688" cy="201622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Поглощенная доза излучения: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= Е/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= [Гр]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Е – энергия, поглощенная телом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m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масса тела</a:t>
            </a:r>
          </a:p>
        </p:txBody>
      </p:sp>
      <p:pic>
        <p:nvPicPr>
          <p:cNvPr id="4" name="Picture 3" descr="C:\Users\1\Desktop\Новая папка\130015002309720110314-3708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036109" cy="1980711"/>
          </a:xfrm>
          <a:prstGeom prst="rect">
            <a:avLst/>
          </a:prstGeom>
          <a:noFill/>
        </p:spPr>
      </p:pic>
      <p:pic>
        <p:nvPicPr>
          <p:cNvPr id="6146" name="Picture 2" descr="C:\Users\1\Desktop\Новая папка\index.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21088"/>
            <a:ext cx="5616624" cy="2485492"/>
          </a:xfrm>
          <a:prstGeom prst="rect">
            <a:avLst/>
          </a:prstGeom>
          <a:noFill/>
        </p:spPr>
      </p:pic>
      <p:pic>
        <p:nvPicPr>
          <p:cNvPr id="6147" name="Picture 3" descr="C:\Users\1\Desktop\Новая папка\article-1355159-0022F5D600000258-546_468x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3054655" cy="2232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530120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Отдел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МЕР И ВЕСОВ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389</Words>
  <Application>Microsoft Office PowerPoint</Application>
  <PresentationFormat>Экран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радиация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86</cp:revision>
  <dcterms:created xsi:type="dcterms:W3CDTF">2012-02-18T06:21:12Z</dcterms:created>
  <dcterms:modified xsi:type="dcterms:W3CDTF">2012-02-27T14:07:20Z</dcterms:modified>
</cp:coreProperties>
</file>