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3" r:id="rId5"/>
    <p:sldId id="260" r:id="rId6"/>
    <p:sldId id="261" r:id="rId7"/>
    <p:sldId id="262" r:id="rId8"/>
    <p:sldId id="257" r:id="rId9"/>
    <p:sldId id="265" r:id="rId10"/>
    <p:sldId id="264" r:id="rId11"/>
    <p:sldId id="267" r:id="rId12"/>
    <p:sldId id="266" r:id="rId13"/>
    <p:sldId id="268" r:id="rId14"/>
    <p:sldId id="26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4E436CF0-CC01-4EF9-BF73-A85B3D882894}" type="datetimeFigureOut">
              <a:rPr lang="ru-RU"/>
              <a:pPr>
                <a:defRPr/>
              </a:pPr>
              <a:t>04.01.2014</a:t>
            </a:fld>
            <a:endParaRPr lang="ru-RU" dirty="0"/>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AED3F0F2-A356-4ADA-A72D-34700D42F61B}"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D4C5510-5FAB-4F7B-A547-7C5F7C82C3E1}" type="datetimeFigureOut">
              <a:rPr lang="ru-RU"/>
              <a:pPr>
                <a:defRPr/>
              </a:pPr>
              <a:t>04.01.2014</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7055252-181B-40BD-845F-5627E06ED06D}"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26E4CA9-B340-46B5-A669-4C22626CF99D}" type="datetimeFigureOut">
              <a:rPr lang="ru-RU"/>
              <a:pPr>
                <a:defRPr/>
              </a:pPr>
              <a:t>04.01.2014</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F294A67-797A-456C-BF85-3E246FB0DAE5}"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25EE464-6C02-429C-AF9E-41E170822799}" type="datetimeFigureOut">
              <a:rPr lang="ru-RU"/>
              <a:pPr>
                <a:defRPr/>
              </a:pPr>
              <a:t>04.01.2014</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72AA4C5-B9FA-4116-AEEC-8E2499DAD957}"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131108FC-D3F1-48F5-B45E-C97AF839FA70}" type="datetimeFigureOut">
              <a:rPr lang="ru-RU"/>
              <a:pPr>
                <a:defRPr/>
              </a:pPr>
              <a:t>04.01.2014</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8A88BC9-3E2A-4BEF-A47C-6677072AB33A}"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B639005-4B39-4CBF-A304-4493F26EB829}" type="datetimeFigureOut">
              <a:rPr lang="ru-RU"/>
              <a:pPr>
                <a:defRPr/>
              </a:pPr>
              <a:t>04.01.2014</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F886F74-C687-45BB-B54F-AED1F2409F9E}"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6D9BB0AE-A8A5-43A6-A4FE-B334B1F5A497}" type="datetimeFigureOut">
              <a:rPr lang="ru-RU"/>
              <a:pPr>
                <a:defRPr/>
              </a:pPr>
              <a:t>04.01.2014</a:t>
            </a:fld>
            <a:endParaRPr lang="ru-RU" dirty="0"/>
          </a:p>
        </p:txBody>
      </p:sp>
      <p:sp>
        <p:nvSpPr>
          <p:cNvPr id="8" name="Номер слайда 26"/>
          <p:cNvSpPr>
            <a:spLocks noGrp="1"/>
          </p:cNvSpPr>
          <p:nvPr>
            <p:ph type="sldNum" sz="quarter" idx="11"/>
          </p:nvPr>
        </p:nvSpPr>
        <p:spPr/>
        <p:txBody>
          <a:bodyPr rtlCol="0"/>
          <a:lstStyle>
            <a:lvl1pPr>
              <a:defRPr/>
            </a:lvl1pPr>
          </a:lstStyle>
          <a:p>
            <a:pPr>
              <a:defRPr/>
            </a:pPr>
            <a:fld id="{C2431A2C-9043-4238-B934-8430C5BAE818}" type="slidenum">
              <a:rPr lang="ru-RU"/>
              <a:pPr>
                <a:defRPr/>
              </a:pPr>
              <a:t>‹#›</a:t>
            </a:fld>
            <a:endParaRPr lang="ru-RU" dirty="0"/>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F7ED1A00-3AB0-40C4-A9E0-2391B6760299}" type="datetimeFigureOut">
              <a:rPr lang="ru-RU"/>
              <a:pPr>
                <a:defRPr/>
              </a:pPr>
              <a:t>04.01.2014</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C887E919-7B02-428D-8A2D-6A8982DEF92D}"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4ABF431B-EC1F-4755-902C-8809B77298EC}" type="datetimeFigureOut">
              <a:rPr lang="ru-RU"/>
              <a:pPr>
                <a:defRPr/>
              </a:pPr>
              <a:t>04.01.2014</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DE0B3FDE-CB82-4E07-9773-0D1AEA44D6D5}"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9AADEE7-F70C-4DAB-9DB4-B5CCE69AB1BC}" type="datetimeFigureOut">
              <a:rPr lang="ru-RU"/>
              <a:pPr>
                <a:defRPr/>
              </a:pPr>
              <a:t>04.01.2014</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022B4C3-3F5D-4307-94B1-E77714BA480A}"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21E36ABA-8740-4B44-82D3-361115718A68}" type="datetimeFigureOut">
              <a:rPr lang="ru-RU"/>
              <a:pPr>
                <a:defRPr/>
              </a:pPr>
              <a:t>04.01.2014</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29F8F9C-71A3-445D-969F-37E2039960A7}"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3ADBA4C4-DAC2-4976-96B7-5A53F7DAF6DF}" type="datetimeFigureOut">
              <a:rPr lang="ru-RU"/>
              <a:pPr>
                <a:defRPr/>
              </a:pPr>
              <a:t>04.01.2014</a:t>
            </a:fld>
            <a:endParaRPr lang="ru-RU" dirty="0"/>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38DAD11C-2518-407C-90E7-B78FC7192641}"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25" r:id="rId1"/>
    <p:sldLayoutId id="2147483717" r:id="rId2"/>
    <p:sldLayoutId id="2147483718" r:id="rId3"/>
    <p:sldLayoutId id="2147483719" r:id="rId4"/>
    <p:sldLayoutId id="2147483726" r:id="rId5"/>
    <p:sldLayoutId id="2147483727" r:id="rId6"/>
    <p:sldLayoutId id="2147483720" r:id="rId7"/>
    <p:sldLayoutId id="2147483721" r:id="rId8"/>
    <p:sldLayoutId id="2147483722" r:id="rId9"/>
    <p:sldLayoutId id="2147483723" r:id="rId10"/>
    <p:sldLayoutId id="214748372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ru.wikipedia.org/wiki/%D0%A4%D0%B0%D0%B9%D0%BB:Sevastopol004.jpg"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ru.wikipedia.org/wiki/%D0%A1%D0%B0%D0%BF%D1%83%D0%BD-%D0%B3%D0%BE%D1%80%D0%B0" TargetMode="Externa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velhod.ru/forum/79/798c217cf20d827b95e5d4ad433b2eb6.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hyperlink" Target="http://www.yamal-spb.ru/untitled1_clip_image003.gif"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cirota.ru/forum/images/47/47489.jpeg" TargetMode="External"/><Relationship Id="rId4" Type="http://schemas.openxmlformats.org/officeDocument/2006/relationships/image" Target="../media/image10.jpe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750"/>
            <a:ext cx="7772400" cy="2500313"/>
          </a:xfrm>
        </p:spPr>
        <p:txBody>
          <a:bodyPr>
            <a:normAutofit fontScale="90000"/>
          </a:bodyPr>
          <a:lstStyle/>
          <a:p>
            <a:pPr algn="ctr" eaLnBrk="1" fontAlgn="auto" hangingPunct="1">
              <a:spcAft>
                <a:spcPts val="0"/>
              </a:spcAft>
              <a:defRPr/>
            </a:pPr>
            <a:r>
              <a:rPr lang="ru-RU" dirty="0" smtClean="0"/>
              <a:t>Линия обороны 1941 – 1943гг. </a:t>
            </a:r>
            <a:br>
              <a:rPr lang="ru-RU" dirty="0" smtClean="0"/>
            </a:br>
            <a:r>
              <a:rPr lang="ru-RU" dirty="0" smtClean="0"/>
              <a:t>на Восточно-Европейской равнине</a:t>
            </a:r>
            <a:endParaRPr lang="ru-RU" dirty="0"/>
          </a:p>
        </p:txBody>
      </p:sp>
      <p:sp>
        <p:nvSpPr>
          <p:cNvPr id="5123" name="TextBox 2"/>
          <p:cNvSpPr txBox="1">
            <a:spLocks noChangeArrowheads="1"/>
          </p:cNvSpPr>
          <p:nvPr/>
        </p:nvSpPr>
        <p:spPr bwMode="auto">
          <a:xfrm>
            <a:off x="5000625" y="4500563"/>
            <a:ext cx="3948113" cy="1200150"/>
          </a:xfrm>
          <a:prstGeom prst="rect">
            <a:avLst/>
          </a:prstGeom>
          <a:noFill/>
          <a:ln w="9525">
            <a:noFill/>
            <a:miter lim="800000"/>
            <a:headEnd/>
            <a:tailEnd/>
          </a:ln>
        </p:spPr>
        <p:txBody>
          <a:bodyPr wrap="none">
            <a:spAutoFit/>
          </a:bodyPr>
          <a:lstStyle/>
          <a:p>
            <a:pPr algn="ctr"/>
            <a:r>
              <a:rPr lang="ru-RU" sz="2400">
                <a:latin typeface="Times New Roman" pitchFamily="18" charset="0"/>
                <a:cs typeface="Times New Roman" pitchFamily="18" charset="0"/>
              </a:rPr>
              <a:t>Учитель географии, истории</a:t>
            </a:r>
          </a:p>
          <a:p>
            <a:pPr algn="ctr"/>
            <a:r>
              <a:rPr lang="ru-RU" sz="2400">
                <a:latin typeface="Times New Roman" pitchFamily="18" charset="0"/>
                <a:cs typeface="Times New Roman" pitchFamily="18" charset="0"/>
              </a:rPr>
              <a:t>МКОУ «СОШ № 7»</a:t>
            </a:r>
          </a:p>
          <a:p>
            <a:pPr algn="ctr"/>
            <a:r>
              <a:rPr lang="ru-RU" sz="2400">
                <a:latin typeface="Times New Roman" pitchFamily="18" charset="0"/>
                <a:cs typeface="Times New Roman" pitchFamily="18" charset="0"/>
              </a:rPr>
              <a:t>М.А. Баланюк</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Рабочий стол\Новая папка\прохоровская битва схема1.jpeg"/>
          <p:cNvPicPr>
            <a:picLocks noGrp="1" noChangeAspect="1" noChangeArrowheads="1"/>
          </p:cNvPicPr>
          <p:nvPr>
            <p:ph idx="1"/>
          </p:nvPr>
        </p:nvPicPr>
        <p:blipFill>
          <a:blip r:embed="rId2" cstate="email"/>
          <a:srcRect/>
          <a:stretch>
            <a:fillRect/>
          </a:stretch>
        </p:blipFill>
        <p:spPr>
          <a:xfrm>
            <a:off x="0" y="0"/>
            <a:ext cx="4643438" cy="3214688"/>
          </a:xfrm>
          <a:ln w="38100" cap="sq">
            <a:solidFill>
              <a:srgbClr val="000000"/>
            </a:solidFill>
          </a:ln>
          <a:effectLst>
            <a:outerShdw blurRad="50800" dist="38100" dir="2700000" algn="tl" rotWithShape="0">
              <a:srgbClr val="000000">
                <a:alpha val="43000"/>
              </a:srgbClr>
            </a:outerShdw>
          </a:effectLst>
        </p:spPr>
      </p:pic>
      <p:sp>
        <p:nvSpPr>
          <p:cNvPr id="5" name="TextBox 4"/>
          <p:cNvSpPr txBox="1">
            <a:spLocks noChangeArrowheads="1"/>
          </p:cNvSpPr>
          <p:nvPr/>
        </p:nvSpPr>
        <p:spPr bwMode="auto">
          <a:xfrm>
            <a:off x="285750" y="2714625"/>
            <a:ext cx="3122613" cy="369888"/>
          </a:xfrm>
          <a:prstGeom prst="rect">
            <a:avLst/>
          </a:prstGeom>
          <a:noFill/>
          <a:ln w="9525">
            <a:noFill/>
            <a:miter lim="800000"/>
            <a:headEnd/>
            <a:tailEnd/>
          </a:ln>
        </p:spPr>
        <p:txBody>
          <a:bodyPr wrap="none">
            <a:spAutoFit/>
          </a:bodyPr>
          <a:lstStyle/>
          <a:p>
            <a:r>
              <a:rPr lang="ru-RU">
                <a:latin typeface="Georgia" pitchFamily="18" charset="0"/>
              </a:rPr>
              <a:t>Прохоровская битва схема.</a:t>
            </a:r>
          </a:p>
        </p:txBody>
      </p:sp>
      <p:pic>
        <p:nvPicPr>
          <p:cNvPr id="3075" name="Picture 3" descr="C:\Documents and Settings\Администратор\Рабочий стол\Новая папка\прохоровское сражение.jpeg"/>
          <p:cNvPicPr>
            <a:picLocks noChangeAspect="1" noChangeArrowheads="1"/>
          </p:cNvPicPr>
          <p:nvPr/>
        </p:nvPicPr>
        <p:blipFill>
          <a:blip r:embed="rId3" cstate="email"/>
          <a:srcRect/>
          <a:stretch>
            <a:fillRect/>
          </a:stretch>
        </p:blipFill>
        <p:spPr bwMode="auto">
          <a:xfrm>
            <a:off x="4357686" y="0"/>
            <a:ext cx="4786314" cy="3214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a:spLocks noChangeArrowheads="1"/>
          </p:cNvSpPr>
          <p:nvPr/>
        </p:nvSpPr>
        <p:spPr bwMode="auto">
          <a:xfrm>
            <a:off x="4929188" y="0"/>
            <a:ext cx="2809875" cy="369888"/>
          </a:xfrm>
          <a:prstGeom prst="rect">
            <a:avLst/>
          </a:prstGeom>
          <a:noFill/>
          <a:ln w="9525">
            <a:noFill/>
            <a:miter lim="800000"/>
            <a:headEnd/>
            <a:tailEnd/>
          </a:ln>
        </p:spPr>
        <p:txBody>
          <a:bodyPr wrap="none">
            <a:spAutoFit/>
          </a:bodyPr>
          <a:lstStyle/>
          <a:p>
            <a:r>
              <a:rPr lang="ru-RU">
                <a:latin typeface="Georgia" pitchFamily="18" charset="0"/>
              </a:rPr>
              <a:t>Прохоровское сражение</a:t>
            </a:r>
          </a:p>
        </p:txBody>
      </p:sp>
      <p:pic>
        <p:nvPicPr>
          <p:cNvPr id="3076" name="Picture 4" descr="C:\Documents and Settings\Администратор\Рабочий стол\Новая папка\прхоровское сражение.jpeg"/>
          <p:cNvPicPr>
            <a:picLocks noChangeAspect="1" noChangeArrowheads="1"/>
          </p:cNvPicPr>
          <p:nvPr/>
        </p:nvPicPr>
        <p:blipFill>
          <a:blip r:embed="rId4" cstate="email"/>
          <a:srcRect/>
          <a:stretch>
            <a:fillRect/>
          </a:stretch>
        </p:blipFill>
        <p:spPr bwMode="auto">
          <a:xfrm>
            <a:off x="0" y="3214686"/>
            <a:ext cx="4429124"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a:spLocks noChangeArrowheads="1"/>
          </p:cNvSpPr>
          <p:nvPr/>
        </p:nvSpPr>
        <p:spPr bwMode="auto">
          <a:xfrm>
            <a:off x="714375" y="3357563"/>
            <a:ext cx="2928938" cy="369887"/>
          </a:xfrm>
          <a:prstGeom prst="rect">
            <a:avLst/>
          </a:prstGeom>
          <a:noFill/>
          <a:ln w="9525">
            <a:noFill/>
            <a:miter lim="800000"/>
            <a:headEnd/>
            <a:tailEnd/>
          </a:ln>
        </p:spPr>
        <p:txBody>
          <a:bodyPr>
            <a:spAutoFit/>
          </a:bodyPr>
          <a:lstStyle/>
          <a:p>
            <a:r>
              <a:rPr lang="ru-RU">
                <a:latin typeface="Georgia" pitchFamily="18" charset="0"/>
              </a:rPr>
              <a:t>Прохоровское сражение</a:t>
            </a:r>
          </a:p>
        </p:txBody>
      </p:sp>
      <p:pic>
        <p:nvPicPr>
          <p:cNvPr id="3077" name="Picture 5" descr="C:\Documents and Settings\Администратор\Рабочий стол\Новая папка\поле боя под прохоровкой.jpg"/>
          <p:cNvPicPr>
            <a:picLocks noChangeAspect="1" noChangeArrowheads="1"/>
          </p:cNvPicPr>
          <p:nvPr/>
        </p:nvPicPr>
        <p:blipFill>
          <a:blip r:embed="rId5" cstate="email"/>
          <a:srcRect/>
          <a:stretch>
            <a:fillRect/>
          </a:stretch>
        </p:blipFill>
        <p:spPr bwMode="auto">
          <a:xfrm>
            <a:off x="4357688" y="3214688"/>
            <a:ext cx="4786312" cy="3357562"/>
          </a:xfrm>
          <a:prstGeom prst="rect">
            <a:avLst/>
          </a:prstGeom>
          <a:noFill/>
          <a:ln w="9525">
            <a:noFill/>
            <a:miter lim="800000"/>
            <a:headEnd/>
            <a:tailEnd/>
          </a:ln>
        </p:spPr>
      </p:pic>
      <p:sp>
        <p:nvSpPr>
          <p:cNvPr id="12" name="TextBox 11"/>
          <p:cNvSpPr txBox="1">
            <a:spLocks noChangeArrowheads="1"/>
          </p:cNvSpPr>
          <p:nvPr/>
        </p:nvSpPr>
        <p:spPr bwMode="auto">
          <a:xfrm>
            <a:off x="4786313" y="3429000"/>
            <a:ext cx="3192462" cy="369888"/>
          </a:xfrm>
          <a:prstGeom prst="rect">
            <a:avLst/>
          </a:prstGeom>
          <a:noFill/>
          <a:ln w="9525">
            <a:noFill/>
            <a:miter lim="800000"/>
            <a:headEnd/>
            <a:tailEnd/>
          </a:ln>
        </p:spPr>
        <p:txBody>
          <a:bodyPr wrap="none">
            <a:spAutoFit/>
          </a:bodyPr>
          <a:lstStyle/>
          <a:p>
            <a:r>
              <a:rPr lang="ru-RU">
                <a:latin typeface="Georgia" pitchFamily="18" charset="0"/>
              </a:rPr>
              <a:t>Поле  боя под Прохоровкой</a:t>
            </a:r>
          </a:p>
        </p:txBody>
      </p:sp>
      <p:pic>
        <p:nvPicPr>
          <p:cNvPr id="3078" name="Picture 6" descr="C:\Documents and Settings\Администратор\Рабочий стол\Новая папка\звоница в память опогобших прохоровка.jpg"/>
          <p:cNvPicPr>
            <a:picLocks noChangeAspect="1" noChangeArrowheads="1"/>
          </p:cNvPicPr>
          <p:nvPr/>
        </p:nvPicPr>
        <p:blipFill>
          <a:blip r:embed="rId6" cstate="email"/>
          <a:srcRect/>
          <a:stretch>
            <a:fillRect/>
          </a:stretch>
        </p:blipFill>
        <p:spPr bwMode="auto">
          <a:xfrm>
            <a:off x="857224" y="357166"/>
            <a:ext cx="3714776" cy="43577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p:cNvSpPr txBox="1">
            <a:spLocks noChangeArrowheads="1"/>
          </p:cNvSpPr>
          <p:nvPr/>
        </p:nvSpPr>
        <p:spPr bwMode="auto">
          <a:xfrm>
            <a:off x="928688" y="428625"/>
            <a:ext cx="3700462" cy="646113"/>
          </a:xfrm>
          <a:prstGeom prst="rect">
            <a:avLst/>
          </a:prstGeom>
          <a:noFill/>
          <a:ln w="9525">
            <a:noFill/>
            <a:miter lim="800000"/>
            <a:headEnd/>
            <a:tailEnd/>
          </a:ln>
        </p:spPr>
        <p:txBody>
          <a:bodyPr wrap="none">
            <a:spAutoFit/>
          </a:bodyPr>
          <a:lstStyle/>
          <a:p>
            <a:pPr algn="ctr"/>
            <a:r>
              <a:rPr lang="ru-RU">
                <a:latin typeface="Georgia" pitchFamily="18" charset="0"/>
              </a:rPr>
              <a:t>Звонница в память о погибших. </a:t>
            </a:r>
          </a:p>
          <a:p>
            <a:pPr algn="ctr"/>
            <a:r>
              <a:rPr lang="ru-RU">
                <a:latin typeface="Georgia" pitchFamily="18" charset="0"/>
              </a:rPr>
              <a:t>Прохоровка</a:t>
            </a:r>
          </a:p>
        </p:txBody>
      </p:sp>
      <p:pic>
        <p:nvPicPr>
          <p:cNvPr id="3079" name="Picture 7" descr="C:\Documents and Settings\Администратор\Рабочий стол\Новая папка\комплекс курская битва и музей заповедник.jpeg"/>
          <p:cNvPicPr>
            <a:picLocks noChangeAspect="1" noChangeArrowheads="1"/>
          </p:cNvPicPr>
          <p:nvPr/>
        </p:nvPicPr>
        <p:blipFill>
          <a:blip r:embed="rId7" cstate="email"/>
          <a:srcRect/>
          <a:stretch>
            <a:fillRect/>
          </a:stretch>
        </p:blipFill>
        <p:spPr bwMode="auto">
          <a:xfrm>
            <a:off x="2571736" y="2143116"/>
            <a:ext cx="6000792" cy="37862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p:cNvSpPr txBox="1">
            <a:spLocks noChangeArrowheads="1"/>
          </p:cNvSpPr>
          <p:nvPr/>
        </p:nvSpPr>
        <p:spPr bwMode="auto">
          <a:xfrm>
            <a:off x="3929063" y="2571750"/>
            <a:ext cx="3857625" cy="646113"/>
          </a:xfrm>
          <a:prstGeom prst="rect">
            <a:avLst/>
          </a:prstGeom>
          <a:noFill/>
          <a:ln w="9525">
            <a:noFill/>
            <a:miter lim="800000"/>
            <a:headEnd/>
            <a:tailEnd/>
          </a:ln>
        </p:spPr>
        <p:txBody>
          <a:bodyPr>
            <a:spAutoFit/>
          </a:bodyPr>
          <a:lstStyle/>
          <a:p>
            <a:r>
              <a:rPr lang="ru-RU">
                <a:latin typeface="Georgia" pitchFamily="18" charset="0"/>
              </a:rPr>
              <a:t>Комплекс «Курская битва» и</a:t>
            </a:r>
          </a:p>
          <a:p>
            <a:r>
              <a:rPr lang="ru-RU">
                <a:latin typeface="Georgia" pitchFamily="18" charset="0"/>
              </a:rPr>
              <a:t> музей заповедник</a:t>
            </a:r>
          </a:p>
        </p:txBody>
      </p:sp>
      <p:pic>
        <p:nvPicPr>
          <p:cNvPr id="1026" name="Picture 2" descr="C:\Documents and Settings\Администратор\Рабочий стол\павшие воины прохоровка.JPG"/>
          <p:cNvPicPr>
            <a:picLocks noChangeAspect="1" noChangeArrowheads="1"/>
          </p:cNvPicPr>
          <p:nvPr/>
        </p:nvPicPr>
        <p:blipFill>
          <a:blip r:embed="rId8" cstate="email"/>
          <a:srcRect/>
          <a:stretch>
            <a:fillRect/>
          </a:stretch>
        </p:blipFill>
        <p:spPr bwMode="auto">
          <a:xfrm>
            <a:off x="6215063" y="357188"/>
            <a:ext cx="2489200" cy="3314700"/>
          </a:xfrm>
          <a:prstGeom prst="rect">
            <a:avLst/>
          </a:prstGeom>
          <a:noFill/>
          <a:ln w="9525">
            <a:noFill/>
            <a:miter lim="800000"/>
            <a:headEnd/>
            <a:tailEnd/>
          </a:ln>
        </p:spPr>
      </p:pic>
      <p:sp>
        <p:nvSpPr>
          <p:cNvPr id="15" name="TextBox 14"/>
          <p:cNvSpPr txBox="1">
            <a:spLocks noChangeArrowheads="1"/>
          </p:cNvSpPr>
          <p:nvPr/>
        </p:nvSpPr>
        <p:spPr bwMode="auto">
          <a:xfrm>
            <a:off x="6286500" y="2928938"/>
            <a:ext cx="1936750" cy="646112"/>
          </a:xfrm>
          <a:prstGeom prst="rect">
            <a:avLst/>
          </a:prstGeom>
          <a:noFill/>
          <a:ln w="9525">
            <a:noFill/>
            <a:miter lim="800000"/>
            <a:headEnd/>
            <a:tailEnd/>
          </a:ln>
        </p:spPr>
        <p:txBody>
          <a:bodyPr wrap="none">
            <a:spAutoFit/>
          </a:bodyPr>
          <a:lstStyle/>
          <a:p>
            <a:r>
              <a:rPr lang="ru-RU">
                <a:latin typeface="Georgia" pitchFamily="18" charset="0"/>
              </a:rPr>
              <a:t>Павшие войны. </a:t>
            </a:r>
          </a:p>
          <a:p>
            <a:r>
              <a:rPr lang="ru-RU">
                <a:latin typeface="Georgia" pitchFamily="18" charset="0"/>
              </a:rPr>
              <a:t>Прохоровка</a:t>
            </a:r>
          </a:p>
        </p:txBody>
      </p:sp>
      <p:sp>
        <p:nvSpPr>
          <p:cNvPr id="17" name="Управляющая кнопка: домой 16">
            <a:hlinkClick r:id="rId9" action="ppaction://hlinksldjump" highlightClick="1"/>
          </p:cNvPr>
          <p:cNvSpPr/>
          <p:nvPr/>
        </p:nvSpPr>
        <p:spPr>
          <a:xfrm>
            <a:off x="8672513" y="6215063"/>
            <a:ext cx="471487" cy="5000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linds(horizontal)">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blinds(horizontal)">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blinds(horizontal)">
                                      <p:cBhvr>
                                        <p:cTn id="37" dur="500"/>
                                        <p:tgtEl>
                                          <p:spTgt spid="307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78"/>
                                        </p:tgtEl>
                                        <p:attrNameLst>
                                          <p:attrName>style.visibility</p:attrName>
                                        </p:attrNameLst>
                                      </p:cBhvr>
                                      <p:to>
                                        <p:strVal val="visible"/>
                                      </p:to>
                                    </p:set>
                                    <p:animEffect transition="in" filter="blinds(horizontal)">
                                      <p:cBhvr>
                                        <p:cTn id="47" dur="500"/>
                                        <p:tgtEl>
                                          <p:spTgt spid="307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079"/>
                                        </p:tgtEl>
                                        <p:attrNameLst>
                                          <p:attrName>style.visibility</p:attrName>
                                        </p:attrNameLst>
                                      </p:cBhvr>
                                      <p:to>
                                        <p:strVal val="visible"/>
                                      </p:to>
                                    </p:set>
                                    <p:animEffect transition="in" filter="blinds(horizontal)">
                                      <p:cBhvr>
                                        <p:cTn id="57" dur="500"/>
                                        <p:tgtEl>
                                          <p:spTgt spid="307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blinds(horizontal)">
                                      <p:cBhvr>
                                        <p:cTn id="67" dur="500"/>
                                        <p:tgtEl>
                                          <p:spTgt spid="10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P spid="14" grpId="0"/>
      <p:bldP spid="16"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500063" y="571500"/>
            <a:ext cx="8229600" cy="1066800"/>
          </a:xfrm>
        </p:spPr>
        <p:txBody>
          <a:bodyPr/>
          <a:lstStyle/>
          <a:p>
            <a:pPr eaLnBrk="1" hangingPunct="1"/>
            <a:r>
              <a:rPr lang="ru-RU" smtClean="0"/>
              <a:t>Крымский полуостров</a:t>
            </a:r>
          </a:p>
        </p:txBody>
      </p:sp>
      <p:sp>
        <p:nvSpPr>
          <p:cNvPr id="15363" name="Содержимое 2"/>
          <p:cNvSpPr>
            <a:spLocks noGrp="1"/>
          </p:cNvSpPr>
          <p:nvPr>
            <p:ph idx="1"/>
          </p:nvPr>
        </p:nvSpPr>
        <p:spPr>
          <a:xfrm>
            <a:off x="457200" y="1500188"/>
            <a:ext cx="8229600" cy="5073650"/>
          </a:xfrm>
        </p:spPr>
        <p:txBody>
          <a:bodyPr/>
          <a:lstStyle/>
          <a:p>
            <a:pPr eaLnBrk="1" hangingPunct="1">
              <a:buFont typeface="Georgia" pitchFamily="18" charset="0"/>
              <a:buNone/>
            </a:pPr>
            <a:r>
              <a:rPr lang="ru-RU" smtClean="0"/>
              <a:t>Глубоко выдаётся в Черное </a:t>
            </a:r>
          </a:p>
          <a:p>
            <a:pPr eaLnBrk="1" hangingPunct="1">
              <a:buFont typeface="Georgia" pitchFamily="18" charset="0"/>
              <a:buNone/>
            </a:pPr>
            <a:r>
              <a:rPr lang="ru-RU" smtClean="0"/>
              <a:t>море, с востока омывается Азовским морем. Площадь поверхности полуострова около 27 тыс. км², из которых 72 % равнина, 20 % горы и 8 % озера и другие водные объекты. </a:t>
            </a:r>
          </a:p>
        </p:txBody>
      </p:sp>
      <p:pic>
        <p:nvPicPr>
          <p:cNvPr id="4098" name="Picture 2" descr="C:\Documents and Settings\Администратор\Рабочий стол\Новая папка\крымский полуоситров.jpeg"/>
          <p:cNvPicPr>
            <a:picLocks noChangeAspect="1" noChangeArrowheads="1"/>
          </p:cNvPicPr>
          <p:nvPr/>
        </p:nvPicPr>
        <p:blipFill>
          <a:blip r:embed="rId2" cstate="email"/>
          <a:srcRect/>
          <a:stretch>
            <a:fillRect/>
          </a:stretch>
        </p:blipFill>
        <p:spPr bwMode="auto">
          <a:xfrm>
            <a:off x="5857884" y="0"/>
            <a:ext cx="3286116" cy="2143116"/>
          </a:xfrm>
          <a:prstGeom prst="ellipse">
            <a:avLst/>
          </a:prstGeom>
          <a:ln>
            <a:noFill/>
          </a:ln>
          <a:effectLst>
            <a:softEdge rad="112500"/>
          </a:effectLst>
        </p:spPr>
      </p:pic>
      <p:pic>
        <p:nvPicPr>
          <p:cNvPr id="4099" name="Picture 3" descr="C:\Documents and Settings\Администратор\Рабочий стол\Новая папка\крымский полуостров.jpeg"/>
          <p:cNvPicPr>
            <a:picLocks noChangeAspect="1" noChangeArrowheads="1"/>
          </p:cNvPicPr>
          <p:nvPr/>
        </p:nvPicPr>
        <p:blipFill>
          <a:blip r:embed="rId3" cstate="email"/>
          <a:srcRect/>
          <a:stretch>
            <a:fillRect/>
          </a:stretch>
        </p:blipFill>
        <p:spPr bwMode="auto">
          <a:xfrm>
            <a:off x="2428860" y="3857628"/>
            <a:ext cx="3071834" cy="23574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500063" y="571500"/>
            <a:ext cx="8229600" cy="1066800"/>
          </a:xfrm>
        </p:spPr>
        <p:txBody>
          <a:bodyPr/>
          <a:lstStyle/>
          <a:p>
            <a:pPr eaLnBrk="1" hangingPunct="1"/>
            <a:r>
              <a:rPr lang="ru-RU" smtClean="0"/>
              <a:t>Севастополь</a:t>
            </a:r>
          </a:p>
        </p:txBody>
      </p:sp>
      <p:sp>
        <p:nvSpPr>
          <p:cNvPr id="16387" name="Содержимое 2"/>
          <p:cNvSpPr>
            <a:spLocks noGrp="1"/>
          </p:cNvSpPr>
          <p:nvPr>
            <p:ph idx="1"/>
          </p:nvPr>
        </p:nvSpPr>
        <p:spPr>
          <a:xfrm>
            <a:off x="457200" y="1500188"/>
            <a:ext cx="8229600" cy="5073650"/>
          </a:xfrm>
        </p:spPr>
        <p:txBody>
          <a:bodyPr/>
          <a:lstStyle/>
          <a:p>
            <a:pPr eaLnBrk="1" hangingPunct="1"/>
            <a:r>
              <a:rPr lang="ru-RU" smtClean="0"/>
              <a:t>Город Севастополь расположен в юго-западной части Крыма. Побережье в районе Севастополя уникально для Крыма благодаря многочисленности (более 30) удобных, хорошо защищённых незамерзающих бухт. Извилистые берега самой длинной Севастопольской бухты более чем на восемь километров уходят вглубь полуострова. Скалистые мысы являются естественными цитаделями. Климат на территории, близок к субтропическому климату.</a:t>
            </a:r>
          </a:p>
        </p:txBody>
      </p:sp>
      <p:pic>
        <p:nvPicPr>
          <p:cNvPr id="4" name="Рисунок 3" descr="Sevastopol004.jpg">
            <a:hlinkClick r:id="rId2"/>
          </p:cNvPr>
          <p:cNvPicPr/>
          <p:nvPr/>
        </p:nvPicPr>
        <p:blipFill>
          <a:blip r:embed="rId3" cstate="email"/>
          <a:srcRect/>
          <a:stretch>
            <a:fillRect/>
          </a:stretch>
        </p:blipFill>
        <p:spPr bwMode="auto">
          <a:xfrm>
            <a:off x="4500562" y="0"/>
            <a:ext cx="4643438" cy="3286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a:spLocks noChangeArrowheads="1"/>
          </p:cNvSpPr>
          <p:nvPr/>
        </p:nvSpPr>
        <p:spPr bwMode="auto">
          <a:xfrm>
            <a:off x="6000750" y="357188"/>
            <a:ext cx="2071688" cy="369887"/>
          </a:xfrm>
          <a:prstGeom prst="rect">
            <a:avLst/>
          </a:prstGeom>
          <a:noFill/>
          <a:ln w="9525">
            <a:noFill/>
            <a:miter lim="800000"/>
            <a:headEnd/>
            <a:tailEnd/>
          </a:ln>
        </p:spPr>
        <p:txBody>
          <a:bodyPr>
            <a:spAutoFit/>
          </a:bodyPr>
          <a:lstStyle/>
          <a:p>
            <a:r>
              <a:rPr lang="ru-RU">
                <a:latin typeface="Georgia" pitchFamily="18" charset="0"/>
              </a:rPr>
              <a:t>Южная бухта</a:t>
            </a:r>
          </a:p>
        </p:txBody>
      </p:sp>
      <p:pic>
        <p:nvPicPr>
          <p:cNvPr id="5122" name="Picture 2" descr="C:\Documents and Settings\Администратор\Рабочий стол\Новая папка\300px-Руины_Херсонеса.JPG"/>
          <p:cNvPicPr>
            <a:picLocks noChangeAspect="1" noChangeArrowheads="1"/>
          </p:cNvPicPr>
          <p:nvPr/>
        </p:nvPicPr>
        <p:blipFill>
          <a:blip r:embed="rId4" cstate="email"/>
          <a:srcRect/>
          <a:stretch>
            <a:fillRect/>
          </a:stretch>
        </p:blipFill>
        <p:spPr bwMode="auto">
          <a:xfrm>
            <a:off x="0" y="0"/>
            <a:ext cx="4500562" cy="33575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a:spLocks noChangeArrowheads="1"/>
          </p:cNvSpPr>
          <p:nvPr/>
        </p:nvSpPr>
        <p:spPr bwMode="auto">
          <a:xfrm>
            <a:off x="714375" y="0"/>
            <a:ext cx="2500313" cy="369888"/>
          </a:xfrm>
          <a:prstGeom prst="rect">
            <a:avLst/>
          </a:prstGeom>
          <a:noFill/>
          <a:ln w="9525">
            <a:noFill/>
            <a:miter lim="800000"/>
            <a:headEnd/>
            <a:tailEnd/>
          </a:ln>
        </p:spPr>
        <p:txBody>
          <a:bodyPr>
            <a:spAutoFit/>
          </a:bodyPr>
          <a:lstStyle/>
          <a:p>
            <a:r>
              <a:rPr lang="ru-RU">
                <a:latin typeface="Georgia" pitchFamily="18" charset="0"/>
              </a:rPr>
              <a:t>Руины Херсонеса</a:t>
            </a:r>
          </a:p>
        </p:txBody>
      </p:sp>
      <p:pic>
        <p:nvPicPr>
          <p:cNvPr id="5123" name="Picture 3" descr="C:\Documents and Settings\Администратор\Рабочий стол\Новая папка\севастополь.jpeg"/>
          <p:cNvPicPr>
            <a:picLocks noChangeAspect="1" noChangeArrowheads="1"/>
          </p:cNvPicPr>
          <p:nvPr/>
        </p:nvPicPr>
        <p:blipFill>
          <a:blip r:embed="rId5" cstate="email"/>
          <a:srcRect/>
          <a:stretch>
            <a:fillRect/>
          </a:stretch>
        </p:blipFill>
        <p:spPr bwMode="auto">
          <a:xfrm>
            <a:off x="0" y="3357562"/>
            <a:ext cx="4500562" cy="3500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4" name="Picture 4" descr="C:\Documents and Settings\Администратор\Рабочий стол\Новая папка\севастополь 1991.jpeg"/>
          <p:cNvPicPr>
            <a:picLocks noChangeAspect="1" noChangeArrowheads="1"/>
          </p:cNvPicPr>
          <p:nvPr/>
        </p:nvPicPr>
        <p:blipFill>
          <a:blip r:embed="rId6" cstate="email"/>
          <a:srcRect/>
          <a:stretch>
            <a:fillRect/>
          </a:stretch>
        </p:blipFill>
        <p:spPr bwMode="auto">
          <a:xfrm>
            <a:off x="3929058" y="3214686"/>
            <a:ext cx="5214942" cy="3286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a:spLocks noChangeArrowheads="1"/>
          </p:cNvSpPr>
          <p:nvPr/>
        </p:nvSpPr>
        <p:spPr bwMode="auto">
          <a:xfrm>
            <a:off x="1428750" y="3429000"/>
            <a:ext cx="1535113" cy="369888"/>
          </a:xfrm>
          <a:prstGeom prst="rect">
            <a:avLst/>
          </a:prstGeom>
          <a:noFill/>
          <a:ln w="9525">
            <a:noFill/>
            <a:miter lim="800000"/>
            <a:headEnd/>
            <a:tailEnd/>
          </a:ln>
        </p:spPr>
        <p:txBody>
          <a:bodyPr wrap="none">
            <a:spAutoFit/>
          </a:bodyPr>
          <a:lstStyle/>
          <a:p>
            <a:r>
              <a:rPr lang="ru-RU">
                <a:latin typeface="Georgia" pitchFamily="18" charset="0"/>
              </a:rPr>
              <a:t>Севастополь</a:t>
            </a:r>
          </a:p>
        </p:txBody>
      </p:sp>
      <p:sp>
        <p:nvSpPr>
          <p:cNvPr id="12" name="TextBox 11"/>
          <p:cNvSpPr txBox="1">
            <a:spLocks noChangeArrowheads="1"/>
          </p:cNvSpPr>
          <p:nvPr/>
        </p:nvSpPr>
        <p:spPr bwMode="auto">
          <a:xfrm>
            <a:off x="5500688" y="3571875"/>
            <a:ext cx="1535112" cy="369888"/>
          </a:xfrm>
          <a:prstGeom prst="rect">
            <a:avLst/>
          </a:prstGeom>
          <a:noFill/>
          <a:ln w="9525">
            <a:noFill/>
            <a:miter lim="800000"/>
            <a:headEnd/>
            <a:tailEnd/>
          </a:ln>
        </p:spPr>
        <p:txBody>
          <a:bodyPr wrap="none">
            <a:spAutoFit/>
          </a:bodyPr>
          <a:lstStyle/>
          <a:p>
            <a:r>
              <a:rPr lang="ru-RU">
                <a:latin typeface="Georgia" pitchFamily="18" charset="0"/>
              </a:rPr>
              <a:t>Севастополь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blinds(horizontal)">
                                      <p:cBhvr>
                                        <p:cTn id="27" dur="500"/>
                                        <p:tgtEl>
                                          <p:spTgt spid="51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124"/>
                                        </p:tgtEl>
                                        <p:attrNameLst>
                                          <p:attrName>style.visibility</p:attrName>
                                        </p:attrNameLst>
                                      </p:cBhvr>
                                      <p:to>
                                        <p:strVal val="visible"/>
                                      </p:to>
                                    </p:set>
                                    <p:animEffect transition="in" filter="blinds(horizontal)">
                                      <p:cBhvr>
                                        <p:cTn id="37" dur="500"/>
                                        <p:tgtEl>
                                          <p:spTgt spid="51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500063" y="500063"/>
            <a:ext cx="8229600" cy="1066800"/>
          </a:xfrm>
        </p:spPr>
        <p:txBody>
          <a:bodyPr/>
          <a:lstStyle/>
          <a:p>
            <a:pPr eaLnBrk="1" hangingPunct="1"/>
            <a:r>
              <a:rPr lang="ru-RU" smtClean="0"/>
              <a:t>Оборона Севастополя</a:t>
            </a:r>
          </a:p>
        </p:txBody>
      </p:sp>
      <p:sp>
        <p:nvSpPr>
          <p:cNvPr id="3" name="Содержимое 2"/>
          <p:cNvSpPr>
            <a:spLocks noGrp="1"/>
          </p:cNvSpPr>
          <p:nvPr>
            <p:ph idx="1"/>
          </p:nvPr>
        </p:nvSpPr>
        <p:spPr>
          <a:xfrm>
            <a:off x="457200" y="1428750"/>
            <a:ext cx="8229600" cy="5145088"/>
          </a:xfrm>
        </p:spPr>
        <p:txBody>
          <a:bodyPr>
            <a:normAutofit fontScale="77500" lnSpcReduction="20000"/>
          </a:bodyPr>
          <a:lstStyle/>
          <a:p>
            <a:pPr marL="365760" indent="-256032" eaLnBrk="1" fontAlgn="auto" hangingPunct="1">
              <a:spcAft>
                <a:spcPts val="0"/>
              </a:spcAft>
              <a:buClr>
                <a:schemeClr val="accent3"/>
              </a:buClr>
              <a:buFont typeface="Georgia"/>
              <a:buChar char="•"/>
              <a:defRPr/>
            </a:pPr>
            <a:r>
              <a:rPr lang="ru-RU" b="1" dirty="0" smtClean="0"/>
              <a:t>22 июня 1941 </a:t>
            </a:r>
            <a:r>
              <a:rPr lang="ru-RU" dirty="0" smtClean="0"/>
              <a:t>года город подвергся первой бомбардировке немецкой авиации, целью которых было минировать с воздуха бухты, блокировать флот. План был сорван зенитной и корабельной артиллерией Черноморского флота. После вторжения немецкой армии в Крым началась вторая героическая оборона города (30 октября 1941—4 июля 1942), продолжавшаяся </a:t>
            </a:r>
            <a:r>
              <a:rPr lang="ru-RU" b="1" dirty="0" smtClean="0"/>
              <a:t>250 дней</a:t>
            </a:r>
            <a:r>
              <a:rPr lang="ru-RU" dirty="0" smtClean="0"/>
              <a:t>.</a:t>
            </a:r>
          </a:p>
          <a:p>
            <a:pPr marL="365760" indent="-256032" eaLnBrk="1" fontAlgn="auto" hangingPunct="1">
              <a:spcAft>
                <a:spcPts val="0"/>
              </a:spcAft>
              <a:buClr>
                <a:schemeClr val="accent3"/>
              </a:buClr>
              <a:buFont typeface="Georgia"/>
              <a:buChar char="•"/>
              <a:defRPr/>
            </a:pPr>
            <a:r>
              <a:rPr lang="ru-RU" dirty="0" smtClean="0"/>
              <a:t> В июне—июле 1942 года гарнизон Севастополя, а также войска, эвакуированные из Одессы четыре недели героически сражались против превосходящих сил противника. Город был сдан, лишь когда возможности обороны были исчерпаны. Это случилось </a:t>
            </a:r>
            <a:r>
              <a:rPr lang="ru-RU" b="1" dirty="0" smtClean="0"/>
              <a:t>9 июля 1942 </a:t>
            </a:r>
            <a:r>
              <a:rPr lang="ru-RU" dirty="0" smtClean="0"/>
              <a:t>года.</a:t>
            </a:r>
          </a:p>
          <a:p>
            <a:pPr marL="365760" indent="-256032" eaLnBrk="1" fontAlgn="auto" hangingPunct="1">
              <a:spcAft>
                <a:spcPts val="0"/>
              </a:spcAft>
              <a:buClr>
                <a:schemeClr val="accent3"/>
              </a:buClr>
              <a:buFont typeface="Georgia"/>
              <a:buChar char="•"/>
              <a:defRPr/>
            </a:pPr>
            <a:r>
              <a:rPr lang="ru-RU" dirty="0" smtClean="0"/>
              <a:t>после выдающегося штурма немецких оборонительных укреплении на Сапун-горе, 9 мая  1944 года освободили город, а 12 мая от германских захватчиков был очищен мыс Херсонес.</a:t>
            </a:r>
          </a:p>
          <a:p>
            <a:pPr marL="365760" indent="-256032" eaLnBrk="1" fontAlgn="auto" hangingPunct="1">
              <a:spcAft>
                <a:spcPts val="0"/>
              </a:spcAft>
              <a:buClr>
                <a:schemeClr val="accent3"/>
              </a:buClr>
              <a:buFont typeface="Georgia"/>
              <a:buNone/>
              <a:defRPr/>
            </a:pPr>
            <a:endParaRPr lang="ru-RU" dirty="0"/>
          </a:p>
        </p:txBody>
      </p:sp>
      <p:pic>
        <p:nvPicPr>
          <p:cNvPr id="7" name="Picture 2" descr="C:\Documents and Settings\Администратор\Рабочий стол\Новая папка\солдаты немецкой армии в о время боев за севастополь.jpeg"/>
          <p:cNvPicPr>
            <a:picLocks noChangeAspect="1" noChangeArrowheads="1"/>
          </p:cNvPicPr>
          <p:nvPr/>
        </p:nvPicPr>
        <p:blipFill>
          <a:blip r:embed="rId2" cstate="email"/>
          <a:srcRect/>
          <a:stretch>
            <a:fillRect/>
          </a:stretch>
        </p:blipFill>
        <p:spPr bwMode="auto">
          <a:xfrm>
            <a:off x="0" y="0"/>
            <a:ext cx="4071934" cy="2571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Прямоугольник 7"/>
          <p:cNvSpPr>
            <a:spLocks noChangeArrowheads="1"/>
          </p:cNvSpPr>
          <p:nvPr/>
        </p:nvSpPr>
        <p:spPr bwMode="auto">
          <a:xfrm>
            <a:off x="0" y="214313"/>
            <a:ext cx="4572000" cy="646112"/>
          </a:xfrm>
          <a:prstGeom prst="rect">
            <a:avLst/>
          </a:prstGeom>
          <a:noFill/>
          <a:ln w="9525">
            <a:noFill/>
            <a:miter lim="800000"/>
            <a:headEnd/>
            <a:tailEnd/>
          </a:ln>
        </p:spPr>
        <p:txBody>
          <a:bodyPr>
            <a:spAutoFit/>
          </a:bodyPr>
          <a:lstStyle/>
          <a:p>
            <a:r>
              <a:rPr lang="ru-RU" b="1">
                <a:latin typeface="Georgia" pitchFamily="18" charset="0"/>
              </a:rPr>
              <a:t>Солдаты немецкой армии </a:t>
            </a:r>
          </a:p>
          <a:p>
            <a:r>
              <a:rPr lang="ru-RU" b="1">
                <a:latin typeface="Georgia" pitchFamily="18" charset="0"/>
              </a:rPr>
              <a:t>в боях за Севастополь</a:t>
            </a:r>
          </a:p>
        </p:txBody>
      </p:sp>
      <p:pic>
        <p:nvPicPr>
          <p:cNvPr id="6147" name="Picture 3" descr="C:\Documents and Settings\Администратор\Рабочий стол\Новая папка\севастополь в годы вов.jpeg"/>
          <p:cNvPicPr>
            <a:picLocks noChangeAspect="1" noChangeArrowheads="1"/>
          </p:cNvPicPr>
          <p:nvPr/>
        </p:nvPicPr>
        <p:blipFill>
          <a:blip r:embed="rId3" cstate="email"/>
          <a:srcRect/>
          <a:stretch>
            <a:fillRect/>
          </a:stretch>
        </p:blipFill>
        <p:spPr bwMode="auto">
          <a:xfrm>
            <a:off x="0" y="2643182"/>
            <a:ext cx="3857620" cy="4000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357188" y="2786063"/>
            <a:ext cx="2928937" cy="369887"/>
          </a:xfrm>
          <a:prstGeom prst="rect">
            <a:avLst/>
          </a:prstGeom>
          <a:noFill/>
          <a:ln w="9525">
            <a:noFill/>
            <a:miter lim="800000"/>
            <a:headEnd/>
            <a:tailEnd/>
          </a:ln>
        </p:spPr>
        <p:txBody>
          <a:bodyPr>
            <a:spAutoFit/>
          </a:bodyPr>
          <a:lstStyle/>
          <a:p>
            <a:r>
              <a:rPr lang="ru-RU">
                <a:latin typeface="Georgia" pitchFamily="18" charset="0"/>
              </a:rPr>
              <a:t>Севастополь в годы ВОВ</a:t>
            </a:r>
          </a:p>
        </p:txBody>
      </p:sp>
      <p:pic>
        <p:nvPicPr>
          <p:cNvPr id="6148" name="Picture 4" descr="C:\Documents and Settings\Администратор\Рабочий стол\Новая папка\севастополь, центр. памятник погибшим в вов.jpeg"/>
          <p:cNvPicPr>
            <a:picLocks noChangeAspect="1" noChangeArrowheads="1"/>
          </p:cNvPicPr>
          <p:nvPr/>
        </p:nvPicPr>
        <p:blipFill>
          <a:blip r:embed="rId4" cstate="email"/>
          <a:srcRect/>
          <a:stretch>
            <a:fillRect/>
          </a:stretch>
        </p:blipFill>
        <p:spPr bwMode="auto">
          <a:xfrm>
            <a:off x="3786182" y="0"/>
            <a:ext cx="5357818" cy="35004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TextBox 11"/>
          <p:cNvSpPr txBox="1">
            <a:spLocks noChangeArrowheads="1"/>
          </p:cNvSpPr>
          <p:nvPr/>
        </p:nvSpPr>
        <p:spPr bwMode="auto">
          <a:xfrm>
            <a:off x="4143375" y="357188"/>
            <a:ext cx="3781425" cy="369887"/>
          </a:xfrm>
          <a:prstGeom prst="rect">
            <a:avLst/>
          </a:prstGeom>
          <a:noFill/>
          <a:ln w="9525">
            <a:noFill/>
            <a:miter lim="800000"/>
            <a:headEnd/>
            <a:tailEnd/>
          </a:ln>
        </p:spPr>
        <p:txBody>
          <a:bodyPr wrap="none">
            <a:spAutoFit/>
          </a:bodyPr>
          <a:lstStyle/>
          <a:p>
            <a:r>
              <a:rPr lang="ru-RU">
                <a:latin typeface="Georgia" pitchFamily="18" charset="0"/>
              </a:rPr>
              <a:t>Памятник погибшим в годы ВОВ</a:t>
            </a:r>
          </a:p>
        </p:txBody>
      </p:sp>
      <p:pic>
        <p:nvPicPr>
          <p:cNvPr id="6151" name="Picture 7" descr="C:\Documents and Settings\Администратор\Рабочий стол\Новая папка\морпехи в обороне.jpeg"/>
          <p:cNvPicPr>
            <a:picLocks noChangeAspect="1" noChangeArrowheads="1"/>
          </p:cNvPicPr>
          <p:nvPr/>
        </p:nvPicPr>
        <p:blipFill>
          <a:blip r:embed="rId5" cstate="email"/>
          <a:srcRect/>
          <a:stretch>
            <a:fillRect/>
          </a:stretch>
        </p:blipFill>
        <p:spPr bwMode="auto">
          <a:xfrm>
            <a:off x="4143340" y="3286124"/>
            <a:ext cx="5000660" cy="33575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p:cNvSpPr txBox="1">
            <a:spLocks noChangeArrowheads="1"/>
          </p:cNvSpPr>
          <p:nvPr/>
        </p:nvSpPr>
        <p:spPr bwMode="auto">
          <a:xfrm>
            <a:off x="4572000" y="3500438"/>
            <a:ext cx="3700463" cy="369887"/>
          </a:xfrm>
          <a:prstGeom prst="rect">
            <a:avLst/>
          </a:prstGeom>
          <a:noFill/>
          <a:ln w="9525">
            <a:noFill/>
            <a:miter lim="800000"/>
            <a:headEnd/>
            <a:tailEnd/>
          </a:ln>
        </p:spPr>
        <p:txBody>
          <a:bodyPr wrap="none">
            <a:spAutoFit/>
          </a:bodyPr>
          <a:lstStyle/>
          <a:p>
            <a:r>
              <a:rPr lang="ru-RU">
                <a:latin typeface="Georgia" pitchFamily="18" charset="0"/>
              </a:rPr>
              <a:t>Морпехи в обороне Севастополя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blinds(horizontal)">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151"/>
                                        </p:tgtEl>
                                        <p:attrNameLst>
                                          <p:attrName>style.visibility</p:attrName>
                                        </p:attrNameLst>
                                      </p:cBhvr>
                                      <p:to>
                                        <p:strVal val="visible"/>
                                      </p:to>
                                    </p:set>
                                    <p:animEffect transition="in" filter="blinds(horizontal)">
                                      <p:cBhvr>
                                        <p:cTn id="27" dur="500"/>
                                        <p:tgtEl>
                                          <p:spTgt spid="61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148"/>
                                        </p:tgtEl>
                                        <p:attrNameLst>
                                          <p:attrName>style.visibility</p:attrName>
                                        </p:attrNameLst>
                                      </p:cBhvr>
                                      <p:to>
                                        <p:strVal val="visible"/>
                                      </p:to>
                                    </p:set>
                                    <p:animEffect transition="in" filter="blinds(horizontal)">
                                      <p:cBhvr>
                                        <p:cTn id="37" dur="500"/>
                                        <p:tgtEl>
                                          <p:spTgt spid="614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428625"/>
            <a:ext cx="8229600" cy="1428750"/>
          </a:xfrm>
        </p:spPr>
        <p:txBody>
          <a:bodyPr>
            <a:normAutofit fontScale="90000"/>
          </a:bodyPr>
          <a:lstStyle/>
          <a:p>
            <a:pPr eaLnBrk="1" fontAlgn="auto" hangingPunct="1">
              <a:spcAft>
                <a:spcPts val="0"/>
              </a:spcAft>
              <a:defRPr/>
            </a:pPr>
            <a:r>
              <a:rPr lang="ru-RU" sz="2400" b="1" dirty="0" err="1" smtClean="0">
                <a:latin typeface="Times New Roman" pitchFamily="18" charset="0"/>
                <a:cs typeface="Times New Roman" pitchFamily="18" charset="0"/>
              </a:rPr>
              <a:t>Сапу́н-гора</a:t>
            </a:r>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 возвышенность, находящаяся к юго-востоку от Севастополя. Название горы можно перевести как «мыльная» (</a:t>
            </a:r>
            <a:r>
              <a:rPr lang="ru-RU" sz="2400" i="1" dirty="0" err="1" smtClean="0">
                <a:latin typeface="Times New Roman" pitchFamily="18" charset="0"/>
                <a:cs typeface="Times New Roman" pitchFamily="18" charset="0"/>
              </a:rPr>
              <a:t>sabun</a:t>
            </a:r>
            <a:r>
              <a:rPr lang="ru-RU" sz="2400" dirty="0" smtClean="0">
                <a:latin typeface="Times New Roman" pitchFamily="18" charset="0"/>
                <a:cs typeface="Times New Roman" pitchFamily="18" charset="0"/>
              </a:rPr>
              <a:t> — арабское заимствование в </a:t>
            </a:r>
            <a:r>
              <a:rPr lang="ru-RU" sz="2400" dirty="0" err="1" smtClean="0">
                <a:latin typeface="Times New Roman" pitchFamily="18" charset="0"/>
                <a:cs typeface="Times New Roman" pitchFamily="18" charset="0"/>
              </a:rPr>
              <a:t>крымскотатарском</a:t>
            </a:r>
            <a:r>
              <a:rPr lang="ru-RU" sz="2400" dirty="0" smtClean="0">
                <a:latin typeface="Times New Roman" pitchFamily="18" charset="0"/>
                <a:cs typeface="Times New Roman" pitchFamily="18" charset="0"/>
              </a:rPr>
              <a:t> языке — означает «мыло»).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p>
        </p:txBody>
      </p:sp>
      <p:sp>
        <p:nvSpPr>
          <p:cNvPr id="18435" name="Содержимое 4"/>
          <p:cNvSpPr>
            <a:spLocks noGrp="1"/>
          </p:cNvSpPr>
          <p:nvPr>
            <p:ph idx="1"/>
          </p:nvPr>
        </p:nvSpPr>
        <p:spPr>
          <a:xfrm>
            <a:off x="457200" y="1643063"/>
            <a:ext cx="8229600" cy="4132262"/>
          </a:xfrm>
        </p:spPr>
        <p:txBody>
          <a:bodyPr>
            <a:spAutoFit/>
          </a:bodyPr>
          <a:lstStyle/>
          <a:p>
            <a:pPr eaLnBrk="1" hangingPunct="1"/>
            <a:r>
              <a:rPr lang="ru-RU" sz="2000" smtClean="0">
                <a:latin typeface="Times New Roman" pitchFamily="18" charset="0"/>
                <a:cs typeface="Times New Roman" pitchFamily="18" charset="0"/>
              </a:rPr>
              <a:t>В ходе Великой Отечественной войны гора являлась ключевой оборонительной позицией на подступах к городу; здесь велись ожесточённые бои с немецко-фашистскими захватчиками в ходе героической обороны Севастополя 1941-1942 годов и Крымской операции 1944 года. </a:t>
            </a:r>
          </a:p>
          <a:p>
            <a:pPr eaLnBrk="1" hangingPunct="1"/>
            <a:r>
              <a:rPr lang="ru-RU" sz="2000" smtClean="0">
                <a:latin typeface="Times New Roman" pitchFamily="18" charset="0"/>
                <a:cs typeface="Times New Roman" pitchFamily="18" charset="0"/>
              </a:rPr>
              <a:t>В память о подвиге советских бойцов в ноябре 1944 года на Сапун-горе воздвигнут обелиск воинской Славы. В 1970 году зажжён вечный огонь. В 1964-65 и 1974 годах монумент реконструирован. На его основании расположены мемориальные доски с наименованиями воинских частей, освобождавших Севастополь, на мемориальных стелах выбиты имена 240 Героев Советского Союза, удостоенных этого звания за освобождение города. В окрестностях монумента возведён Парк Славы</a:t>
            </a:r>
            <a:r>
              <a:rPr lang="ru-RU" sz="2000" baseline="30000" smtClean="0">
                <a:latin typeface="Times New Roman" pitchFamily="18" charset="0"/>
                <a:cs typeface="Times New Roman" pitchFamily="18" charset="0"/>
              </a:rPr>
              <a:t>[1</a:t>
            </a:r>
            <a:r>
              <a:rPr lang="ru-RU" sz="2000" u="sng" baseline="30000" smtClean="0">
                <a:latin typeface="Times New Roman" pitchFamily="18" charset="0"/>
                <a:cs typeface="Times New Roman" pitchFamily="18" charset="0"/>
                <a:hlinkClick r:id="rId2"/>
              </a:rPr>
              <a:t>]</a:t>
            </a:r>
            <a:r>
              <a:rPr lang="ru-RU" sz="2000" smtClean="0">
                <a:latin typeface="Times New Roman" pitchFamily="18" charset="0"/>
                <a:cs typeface="Times New Roman" pitchFamily="18" charset="0"/>
              </a:rPr>
              <a:t>.</a:t>
            </a:r>
          </a:p>
        </p:txBody>
      </p:sp>
      <p:pic>
        <p:nvPicPr>
          <p:cNvPr id="7170" name="Picture 2" descr="C:\Documents and Settings\Администратор\Рабочий стол\Новая папка\монумент на сапун-горе.jpg"/>
          <p:cNvPicPr>
            <a:picLocks noChangeAspect="1" noChangeArrowheads="1"/>
          </p:cNvPicPr>
          <p:nvPr/>
        </p:nvPicPr>
        <p:blipFill>
          <a:blip r:embed="rId3" cstate="email"/>
          <a:srcRect/>
          <a:stretch>
            <a:fillRect/>
          </a:stretch>
        </p:blipFill>
        <p:spPr bwMode="auto">
          <a:xfrm>
            <a:off x="285720" y="2285992"/>
            <a:ext cx="3429024" cy="4121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a:spLocks noChangeArrowheads="1"/>
          </p:cNvSpPr>
          <p:nvPr/>
        </p:nvSpPr>
        <p:spPr bwMode="auto">
          <a:xfrm>
            <a:off x="357188" y="2357438"/>
            <a:ext cx="2892425" cy="369887"/>
          </a:xfrm>
          <a:prstGeom prst="rect">
            <a:avLst/>
          </a:prstGeom>
          <a:noFill/>
          <a:ln w="9525">
            <a:noFill/>
            <a:miter lim="800000"/>
            <a:headEnd/>
            <a:tailEnd/>
          </a:ln>
        </p:spPr>
        <p:txBody>
          <a:bodyPr wrap="none">
            <a:spAutoFit/>
          </a:bodyPr>
          <a:lstStyle/>
          <a:p>
            <a:r>
              <a:rPr lang="ru-RU">
                <a:latin typeface="Georgia" pitchFamily="18" charset="0"/>
              </a:rPr>
              <a:t>Монумент на Сапун-горе</a:t>
            </a:r>
          </a:p>
        </p:txBody>
      </p:sp>
      <p:pic>
        <p:nvPicPr>
          <p:cNvPr id="7171" name="Picture 3" descr="C:\Documents and Settings\Администратор\Рабочий стол\Новая папка\здание диорамы штурма сапун-горы.jpg"/>
          <p:cNvPicPr>
            <a:picLocks noChangeAspect="1" noChangeArrowheads="1"/>
          </p:cNvPicPr>
          <p:nvPr/>
        </p:nvPicPr>
        <p:blipFill>
          <a:blip r:embed="rId4" cstate="email"/>
          <a:srcRect/>
          <a:stretch>
            <a:fillRect/>
          </a:stretch>
        </p:blipFill>
        <p:spPr bwMode="auto">
          <a:xfrm>
            <a:off x="5500694" y="357166"/>
            <a:ext cx="3175000" cy="2387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a:spLocks noChangeArrowheads="1"/>
          </p:cNvSpPr>
          <p:nvPr/>
        </p:nvSpPr>
        <p:spPr bwMode="auto">
          <a:xfrm>
            <a:off x="5715000" y="2000250"/>
            <a:ext cx="2954338" cy="646113"/>
          </a:xfrm>
          <a:prstGeom prst="rect">
            <a:avLst/>
          </a:prstGeom>
          <a:noFill/>
          <a:ln w="9525">
            <a:noFill/>
            <a:miter lim="800000"/>
            <a:headEnd/>
            <a:tailEnd/>
          </a:ln>
        </p:spPr>
        <p:txBody>
          <a:bodyPr wrap="none">
            <a:spAutoFit/>
          </a:bodyPr>
          <a:lstStyle/>
          <a:p>
            <a:r>
              <a:rPr lang="ru-RU">
                <a:latin typeface="Georgia" pitchFamily="18" charset="0"/>
              </a:rPr>
              <a:t>Здание диорамы штурма </a:t>
            </a:r>
          </a:p>
          <a:p>
            <a:r>
              <a:rPr lang="ru-RU">
                <a:latin typeface="Georgia" pitchFamily="18" charset="0"/>
              </a:rPr>
              <a:t>Сапун-горы</a:t>
            </a:r>
          </a:p>
        </p:txBody>
      </p:sp>
      <p:sp>
        <p:nvSpPr>
          <p:cNvPr id="8" name="Управляющая кнопка: домой 7">
            <a:hlinkClick r:id="rId5" action="ppaction://hlinksldjump" highlightClick="1"/>
          </p:cNvPr>
          <p:cNvSpPr/>
          <p:nvPr/>
        </p:nvSpPr>
        <p:spPr>
          <a:xfrm>
            <a:off x="8429625" y="6215063"/>
            <a:ext cx="357188" cy="42862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blinds(horizontal)">
                                      <p:cBhvr>
                                        <p:cTn id="17" dur="500"/>
                                        <p:tgtEl>
                                          <p:spTgt spid="71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571500"/>
            <a:ext cx="8229600" cy="1638300"/>
          </a:xfrm>
        </p:spPr>
        <p:txBody>
          <a:bodyPr/>
          <a:lstStyle/>
          <a:p>
            <a:pPr eaLnBrk="1" hangingPunct="1"/>
            <a:r>
              <a:rPr lang="ru-RU" sz="2800" smtClean="0">
                <a:latin typeface="Times New Roman" pitchFamily="18" charset="0"/>
                <a:cs typeface="Times New Roman" pitchFamily="18" charset="0"/>
              </a:rPr>
              <a:t>Цель: проследить взаимосвязь природных компонентов с военными действиями во время Великой Отечественной войны на территории Восточно-Европейской равнины</a:t>
            </a:r>
          </a:p>
        </p:txBody>
      </p:sp>
      <p:sp>
        <p:nvSpPr>
          <p:cNvPr id="6147" name="Содержимое 2"/>
          <p:cNvSpPr>
            <a:spLocks noGrp="1"/>
          </p:cNvSpPr>
          <p:nvPr>
            <p:ph idx="1"/>
          </p:nvPr>
        </p:nvSpPr>
        <p:spPr/>
        <p:txBody>
          <a:bodyPr/>
          <a:lstStyle/>
          <a:p>
            <a:pPr marL="623888" indent="-514350" eaLnBrk="1" hangingPunct="1">
              <a:buFont typeface="Georgia" pitchFamily="18" charset="0"/>
              <a:buNone/>
            </a:pPr>
            <a:r>
              <a:rPr lang="ru-RU" smtClean="0"/>
              <a:t>Задачи: РАССМОТРЕТЬ</a:t>
            </a:r>
          </a:p>
          <a:p>
            <a:pPr marL="623888" indent="-514350" eaLnBrk="1" hangingPunct="1">
              <a:buFont typeface="Georgia" pitchFamily="18" charset="0"/>
              <a:buAutoNum type="arabicPeriod"/>
            </a:pPr>
            <a:r>
              <a:rPr lang="ru-RU" smtClean="0"/>
              <a:t>Блокаду Ленинграда, природный компонент: Ладожское озеро;</a:t>
            </a:r>
          </a:p>
          <a:p>
            <a:pPr marL="623888" indent="-514350" eaLnBrk="1" hangingPunct="1">
              <a:buFont typeface="Georgia" pitchFamily="18" charset="0"/>
              <a:buAutoNum type="arabicPeriod"/>
            </a:pPr>
            <a:r>
              <a:rPr lang="ru-RU" smtClean="0"/>
              <a:t>Курскую битву: Прохоровское поле;</a:t>
            </a:r>
          </a:p>
          <a:p>
            <a:pPr marL="623888" indent="-514350" eaLnBrk="1" hangingPunct="1">
              <a:buFont typeface="Georgia" pitchFamily="18" charset="0"/>
              <a:buAutoNum type="arabicPeriod"/>
            </a:pPr>
            <a:r>
              <a:rPr lang="ru-RU" smtClean="0"/>
              <a:t>Оборона Севастополя; Крымский полуостров, Сапун-гора.</a:t>
            </a:r>
          </a:p>
          <a:p>
            <a:pPr marL="623888" indent="-514350" eaLnBrk="1" hangingPunct="1">
              <a:buFont typeface="Georgia" pitchFamily="18" charset="0"/>
              <a:buNone/>
            </a:pPr>
            <a:endParaRPr lang="ru-RU" smtClean="0"/>
          </a:p>
          <a:p>
            <a:pPr marL="623888" indent="-514350" eaLnBrk="1" hangingPunct="1">
              <a:buFont typeface="Georgia" pitchFamily="18" charset="0"/>
              <a:buAutoNum type="arabicPeriod"/>
            </a:pPr>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0" y="357188"/>
            <a:ext cx="2643188" cy="3214687"/>
          </a:xfrm>
        </p:spPr>
        <p:txBody>
          <a:bodyPr/>
          <a:lstStyle/>
          <a:p>
            <a:pPr eaLnBrk="1" hangingPunct="1"/>
            <a:r>
              <a:rPr lang="ru-RU" sz="3200" b="1" smtClean="0">
                <a:latin typeface="Times New Roman" pitchFamily="18" charset="0"/>
                <a:cs typeface="Times New Roman" pitchFamily="18" charset="0"/>
              </a:rPr>
              <a:t>Физическая карта Восточно-Европейской равнины</a:t>
            </a:r>
          </a:p>
        </p:txBody>
      </p:sp>
      <p:pic>
        <p:nvPicPr>
          <p:cNvPr id="7171" name="Picture 3" descr="C:\Documents and Settings\Администратор\Рабочий стол\фотокурск\Изображение 011.jpg"/>
          <p:cNvPicPr>
            <a:picLocks noChangeAspect="1" noChangeArrowheads="1"/>
          </p:cNvPicPr>
          <p:nvPr/>
        </p:nvPicPr>
        <p:blipFill>
          <a:blip r:embed="rId2" cstate="email"/>
          <a:srcRect/>
          <a:stretch>
            <a:fillRect/>
          </a:stretch>
        </p:blipFill>
        <p:spPr bwMode="auto">
          <a:xfrm>
            <a:off x="2643188" y="285750"/>
            <a:ext cx="6000750" cy="6572250"/>
          </a:xfrm>
          <a:prstGeom prst="rect">
            <a:avLst/>
          </a:prstGeom>
          <a:noFill/>
          <a:ln w="9525">
            <a:noFill/>
            <a:miter lim="800000"/>
            <a:headEnd/>
            <a:tailEnd/>
          </a:ln>
        </p:spPr>
      </p:pic>
      <p:sp>
        <p:nvSpPr>
          <p:cNvPr id="6" name="5-конечная звезда 5"/>
          <p:cNvSpPr/>
          <p:nvPr/>
        </p:nvSpPr>
        <p:spPr>
          <a:xfrm>
            <a:off x="3571875" y="2714625"/>
            <a:ext cx="285750" cy="2857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TextBox 6"/>
          <p:cNvSpPr txBox="1">
            <a:spLocks noChangeArrowheads="1"/>
          </p:cNvSpPr>
          <p:nvPr/>
        </p:nvSpPr>
        <p:spPr bwMode="auto">
          <a:xfrm>
            <a:off x="3857625" y="2714625"/>
            <a:ext cx="1374775" cy="369888"/>
          </a:xfrm>
          <a:prstGeom prst="rect">
            <a:avLst/>
          </a:prstGeom>
          <a:noFill/>
          <a:ln w="9525">
            <a:noFill/>
            <a:miter lim="800000"/>
            <a:headEnd/>
            <a:tailEnd/>
          </a:ln>
        </p:spPr>
        <p:txBody>
          <a:bodyPr wrap="none">
            <a:spAutoFit/>
          </a:bodyPr>
          <a:lstStyle/>
          <a:p>
            <a:pPr>
              <a:defRPr/>
            </a:pPr>
            <a:r>
              <a:rPr lang="ru-RU" dirty="0">
                <a:ln>
                  <a:solidFill>
                    <a:schemeClr val="tx1">
                      <a:lumMod val="95000"/>
                      <a:lumOff val="5000"/>
                    </a:schemeClr>
                  </a:solidFill>
                </a:ln>
                <a:solidFill>
                  <a:schemeClr val="tx1">
                    <a:lumMod val="95000"/>
                    <a:lumOff val="5000"/>
                  </a:schemeClr>
                </a:solidFill>
                <a:latin typeface="Georgia" pitchFamily="18" charset="0"/>
              </a:rPr>
              <a:t>Ленинград</a:t>
            </a:r>
          </a:p>
        </p:txBody>
      </p:sp>
      <p:cxnSp>
        <p:nvCxnSpPr>
          <p:cNvPr id="9" name="Прямая со стрелкой 8"/>
          <p:cNvCxnSpPr/>
          <p:nvPr/>
        </p:nvCxnSpPr>
        <p:spPr>
          <a:xfrm rot="5400000">
            <a:off x="3536156" y="2393157"/>
            <a:ext cx="428625" cy="21431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TextBox 9"/>
          <p:cNvSpPr txBox="1">
            <a:spLocks noChangeArrowheads="1"/>
          </p:cNvSpPr>
          <p:nvPr/>
        </p:nvSpPr>
        <p:spPr bwMode="auto">
          <a:xfrm>
            <a:off x="3643313" y="1928813"/>
            <a:ext cx="2039937" cy="369887"/>
          </a:xfrm>
          <a:prstGeom prst="rect">
            <a:avLst/>
          </a:prstGeom>
          <a:noFill/>
          <a:ln w="9525">
            <a:noFill/>
            <a:miter lim="800000"/>
            <a:headEnd/>
            <a:tailEnd/>
          </a:ln>
        </p:spPr>
        <p:txBody>
          <a:bodyPr wrap="none">
            <a:spAutoFit/>
          </a:bodyPr>
          <a:lstStyle/>
          <a:p>
            <a:r>
              <a:rPr lang="ru-RU">
                <a:latin typeface="Georgia" pitchFamily="18" charset="0"/>
              </a:rPr>
              <a:t>Ладожское озеро</a:t>
            </a:r>
          </a:p>
        </p:txBody>
      </p:sp>
      <p:sp>
        <p:nvSpPr>
          <p:cNvPr id="11" name="5-конечная звезда 10"/>
          <p:cNvSpPr/>
          <p:nvPr/>
        </p:nvSpPr>
        <p:spPr>
          <a:xfrm>
            <a:off x="4929188" y="4214813"/>
            <a:ext cx="285750" cy="2857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TextBox 11"/>
          <p:cNvSpPr txBox="1">
            <a:spLocks noChangeArrowheads="1"/>
          </p:cNvSpPr>
          <p:nvPr/>
        </p:nvSpPr>
        <p:spPr bwMode="auto">
          <a:xfrm>
            <a:off x="5214938" y="4143375"/>
            <a:ext cx="820737" cy="369888"/>
          </a:xfrm>
          <a:prstGeom prst="rect">
            <a:avLst/>
          </a:prstGeom>
          <a:noFill/>
          <a:ln w="9525">
            <a:noFill/>
            <a:miter lim="800000"/>
            <a:headEnd/>
            <a:tailEnd/>
          </a:ln>
        </p:spPr>
        <p:txBody>
          <a:bodyPr wrap="none">
            <a:spAutoFit/>
          </a:bodyPr>
          <a:lstStyle/>
          <a:p>
            <a:pPr>
              <a:defRPr/>
            </a:pPr>
            <a:r>
              <a:rPr lang="ru-RU" dirty="0">
                <a:ln>
                  <a:solidFill>
                    <a:schemeClr val="tx1"/>
                  </a:solidFill>
                </a:ln>
                <a:latin typeface="Georgia" pitchFamily="18" charset="0"/>
              </a:rPr>
              <a:t>Курск</a:t>
            </a:r>
          </a:p>
        </p:txBody>
      </p:sp>
      <p:sp>
        <p:nvSpPr>
          <p:cNvPr id="13" name="5-конечная звезда 12"/>
          <p:cNvSpPr/>
          <p:nvPr/>
        </p:nvSpPr>
        <p:spPr>
          <a:xfrm>
            <a:off x="4786313" y="5500688"/>
            <a:ext cx="285750" cy="27146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TextBox 13"/>
          <p:cNvSpPr txBox="1">
            <a:spLocks noChangeArrowheads="1"/>
          </p:cNvSpPr>
          <p:nvPr/>
        </p:nvSpPr>
        <p:spPr bwMode="auto">
          <a:xfrm>
            <a:off x="5072063" y="5357813"/>
            <a:ext cx="1535112" cy="369887"/>
          </a:xfrm>
          <a:prstGeom prst="rect">
            <a:avLst/>
          </a:prstGeom>
          <a:noFill/>
          <a:ln w="9525">
            <a:noFill/>
            <a:miter lim="800000"/>
            <a:headEnd/>
            <a:tailEnd/>
          </a:ln>
        </p:spPr>
        <p:txBody>
          <a:bodyPr wrap="none">
            <a:spAutoFit/>
          </a:bodyPr>
          <a:lstStyle/>
          <a:p>
            <a:pPr>
              <a:defRPr/>
            </a:pPr>
            <a:r>
              <a:rPr lang="ru-RU" dirty="0">
                <a:ln>
                  <a:solidFill>
                    <a:schemeClr val="tx1"/>
                  </a:solidFill>
                </a:ln>
                <a:latin typeface="Georgia" pitchFamily="18" charset="0"/>
              </a:rPr>
              <a:t>Севастополь</a:t>
            </a:r>
          </a:p>
        </p:txBody>
      </p:sp>
      <p:sp>
        <p:nvSpPr>
          <p:cNvPr id="16" name="Полилиния 15"/>
          <p:cNvSpPr/>
          <p:nvPr/>
        </p:nvSpPr>
        <p:spPr>
          <a:xfrm>
            <a:off x="3746500" y="2654300"/>
            <a:ext cx="1565275" cy="3311525"/>
          </a:xfrm>
          <a:custGeom>
            <a:avLst/>
            <a:gdLst>
              <a:gd name="connsiteX0" fmla="*/ 0 w 1565787"/>
              <a:gd name="connsiteY0" fmla="*/ 0 h 3311013"/>
              <a:gd name="connsiteX1" fmla="*/ 1371600 w 1565787"/>
              <a:gd name="connsiteY1" fmla="*/ 1710813 h 3311013"/>
              <a:gd name="connsiteX2" fmla="*/ 1165123 w 1565787"/>
              <a:gd name="connsiteY2" fmla="*/ 3082413 h 3311013"/>
              <a:gd name="connsiteX3" fmla="*/ 1091381 w 1565787"/>
              <a:gd name="connsiteY3" fmla="*/ 3082413 h 3311013"/>
            </a:gdLst>
            <a:ahLst/>
            <a:cxnLst>
              <a:cxn ang="0">
                <a:pos x="connsiteX0" y="connsiteY0"/>
              </a:cxn>
              <a:cxn ang="0">
                <a:pos x="connsiteX1" y="connsiteY1"/>
              </a:cxn>
              <a:cxn ang="0">
                <a:pos x="connsiteX2" y="connsiteY2"/>
              </a:cxn>
              <a:cxn ang="0">
                <a:pos x="connsiteX3" y="connsiteY3"/>
              </a:cxn>
            </a:cxnLst>
            <a:rect l="l" t="t" r="r" b="b"/>
            <a:pathLst>
              <a:path w="1565787" h="3311013">
                <a:moveTo>
                  <a:pt x="0" y="0"/>
                </a:moveTo>
                <a:cubicBezTo>
                  <a:pt x="588706" y="598538"/>
                  <a:pt x="1177413" y="1197077"/>
                  <a:pt x="1371600" y="1710813"/>
                </a:cubicBezTo>
                <a:cubicBezTo>
                  <a:pt x="1565787" y="2224549"/>
                  <a:pt x="1211826" y="2853813"/>
                  <a:pt x="1165123" y="3082413"/>
                </a:cubicBezTo>
                <a:cubicBezTo>
                  <a:pt x="1118420" y="3311013"/>
                  <a:pt x="1104900" y="3196713"/>
                  <a:pt x="1091381" y="3082413"/>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anchor="ctr"/>
          <a:lstStyle/>
          <a:p>
            <a:pPr algn="ctr" fontAlgn="auto">
              <a:spcBef>
                <a:spcPts val="0"/>
              </a:spcBef>
              <a:spcAft>
                <a:spcPts val="0"/>
              </a:spcAft>
              <a:defRPr/>
            </a:pPr>
            <a:endParaRPr lang="ru-RU"/>
          </a:p>
        </p:txBody>
      </p:sp>
      <p:sp>
        <p:nvSpPr>
          <p:cNvPr id="15" name="Управляющая кнопка: далее 14">
            <a:hlinkClick r:id="rId3" action="ppaction://hlinksldjump" highlightClick="1"/>
          </p:cNvPr>
          <p:cNvSpPr/>
          <p:nvPr/>
        </p:nvSpPr>
        <p:spPr>
          <a:xfrm>
            <a:off x="3929063" y="3000375"/>
            <a:ext cx="1214437" cy="714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Управляющая кнопка: далее 16">
            <a:hlinkClick r:id="rId4" action="ppaction://hlinksldjump" highlightClick="1"/>
          </p:cNvPr>
          <p:cNvSpPr/>
          <p:nvPr/>
        </p:nvSpPr>
        <p:spPr>
          <a:xfrm>
            <a:off x="5286375" y="4429125"/>
            <a:ext cx="714375" cy="460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Управляющая кнопка: далее 17">
            <a:hlinkClick r:id="rId5" action="ppaction://hlinksldjump" highlightClick="1"/>
          </p:cNvPr>
          <p:cNvSpPr/>
          <p:nvPr/>
        </p:nvSpPr>
        <p:spPr>
          <a:xfrm>
            <a:off x="5214938" y="5643563"/>
            <a:ext cx="1285875" cy="4603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357188" y="428625"/>
            <a:ext cx="8229600" cy="1066800"/>
          </a:xfrm>
        </p:spPr>
        <p:txBody>
          <a:bodyPr/>
          <a:lstStyle/>
          <a:p>
            <a:pPr eaLnBrk="1" hangingPunct="1"/>
            <a:r>
              <a:rPr lang="ru-RU" smtClean="0"/>
              <a:t>Ленинград (Санкт-Петербург)</a:t>
            </a:r>
          </a:p>
        </p:txBody>
      </p:sp>
      <p:sp>
        <p:nvSpPr>
          <p:cNvPr id="3" name="Содержимое 2"/>
          <p:cNvSpPr>
            <a:spLocks noGrp="1"/>
          </p:cNvSpPr>
          <p:nvPr>
            <p:ph idx="1"/>
          </p:nvPr>
        </p:nvSpPr>
        <p:spPr>
          <a:xfrm>
            <a:off x="457200" y="1428750"/>
            <a:ext cx="8229600" cy="5145088"/>
          </a:xfrm>
        </p:spPr>
        <p:txBody>
          <a:bodyPr>
            <a:normAutofit fontScale="92500" lnSpcReduction="20000"/>
          </a:bodyPr>
          <a:lstStyle/>
          <a:p>
            <a:pPr marL="365760" indent="-256032" eaLnBrk="1" fontAlgn="auto" hangingPunct="1">
              <a:spcAft>
                <a:spcPts val="0"/>
              </a:spcAft>
              <a:buClr>
                <a:schemeClr val="accent3"/>
              </a:buClr>
              <a:buFont typeface="Georgia"/>
              <a:buNone/>
              <a:defRPr/>
            </a:pPr>
            <a:r>
              <a:rPr lang="ru-RU" dirty="0" smtClean="0"/>
              <a:t>   Является самым северным из городов мира с населением свыше миллиона человек. Он расположен на северо-западе Российской Федерации, в пределах </a:t>
            </a:r>
            <a:r>
              <a:rPr lang="ru-RU" dirty="0" err="1" smtClean="0"/>
              <a:t>Приневской</a:t>
            </a:r>
            <a:r>
              <a:rPr lang="ru-RU" dirty="0" smtClean="0"/>
              <a:t> низменности, на прилегающем к устью реки Невы побережье Невской губы Финского залива и на многочисленных островах Невской дельты. </a:t>
            </a:r>
          </a:p>
          <a:p>
            <a:pPr marL="365760" indent="-256032" eaLnBrk="1" fontAlgn="auto" hangingPunct="1">
              <a:spcAft>
                <a:spcPts val="0"/>
              </a:spcAft>
              <a:buClr>
                <a:schemeClr val="accent3"/>
              </a:buClr>
              <a:buFont typeface="Georgia"/>
              <a:buNone/>
              <a:defRPr/>
            </a:pPr>
            <a:r>
              <a:rPr lang="ru-RU" dirty="0" smtClean="0"/>
              <a:t>Площадь территории города — 1,4 тысячи км². Из них территория высокоплотной, почти сплошной застройки составляет 650 км².</a:t>
            </a:r>
          </a:p>
          <a:p>
            <a:pPr marL="365760" indent="-256032" eaLnBrk="1" fontAlgn="auto" hangingPunct="1">
              <a:spcAft>
                <a:spcPts val="0"/>
              </a:spcAft>
              <a:buClr>
                <a:schemeClr val="accent3"/>
              </a:buClr>
              <a:buFont typeface="Georgia"/>
              <a:buNone/>
              <a:defRPr/>
            </a:pPr>
            <a:r>
              <a:rPr lang="ru-RU" dirty="0" smtClean="0"/>
              <a:t>Влажный, морской климат  с тёплым летом и  умеренной  зимой.</a:t>
            </a:r>
          </a:p>
          <a:p>
            <a:pPr marL="365760" indent="-256032" eaLnBrk="1" fontAlgn="auto" hangingPunct="1">
              <a:spcAft>
                <a:spcPts val="0"/>
              </a:spcAft>
              <a:buClr>
                <a:schemeClr val="accent3"/>
              </a:buClr>
              <a:buFont typeface="Georgia"/>
              <a:buChar char="•"/>
              <a:defRPr/>
            </a:pPr>
            <a:endParaRPr lang="ru-RU" dirty="0" smtClean="0"/>
          </a:p>
          <a:p>
            <a:pPr marL="365760" indent="-256032" eaLnBrk="1" fontAlgn="auto" hangingPunct="1">
              <a:spcAft>
                <a:spcPts val="0"/>
              </a:spcAft>
              <a:buClr>
                <a:schemeClr val="accent3"/>
              </a:buClr>
              <a:buFont typeface="Georgia"/>
              <a:buNone/>
              <a:defRPr/>
            </a:pPr>
            <a:r>
              <a:rPr lang="ru-RU" dirty="0" smtClean="0"/>
              <a:t>                               </a:t>
            </a:r>
            <a:endParaRPr lang="ru-RU" dirty="0"/>
          </a:p>
        </p:txBody>
      </p:sp>
      <p:pic>
        <p:nvPicPr>
          <p:cNvPr id="1026" name="Picture 2" descr="C:\Documents and Settings\Администратор\Рабочий стол\фотокурск\musei2.jpg"/>
          <p:cNvPicPr>
            <a:picLocks noChangeAspect="1" noChangeArrowheads="1"/>
          </p:cNvPicPr>
          <p:nvPr/>
        </p:nvPicPr>
        <p:blipFill>
          <a:blip r:embed="rId2" cstate="email"/>
          <a:srcRect/>
          <a:stretch>
            <a:fillRect/>
          </a:stretch>
        </p:blipFill>
        <p:spPr bwMode="auto">
          <a:xfrm>
            <a:off x="0" y="0"/>
            <a:ext cx="4965700" cy="3500438"/>
          </a:xfrm>
          <a:prstGeom prst="rect">
            <a:avLst/>
          </a:prstGeom>
          <a:noFill/>
          <a:ln w="9525">
            <a:noFill/>
            <a:miter lim="800000"/>
            <a:headEnd/>
            <a:tailEnd/>
          </a:ln>
        </p:spPr>
      </p:pic>
      <p:pic>
        <p:nvPicPr>
          <p:cNvPr id="1027" name="Picture 3" descr="C:\Documents and Settings\Администратор\Рабочий стол\фотокурск\p339.jpg"/>
          <p:cNvPicPr>
            <a:picLocks noChangeAspect="1" noChangeArrowheads="1"/>
          </p:cNvPicPr>
          <p:nvPr/>
        </p:nvPicPr>
        <p:blipFill>
          <a:blip r:embed="rId3" cstate="email"/>
          <a:srcRect/>
          <a:stretch>
            <a:fillRect/>
          </a:stretch>
        </p:blipFill>
        <p:spPr bwMode="auto">
          <a:xfrm>
            <a:off x="0" y="2533650"/>
            <a:ext cx="6657975" cy="4324350"/>
          </a:xfrm>
          <a:prstGeom prst="rect">
            <a:avLst/>
          </a:prstGeom>
          <a:noFill/>
          <a:ln w="9525">
            <a:noFill/>
            <a:miter lim="800000"/>
            <a:headEnd/>
            <a:tailEnd/>
          </a:ln>
        </p:spPr>
      </p:pic>
      <p:pic>
        <p:nvPicPr>
          <p:cNvPr id="1028" name="Picture 4" descr="C:\Documents and Settings\Администратор\Рабочий стол\фотокурск\254260420.jpg"/>
          <p:cNvPicPr>
            <a:picLocks noChangeAspect="1" noChangeArrowheads="1"/>
          </p:cNvPicPr>
          <p:nvPr/>
        </p:nvPicPr>
        <p:blipFill>
          <a:blip r:embed="rId4" cstate="email"/>
          <a:srcRect/>
          <a:stretch>
            <a:fillRect/>
          </a:stretch>
        </p:blipFill>
        <p:spPr bwMode="auto">
          <a:xfrm>
            <a:off x="3429000" y="0"/>
            <a:ext cx="5715000" cy="4286250"/>
          </a:xfrm>
          <a:prstGeom prst="rect">
            <a:avLst/>
          </a:prstGeom>
          <a:noFill/>
          <a:ln w="9525">
            <a:noFill/>
            <a:miter lim="800000"/>
            <a:headEnd/>
            <a:tailEnd/>
          </a:ln>
        </p:spPr>
      </p:pic>
      <p:pic>
        <p:nvPicPr>
          <p:cNvPr id="1029" name="Picture 5" descr="C:\Documents and Settings\Администратор\Рабочий стол\фотокурск\47653w.jpg"/>
          <p:cNvPicPr>
            <a:picLocks noChangeAspect="1" noChangeArrowheads="1"/>
          </p:cNvPicPr>
          <p:nvPr/>
        </p:nvPicPr>
        <p:blipFill>
          <a:blip r:embed="rId5" cstate="email"/>
          <a:srcRect/>
          <a:stretch>
            <a:fillRect/>
          </a:stretch>
        </p:blipFill>
        <p:spPr bwMode="auto">
          <a:xfrm>
            <a:off x="4929188" y="3929063"/>
            <a:ext cx="4214812" cy="2928937"/>
          </a:xfrm>
          <a:prstGeom prst="rect">
            <a:avLst/>
          </a:prstGeom>
          <a:noFill/>
          <a:ln w="9525">
            <a:noFill/>
            <a:miter lim="800000"/>
            <a:headEnd/>
            <a:tailEnd/>
          </a:ln>
        </p:spPr>
      </p:pic>
      <p:pic>
        <p:nvPicPr>
          <p:cNvPr id="4" name="Picture 2" descr="C:\Documents and Settings\Администратор\Рабочий стол\фотокурск\b-1418.jpg"/>
          <p:cNvPicPr>
            <a:picLocks noChangeAspect="1" noChangeArrowheads="1"/>
          </p:cNvPicPr>
          <p:nvPr/>
        </p:nvPicPr>
        <p:blipFill>
          <a:blip r:embed="rId6" cstate="email"/>
          <a:srcRect/>
          <a:stretch>
            <a:fillRect/>
          </a:stretch>
        </p:blipFill>
        <p:spPr bwMode="auto">
          <a:xfrm>
            <a:off x="357188" y="214313"/>
            <a:ext cx="6000750" cy="4500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linds(horizontal)">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28625" y="428625"/>
            <a:ext cx="8229600" cy="1066800"/>
          </a:xfrm>
        </p:spPr>
        <p:txBody>
          <a:bodyPr/>
          <a:lstStyle/>
          <a:p>
            <a:pPr eaLnBrk="1" hangingPunct="1"/>
            <a:r>
              <a:rPr lang="ru-RU" smtClean="0"/>
              <a:t>Блокада Ленинграда</a:t>
            </a:r>
          </a:p>
        </p:txBody>
      </p:sp>
      <p:sp>
        <p:nvSpPr>
          <p:cNvPr id="3" name="Содержимое 2"/>
          <p:cNvSpPr>
            <a:spLocks noGrp="1"/>
          </p:cNvSpPr>
          <p:nvPr>
            <p:ph idx="1"/>
          </p:nvPr>
        </p:nvSpPr>
        <p:spPr>
          <a:xfrm>
            <a:off x="457200" y="1428750"/>
            <a:ext cx="8229600" cy="5145088"/>
          </a:xfrm>
        </p:spPr>
        <p:txBody>
          <a:bodyPr>
            <a:normAutofit lnSpcReduction="10000"/>
          </a:bodyPr>
          <a:lstStyle/>
          <a:p>
            <a:pPr marL="365760" indent="-256032" eaLnBrk="1" fontAlgn="auto" hangingPunct="1">
              <a:spcAft>
                <a:spcPts val="0"/>
              </a:spcAft>
              <a:buClr>
                <a:schemeClr val="accent3"/>
              </a:buClr>
              <a:buFont typeface="Georgia"/>
              <a:buNone/>
              <a:defRPr/>
            </a:pPr>
            <a:r>
              <a:rPr lang="ru-RU" dirty="0" smtClean="0">
                <a:latin typeface="Times New Roman" pitchFamily="18" charset="0"/>
                <a:cs typeface="Times New Roman" pitchFamily="18" charset="0"/>
              </a:rPr>
              <a:t>   военная блокада немецкими, финскими и испанскими (Голубая дивизия) войсками  длилась с 8 сентября 1941 года по 27 января 1944 года (блокадное кольцо было прорвано 18 января 1943 года) </a:t>
            </a:r>
            <a:r>
              <a:rPr lang="ru-RU" dirty="0" smtClean="0"/>
              <a:t>— </a:t>
            </a:r>
            <a:r>
              <a:rPr lang="ru-RU" b="1" dirty="0" smtClean="0"/>
              <a:t>872 дня</a:t>
            </a:r>
            <a:r>
              <a:rPr lang="ru-RU" dirty="0" smtClean="0"/>
              <a:t>.</a:t>
            </a:r>
          </a:p>
          <a:p>
            <a:pPr marL="365760" indent="-256032" eaLnBrk="1" fontAlgn="auto" hangingPunct="1">
              <a:spcAft>
                <a:spcPts val="0"/>
              </a:spcAft>
              <a:buClr>
                <a:schemeClr val="accent3"/>
              </a:buClr>
              <a:buFont typeface="Georgia"/>
              <a:buChar char="•"/>
              <a:defRPr/>
            </a:pPr>
            <a:r>
              <a:rPr lang="ru-RU" dirty="0" smtClean="0"/>
              <a:t>К началу блокады в городе имелись лишь недостаточные по объёму запасы продовольствия и топлива. Единственным путём сообщения с блокадным Ленинградом оставалось Ладожское озеро, находящееся в пределах досягаемости артиллерии осаждающих. </a:t>
            </a:r>
          </a:p>
          <a:p>
            <a:pPr marL="365760" indent="-256032" eaLnBrk="1" fontAlgn="auto" hangingPunct="1">
              <a:spcAft>
                <a:spcPts val="0"/>
              </a:spcAft>
              <a:buClr>
                <a:schemeClr val="accent3"/>
              </a:buClr>
              <a:buFont typeface="Georgia"/>
              <a:buChar char="•"/>
              <a:defRPr/>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Картинка 17 из 61778">
            <a:hlinkClick r:id="rId2"/>
          </p:cNvPr>
          <p:cNvPicPr>
            <a:picLocks noChangeAspect="1" noChangeArrowheads="1"/>
          </p:cNvPicPr>
          <p:nvPr/>
        </p:nvPicPr>
        <p:blipFill>
          <a:blip r:embed="rId3" cstate="email"/>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43" name="Заголовок 1"/>
          <p:cNvSpPr>
            <a:spLocks noGrp="1"/>
          </p:cNvSpPr>
          <p:nvPr>
            <p:ph type="title"/>
          </p:nvPr>
        </p:nvSpPr>
        <p:spPr>
          <a:xfrm>
            <a:off x="428625" y="571500"/>
            <a:ext cx="8229600" cy="1066800"/>
          </a:xfrm>
        </p:spPr>
        <p:txBody>
          <a:bodyPr/>
          <a:lstStyle/>
          <a:p>
            <a:pPr eaLnBrk="1" hangingPunct="1"/>
            <a:r>
              <a:rPr lang="ru-RU" smtClean="0">
                <a:solidFill>
                  <a:srgbClr val="FFFF00"/>
                </a:solidFill>
              </a:rPr>
              <a:t>Ладожское озеро</a:t>
            </a:r>
          </a:p>
        </p:txBody>
      </p:sp>
      <p:sp>
        <p:nvSpPr>
          <p:cNvPr id="10244" name="Содержимое 2"/>
          <p:cNvSpPr>
            <a:spLocks noGrp="1"/>
          </p:cNvSpPr>
          <p:nvPr>
            <p:ph idx="1"/>
          </p:nvPr>
        </p:nvSpPr>
        <p:spPr>
          <a:xfrm>
            <a:off x="457200" y="1571625"/>
            <a:ext cx="8229600" cy="5002213"/>
          </a:xfrm>
        </p:spPr>
        <p:txBody>
          <a:bodyPr/>
          <a:lstStyle/>
          <a:p>
            <a:pPr eaLnBrk="1" hangingPunct="1">
              <a:buFont typeface="Georgia" pitchFamily="18" charset="0"/>
              <a:buNone/>
            </a:pPr>
            <a:r>
              <a:rPr lang="ru-RU" smtClean="0">
                <a:solidFill>
                  <a:srgbClr val="FFFF00"/>
                </a:solidFill>
              </a:rPr>
              <a:t>Ладога имеет красивую, но</a:t>
            </a:r>
          </a:p>
          <a:p>
            <a:pPr eaLnBrk="1" hangingPunct="1">
              <a:buFont typeface="Georgia" pitchFamily="18" charset="0"/>
              <a:buNone/>
            </a:pPr>
            <a:r>
              <a:rPr lang="ru-RU" smtClean="0">
                <a:solidFill>
                  <a:srgbClr val="FFFF00"/>
                </a:solidFill>
              </a:rPr>
              <a:t> суровую природу. Здесь </a:t>
            </a:r>
          </a:p>
          <a:p>
            <a:pPr eaLnBrk="1" hangingPunct="1">
              <a:buFont typeface="Georgia" pitchFamily="18" charset="0"/>
              <a:buNone/>
            </a:pPr>
            <a:r>
              <a:rPr lang="ru-RU" smtClean="0">
                <a:solidFill>
                  <a:srgbClr val="FFFF00"/>
                </a:solidFill>
              </a:rPr>
              <a:t>часты дожди и туманы. Множество подводных камней и островов. Но несмотря на это во время ВОВ здесь была проложена «дорога жизни» - дорога, которая спасала тысячи ленинградцев, ведь по ней везли продукты, оружие из тыла, с «большой земли», а из  Ленинграда вывозили детей в тыл.</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eaLnBrk="1" hangingPunct="1"/>
            <a:endParaRPr lang="ru-RU" smtClean="0"/>
          </a:p>
        </p:txBody>
      </p:sp>
      <p:pic>
        <p:nvPicPr>
          <p:cNvPr id="6" name="Picture 5" descr="Картинка 6 из 61778">
            <a:hlinkClick r:id="rId2"/>
          </p:cNvPr>
          <p:cNvPicPr>
            <a:picLocks noChangeAspect="1" noChangeArrowheads="1"/>
          </p:cNvPicPr>
          <p:nvPr/>
        </p:nvPicPr>
        <p:blipFill>
          <a:blip r:embed="rId3" cstate="email"/>
          <a:srcRect/>
          <a:stretch>
            <a:fillRect/>
          </a:stretch>
        </p:blipFill>
        <p:spPr bwMode="auto">
          <a:xfrm>
            <a:off x="0" y="-214338"/>
            <a:ext cx="4357686" cy="3786214"/>
          </a:xfrm>
          <a:prstGeom prst="ellipse">
            <a:avLst/>
          </a:prstGeom>
          <a:ln>
            <a:noFill/>
          </a:ln>
          <a:effectLst>
            <a:softEdge rad="112500"/>
          </a:effectLst>
        </p:spPr>
      </p:pic>
      <p:pic>
        <p:nvPicPr>
          <p:cNvPr id="2051" name="Picture 3" descr="C:\Documents and Settings\Администратор\Рабочий стол\Новая папка\карта-схема прорыва блокады.jpg"/>
          <p:cNvPicPr>
            <a:picLocks noGrp="1" noChangeAspect="1" noChangeArrowheads="1"/>
          </p:cNvPicPr>
          <p:nvPr>
            <p:ph idx="1"/>
          </p:nvPr>
        </p:nvPicPr>
        <p:blipFill>
          <a:blip r:embed="rId4" cstate="email"/>
          <a:srcRect/>
          <a:stretch>
            <a:fillRect/>
          </a:stretch>
        </p:blipFill>
        <p:spPr>
          <a:xfrm>
            <a:off x="2786063" y="2571750"/>
            <a:ext cx="6119812" cy="3957638"/>
          </a:xfrm>
          <a:ln w="38100" cap="sq">
            <a:solidFill>
              <a:srgbClr val="000000"/>
            </a:solidFill>
          </a:ln>
          <a:effectLst>
            <a:outerShdw blurRad="50800" dist="38100" dir="2700000" algn="tl" rotWithShape="0">
              <a:srgbClr val="000000">
                <a:alpha val="43000"/>
              </a:srgbClr>
            </a:outerShdw>
          </a:effectLst>
        </p:spPr>
      </p:pic>
      <p:pic>
        <p:nvPicPr>
          <p:cNvPr id="9" name="Picture 5" descr="Картинка 39 из 515">
            <a:hlinkClick r:id="rId5"/>
          </p:cNvPr>
          <p:cNvPicPr>
            <a:picLocks noChangeAspect="1" noChangeArrowheads="1"/>
          </p:cNvPicPr>
          <p:nvPr/>
        </p:nvPicPr>
        <p:blipFill>
          <a:blip r:embed="rId6" cstate="email"/>
          <a:srcRect/>
          <a:stretch>
            <a:fillRect/>
          </a:stretch>
        </p:blipFill>
        <p:spPr bwMode="auto">
          <a:xfrm>
            <a:off x="4343400" y="0"/>
            <a:ext cx="4800600" cy="3521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Documents and Settings\Администратор\Рабочий стол\Новая папка\0_3de4_d8065181_XL.jpg"/>
          <p:cNvPicPr>
            <a:picLocks noChangeAspect="1" noChangeArrowheads="1"/>
          </p:cNvPicPr>
          <p:nvPr/>
        </p:nvPicPr>
        <p:blipFill>
          <a:blip r:embed="rId7" cstate="email"/>
          <a:srcRect/>
          <a:stretch>
            <a:fillRect/>
          </a:stretch>
        </p:blipFill>
        <p:spPr bwMode="auto">
          <a:xfrm>
            <a:off x="0" y="2286000"/>
            <a:ext cx="6096000" cy="4572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3" name="Picture 5" descr="C:\Documents and Settings\Администратор\Рабочий стол\Новая папка\5aac8c50350d.jpg"/>
          <p:cNvPicPr>
            <a:picLocks noChangeAspect="1" noChangeArrowheads="1"/>
          </p:cNvPicPr>
          <p:nvPr/>
        </p:nvPicPr>
        <p:blipFill>
          <a:blip r:embed="rId8" cstate="email"/>
          <a:srcRect/>
          <a:stretch>
            <a:fillRect/>
          </a:stretch>
        </p:blipFill>
        <p:spPr bwMode="auto">
          <a:xfrm>
            <a:off x="1857356" y="1500174"/>
            <a:ext cx="6096000" cy="3733800"/>
          </a:xfrm>
          <a:prstGeom prst="ellipse">
            <a:avLst/>
          </a:prstGeom>
          <a:ln>
            <a:noFill/>
          </a:ln>
          <a:effectLst>
            <a:softEdge rad="112500"/>
          </a:effectLst>
        </p:spPr>
      </p:pic>
      <p:sp>
        <p:nvSpPr>
          <p:cNvPr id="10" name="Управляющая кнопка: домой 9">
            <a:hlinkClick r:id="rId9" action="ppaction://hlinksldjump" highlightClick="1"/>
          </p:cNvPr>
          <p:cNvSpPr/>
          <p:nvPr/>
        </p:nvSpPr>
        <p:spPr>
          <a:xfrm>
            <a:off x="8572500" y="6143625"/>
            <a:ext cx="428625" cy="50006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linds(horizont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blinds(horizontal)">
                                      <p:cBhvr>
                                        <p:cTn id="2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500063" y="571500"/>
            <a:ext cx="8229600" cy="1066800"/>
          </a:xfrm>
        </p:spPr>
        <p:txBody>
          <a:bodyPr/>
          <a:lstStyle/>
          <a:p>
            <a:pPr eaLnBrk="1" hangingPunct="1"/>
            <a:r>
              <a:rPr lang="ru-RU" smtClean="0"/>
              <a:t>Курская область</a:t>
            </a:r>
          </a:p>
        </p:txBody>
      </p:sp>
      <p:sp>
        <p:nvSpPr>
          <p:cNvPr id="12291" name="Содержимое 2"/>
          <p:cNvSpPr>
            <a:spLocks noGrp="1"/>
          </p:cNvSpPr>
          <p:nvPr>
            <p:ph idx="1"/>
          </p:nvPr>
        </p:nvSpPr>
        <p:spPr>
          <a:xfrm>
            <a:off x="457200" y="1500188"/>
            <a:ext cx="8229600" cy="5073650"/>
          </a:xfrm>
        </p:spPr>
        <p:txBody>
          <a:bodyPr/>
          <a:lstStyle/>
          <a:p>
            <a:pPr eaLnBrk="1" hangingPunct="1">
              <a:buFont typeface="Georgia" pitchFamily="18" charset="0"/>
              <a:buNone/>
            </a:pPr>
            <a:r>
              <a:rPr lang="ru-RU" smtClean="0"/>
              <a:t>Территория  области лежит на юго-западных склонах Среднерусской возвышенности. Рельеф края представляет приподнятую полого-волнистую, слегка всхолмленную равнину, сильно расчлененную глубоко вдающимися в неё широкими древними речными долинами и множеством балок и оврагов.</a:t>
            </a:r>
          </a:p>
          <a:p>
            <a:pPr eaLnBrk="1" hangingPunct="1">
              <a:buFont typeface="Georgia" pitchFamily="18" charset="0"/>
              <a:buNone/>
            </a:pPr>
            <a:r>
              <a:rPr lang="ru-RU" smtClean="0"/>
              <a:t>Территория области расположена в поясе умеренно-континентального климата в пределах лесостепной зоны.</a:t>
            </a:r>
          </a:p>
          <a:p>
            <a:pPr eaLnBrk="1" hangingPunct="1"/>
            <a:endParaRPr lang="ru-RU" smtClean="0"/>
          </a:p>
        </p:txBody>
      </p:sp>
      <p:pic>
        <p:nvPicPr>
          <p:cNvPr id="1026" name="Picture 2" descr="C:\Documents and Settings\Администратор\Рабочий стол\фотокурск\Kursk-5.jpg"/>
          <p:cNvPicPr>
            <a:picLocks noChangeAspect="1" noChangeArrowheads="1"/>
          </p:cNvPicPr>
          <p:nvPr/>
        </p:nvPicPr>
        <p:blipFill>
          <a:blip r:embed="rId2" cstate="email"/>
          <a:srcRect/>
          <a:stretch>
            <a:fillRect/>
          </a:stretch>
        </p:blipFill>
        <p:spPr bwMode="auto">
          <a:xfrm>
            <a:off x="0" y="0"/>
            <a:ext cx="5048250" cy="3786188"/>
          </a:xfrm>
          <a:prstGeom prst="rect">
            <a:avLst/>
          </a:prstGeom>
          <a:noFill/>
          <a:ln w="9525">
            <a:noFill/>
            <a:miter lim="800000"/>
            <a:headEnd/>
            <a:tailEnd/>
          </a:ln>
        </p:spPr>
      </p:pic>
      <p:pic>
        <p:nvPicPr>
          <p:cNvPr id="1027" name="Picture 3" descr="C:\Documents and Settings\Администратор\Рабочий стол\фотокурск\Kurskb.jpg"/>
          <p:cNvPicPr>
            <a:picLocks noChangeAspect="1" noChangeArrowheads="1"/>
          </p:cNvPicPr>
          <p:nvPr/>
        </p:nvPicPr>
        <p:blipFill>
          <a:blip r:embed="rId3" cstate="email"/>
          <a:srcRect/>
          <a:stretch>
            <a:fillRect/>
          </a:stretch>
        </p:blipFill>
        <p:spPr bwMode="auto">
          <a:xfrm>
            <a:off x="2400300" y="0"/>
            <a:ext cx="6743700" cy="5057775"/>
          </a:xfrm>
          <a:prstGeom prst="rect">
            <a:avLst/>
          </a:prstGeom>
          <a:noFill/>
          <a:ln w="9525">
            <a:noFill/>
            <a:miter lim="800000"/>
            <a:headEnd/>
            <a:tailEnd/>
          </a:ln>
        </p:spPr>
      </p:pic>
      <p:pic>
        <p:nvPicPr>
          <p:cNvPr id="1028" name="Picture 4" descr="C:\Documents and Settings\Администратор\Рабочий стол\фотокурск\419.jpg"/>
          <p:cNvPicPr>
            <a:picLocks noChangeAspect="1" noChangeArrowheads="1"/>
          </p:cNvPicPr>
          <p:nvPr/>
        </p:nvPicPr>
        <p:blipFill>
          <a:blip r:embed="rId4" cstate="email"/>
          <a:srcRect/>
          <a:stretch>
            <a:fillRect/>
          </a:stretch>
        </p:blipFill>
        <p:spPr bwMode="auto">
          <a:xfrm>
            <a:off x="0" y="2643188"/>
            <a:ext cx="5394325" cy="4214812"/>
          </a:xfrm>
          <a:prstGeom prst="rect">
            <a:avLst/>
          </a:prstGeom>
          <a:noFill/>
          <a:ln w="9525">
            <a:noFill/>
            <a:miter lim="800000"/>
            <a:headEnd/>
            <a:tailEnd/>
          </a:ln>
        </p:spPr>
      </p:pic>
      <p:pic>
        <p:nvPicPr>
          <p:cNvPr id="1029" name="Picture 5" descr="C:\Documents and Settings\Администратор\Рабочий стол\фотокурск\adv_1260518371_657.jpg"/>
          <p:cNvPicPr>
            <a:picLocks noChangeAspect="1" noChangeArrowheads="1"/>
          </p:cNvPicPr>
          <p:nvPr/>
        </p:nvPicPr>
        <p:blipFill>
          <a:blip r:embed="rId5" cstate="email"/>
          <a:srcRect/>
          <a:stretch>
            <a:fillRect/>
          </a:stretch>
        </p:blipFill>
        <p:spPr bwMode="auto">
          <a:xfrm>
            <a:off x="3214688" y="2571750"/>
            <a:ext cx="5929312"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linds(horizontal)">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p:cNvSpPr>
            <a:spLocks noGrp="1"/>
          </p:cNvSpPr>
          <p:nvPr>
            <p:ph idx="1"/>
          </p:nvPr>
        </p:nvSpPr>
        <p:spPr>
          <a:xfrm>
            <a:off x="457200" y="428625"/>
            <a:ext cx="8229600" cy="6145213"/>
          </a:xfrm>
        </p:spPr>
        <p:txBody>
          <a:bodyPr/>
          <a:lstStyle/>
          <a:p>
            <a:pPr eaLnBrk="1" hangingPunct="1"/>
            <a:r>
              <a:rPr lang="ru-RU" b="1" i="1" smtClean="0"/>
              <a:t>Курская битва </a:t>
            </a:r>
            <a:r>
              <a:rPr lang="ru-RU" smtClean="0"/>
              <a:t>занимает в Великой Отечественной войне особое место. Она продолжалась 50 дней и ночей, с 5 июля по 23 августа 1943 г. По своему ожесточению и упорству борьбы эта битва не имеет себе равных. </a:t>
            </a:r>
          </a:p>
          <a:p>
            <a:pPr eaLnBrk="1" hangingPunct="1">
              <a:buFont typeface="Georgia" pitchFamily="18" charset="0"/>
              <a:buNone/>
            </a:pPr>
            <a:r>
              <a:rPr lang="ru-RU" smtClean="0"/>
              <a:t> 12 июля 1943г произошло встречное танковое сражение под Прохоровкой. В нем с обеих сторон одновременно участвовали 1200 танков и самоходных орудий. Это сражение выиграли советские воины. Фашисты, потеряв за день боя до 400 танков, вынуждены были отказаться от наступления. </a:t>
            </a:r>
          </a:p>
          <a:p>
            <a:pPr eaLnBrk="1" hangingPunct="1"/>
            <a:endParaRPr lang="ru-RU"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184</TotalTime>
  <Words>742</Words>
  <Application>Microsoft Office PowerPoint</Application>
  <PresentationFormat>Экран (4:3)</PresentationFormat>
  <Paragraphs>66</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Trebuchet MS</vt:lpstr>
      <vt:lpstr>Georgia</vt:lpstr>
      <vt:lpstr>Wingdings 2</vt:lpstr>
      <vt:lpstr>Calibri</vt:lpstr>
      <vt:lpstr>Times New Roman</vt:lpstr>
      <vt:lpstr>Городская</vt:lpstr>
      <vt:lpstr>Линия обороны 1941 – 1943гг.  на Восточно-Европейской равнине</vt:lpstr>
      <vt:lpstr>Цель: проследить взаимосвязь природных компонентов с военными действиями во время Великой Отечественной войны на территории Восточно-Европейской равнины</vt:lpstr>
      <vt:lpstr>Физическая карта Восточно-Европейской равнины</vt:lpstr>
      <vt:lpstr>Ленинград (Санкт-Петербург)</vt:lpstr>
      <vt:lpstr>Блокада Ленинграда</vt:lpstr>
      <vt:lpstr>Ладожское озеро</vt:lpstr>
      <vt:lpstr>Слайд 7</vt:lpstr>
      <vt:lpstr>Курская область</vt:lpstr>
      <vt:lpstr>Слайд 9</vt:lpstr>
      <vt:lpstr>Слайд 10</vt:lpstr>
      <vt:lpstr>Крымский полуостров</vt:lpstr>
      <vt:lpstr>Севастополь</vt:lpstr>
      <vt:lpstr>Оборона Севастополя</vt:lpstr>
      <vt:lpstr>Сапу́н-гора́  – возвышенность, находящаяся к юго-востоку от Севастополя. Название горы можно перевести как «мыльная» (sabun — арабское заимствование в крымскотатарском языке — означает «мыло»).  </vt:lpstr>
    </vt:vector>
  </TitlesOfParts>
  <Company>Speed_XP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Линия обороны 1941 – 1942гг.  на Восточно-Европейской равнине</dc:title>
  <dc:creator>Speed_XP</dc:creator>
  <cp:lastModifiedBy>re</cp:lastModifiedBy>
  <cp:revision>25</cp:revision>
  <dcterms:created xsi:type="dcterms:W3CDTF">2010-02-22T09:24:28Z</dcterms:created>
  <dcterms:modified xsi:type="dcterms:W3CDTF">2014-01-04T18:32:15Z</dcterms:modified>
</cp:coreProperties>
</file>