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notesMasterIdLst>
    <p:notesMasterId r:id="rId59"/>
  </p:notesMasterIdLst>
  <p:sldIdLst>
    <p:sldId id="33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85" r:id="rId18"/>
    <p:sldId id="286" r:id="rId19"/>
    <p:sldId id="287" r:id="rId20"/>
    <p:sldId id="297" r:id="rId21"/>
    <p:sldId id="298" r:id="rId22"/>
    <p:sldId id="299" r:id="rId23"/>
    <p:sldId id="301" r:id="rId24"/>
    <p:sldId id="302" r:id="rId25"/>
    <p:sldId id="305" r:id="rId26"/>
    <p:sldId id="306" r:id="rId27"/>
    <p:sldId id="340" r:id="rId28"/>
    <p:sldId id="322" r:id="rId29"/>
    <p:sldId id="318" r:id="rId30"/>
    <p:sldId id="308" r:id="rId31"/>
    <p:sldId id="310" r:id="rId32"/>
    <p:sldId id="313" r:id="rId33"/>
    <p:sldId id="316" r:id="rId34"/>
    <p:sldId id="343" r:id="rId35"/>
    <p:sldId id="317" r:id="rId36"/>
    <p:sldId id="314" r:id="rId37"/>
    <p:sldId id="342" r:id="rId38"/>
    <p:sldId id="341" r:id="rId39"/>
    <p:sldId id="315" r:id="rId40"/>
    <p:sldId id="311" r:id="rId41"/>
    <p:sldId id="324" r:id="rId42"/>
    <p:sldId id="344" r:id="rId43"/>
    <p:sldId id="325" r:id="rId44"/>
    <p:sldId id="327" r:id="rId45"/>
    <p:sldId id="335" r:id="rId46"/>
    <p:sldId id="337" r:id="rId47"/>
    <p:sldId id="328" r:id="rId48"/>
    <p:sldId id="336" r:id="rId49"/>
    <p:sldId id="334" r:id="rId50"/>
    <p:sldId id="332" r:id="rId51"/>
    <p:sldId id="330" r:id="rId52"/>
    <p:sldId id="331" r:id="rId53"/>
    <p:sldId id="329" r:id="rId54"/>
    <p:sldId id="312" r:id="rId55"/>
    <p:sldId id="320" r:id="rId56"/>
    <p:sldId id="321" r:id="rId57"/>
    <p:sldId id="339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3459" autoAdjust="0"/>
    <p:restoredTop sz="94563" autoAdjust="0"/>
  </p:normalViewPr>
  <p:slideViewPr>
    <p:cSldViewPr>
      <p:cViewPr varScale="1">
        <p:scale>
          <a:sx n="93" d="100"/>
          <a:sy n="93" d="100"/>
        </p:scale>
        <p:origin x="-24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28820-5B4D-4D65-9D8B-2082AC56F554}" type="datetimeFigureOut">
              <a:rPr lang="ru-RU" smtClean="0"/>
              <a:pPr/>
              <a:t>03.02.2014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597D8F-7593-4A75-AE63-9E96CD4DB3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95635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97D8F-7593-4A75-AE63-9E96CD4DB30B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6796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97D8F-7593-4A75-AE63-9E96CD4DB30B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91101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97D8F-7593-4A75-AE63-9E96CD4DB30B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71312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97D8F-7593-4A75-AE63-9E96CD4DB30B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3478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97D8F-7593-4A75-AE63-9E96CD4DB30B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65248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97D8F-7593-4A75-AE63-9E96CD4DB30B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4575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97D8F-7593-4A75-AE63-9E96CD4DB30B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07485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97D8F-7593-4A75-AE63-9E96CD4DB30B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5694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A5AA0-7003-4C6F-8CC7-DF59DB88F21F}" type="datetimeFigureOut">
              <a:rPr lang="ru-RU" smtClean="0"/>
              <a:pPr/>
              <a:t>03.02.2014</a:t>
            </a:fld>
            <a:endParaRPr lang="ru-RU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03A399-A8FD-4BFF-80B1-3B4EA425895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A5AA0-7003-4C6F-8CC7-DF59DB88F21F}" type="datetimeFigureOut">
              <a:rPr lang="ru-RU" smtClean="0"/>
              <a:pPr/>
              <a:t>03.02.2014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3A399-A8FD-4BFF-80B1-3B4EA425895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A5AA0-7003-4C6F-8CC7-DF59DB88F21F}" type="datetimeFigureOut">
              <a:rPr lang="ru-RU" smtClean="0"/>
              <a:pPr/>
              <a:t>03.02.2014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3A399-A8FD-4BFF-80B1-3B4EA425895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A5AA0-7003-4C6F-8CC7-DF59DB88F21F}" type="datetimeFigureOut">
              <a:rPr lang="ru-RU" smtClean="0"/>
              <a:pPr/>
              <a:t>03.02.2014</a:t>
            </a:fld>
            <a:endParaRPr lang="ru-RU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03A399-A8FD-4BFF-80B1-3B4EA425895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A5AA0-7003-4C6F-8CC7-DF59DB88F21F}" type="datetimeFigureOut">
              <a:rPr lang="ru-RU" smtClean="0"/>
              <a:pPr/>
              <a:t>03.02.2014</a:t>
            </a:fld>
            <a:endParaRPr lang="ru-RU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03A399-A8FD-4BFF-80B1-3B4EA425895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A5AA0-7003-4C6F-8CC7-DF59DB88F21F}" type="datetimeFigureOut">
              <a:rPr lang="ru-RU" smtClean="0"/>
              <a:pPr/>
              <a:t>03.02.2014</a:t>
            </a:fld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03A399-A8FD-4BFF-80B1-3B4EA425895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A5AA0-7003-4C6F-8CC7-DF59DB88F21F}" type="datetimeFigureOut">
              <a:rPr lang="ru-RU" smtClean="0"/>
              <a:pPr/>
              <a:t>03.02.2014</a:t>
            </a:fld>
            <a:endParaRPr lang="ru-RU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03A399-A8FD-4BFF-80B1-3B4EA425895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A5AA0-7003-4C6F-8CC7-DF59DB88F21F}" type="datetimeFigureOut">
              <a:rPr lang="ru-RU" smtClean="0"/>
              <a:pPr/>
              <a:t>03.02.2014</a:t>
            </a:fld>
            <a:endParaRPr lang="ru-RU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03A399-A8FD-4BFF-80B1-3B4EA425895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A5AA0-7003-4C6F-8CC7-DF59DB88F21F}" type="datetimeFigureOut">
              <a:rPr lang="ru-RU" smtClean="0"/>
              <a:pPr/>
              <a:t>03.02.2014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03A399-A8FD-4BFF-80B1-3B4EA425895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A5AA0-7003-4C6F-8CC7-DF59DB88F21F}" type="datetimeFigureOut">
              <a:rPr lang="ru-RU" smtClean="0"/>
              <a:pPr/>
              <a:t>03.02.2014</a:t>
            </a:fld>
            <a:endParaRPr lang="ru-RU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03A399-A8FD-4BFF-80B1-3B4EA425895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A5AA0-7003-4C6F-8CC7-DF59DB88F21F}" type="datetimeFigureOut">
              <a:rPr lang="ru-RU" smtClean="0"/>
              <a:pPr/>
              <a:t>03.02.2014</a:t>
            </a:fld>
            <a:endParaRPr lang="ru-RU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03A399-A8FD-4BFF-80B1-3B4EA425895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1BA5AA0-7003-4C6F-8CC7-DF59DB88F21F}" type="datetimeFigureOut">
              <a:rPr lang="ru-RU" smtClean="0"/>
              <a:pPr/>
              <a:t>03.02.2014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AB03A399-A8FD-4BFF-80B1-3B4EA425895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076056" y="4365104"/>
            <a:ext cx="3791744" cy="2001415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ru-RU" dirty="0">
                <a:latin typeface="Arial" pitchFamily="34" charset="0"/>
                <a:cs typeface="Arial" pitchFamily="34" charset="0"/>
              </a:rPr>
              <a:t>Учитель истории и обществознания </a:t>
            </a:r>
          </a:p>
          <a:p>
            <a:pPr marL="18288" indent="0">
              <a:buNone/>
            </a:pPr>
            <a:r>
              <a:rPr lang="ru-RU" dirty="0">
                <a:latin typeface="Arial" pitchFamily="34" charset="0"/>
                <a:cs typeface="Arial" pitchFamily="34" charset="0"/>
              </a:rPr>
              <a:t>МБОУ «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Домашовской</a:t>
            </a:r>
            <a:r>
              <a:rPr lang="ru-RU" dirty="0">
                <a:latin typeface="Arial" pitchFamily="34" charset="0"/>
                <a:cs typeface="Arial" pitchFamily="34" charset="0"/>
              </a:rPr>
              <a:t>» СОШ</a:t>
            </a:r>
          </a:p>
          <a:p>
            <a:pPr marL="18288" indent="0">
              <a:buNone/>
            </a:pPr>
            <a:r>
              <a:rPr lang="ru-RU" dirty="0">
                <a:latin typeface="Arial" pitchFamily="34" charset="0"/>
                <a:cs typeface="Arial" pitchFamily="34" charset="0"/>
              </a:rPr>
              <a:t>Иванова Нина Михайловна 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88640"/>
            <a:ext cx="8712968" cy="3816424"/>
          </a:xfrm>
        </p:spPr>
        <p:txBody>
          <a:bodyPr/>
          <a:lstStyle/>
          <a:p>
            <a:pPr algn="ctr"/>
            <a:r>
              <a:rPr lang="ru-RU" sz="4400" dirty="0" smtClean="0">
                <a:latin typeface="Arial" pitchFamily="34" charset="0"/>
                <a:cs typeface="Arial" pitchFamily="34" charset="0"/>
              </a:rPr>
              <a:t>Тема урока</a:t>
            </a:r>
            <a:br>
              <a:rPr lang="ru-RU" sz="4400" dirty="0" smtClean="0">
                <a:latin typeface="Arial" pitchFamily="34" charset="0"/>
                <a:cs typeface="Arial" pitchFamily="34" charset="0"/>
              </a:rPr>
            </a:br>
            <a:r>
              <a:rPr lang="ru-RU" sz="4800" b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Крестовые походы и их влияние на жизнь европейского общества</a:t>
            </a:r>
            <a:br>
              <a:rPr lang="ru-RU" sz="4800" b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</a:br>
            <a:endParaRPr lang="ru-RU" sz="48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9000"/>
            <a:ext cx="4752528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69466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132856"/>
            <a:ext cx="8856984" cy="4464496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а) Церковная десятина;</a:t>
            </a:r>
          </a:p>
          <a:p>
            <a:r>
              <a:rPr lang="ru-RU" sz="3600" dirty="0" smtClean="0"/>
              <a:t>б) плата за обряды и прикосновения к святым мощам;</a:t>
            </a:r>
          </a:p>
          <a:p>
            <a:r>
              <a:rPr lang="ru-RU" sz="3600" dirty="0" smtClean="0"/>
              <a:t>в) продажа индульгенций и церковных должностей.</a:t>
            </a:r>
            <a:endParaRPr lang="ru-RU" sz="3600" dirty="0"/>
          </a:p>
          <a:p>
            <a:pPr lvl="1"/>
            <a:r>
              <a:rPr lang="ru-RU" sz="3400" dirty="0" smtClean="0">
                <a:solidFill>
                  <a:srgbClr val="FFFF00"/>
                </a:solidFill>
              </a:rPr>
              <a:t>                                   всё верно.</a:t>
            </a:r>
            <a:endParaRPr lang="ru-RU" sz="3400" dirty="0">
              <a:solidFill>
                <a:srgbClr val="FFFF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856984" cy="194421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6. Каковы </a:t>
            </a:r>
            <a:r>
              <a:rPr lang="ru-RU" dirty="0" smtClean="0">
                <a:solidFill>
                  <a:srgbClr val="FF0000"/>
                </a:solidFill>
              </a:rPr>
              <a:t>источники</a:t>
            </a:r>
            <a:r>
              <a:rPr lang="ru-RU" b="1" dirty="0" smtClean="0">
                <a:solidFill>
                  <a:srgbClr val="FF0000"/>
                </a:solidFill>
              </a:rPr>
              <a:t> экономического могущества церкви?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442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276872"/>
            <a:ext cx="8712968" cy="4248472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а) </a:t>
            </a:r>
            <a:r>
              <a:rPr lang="ru-RU" sz="4000" b="1" dirty="0" smtClean="0"/>
              <a:t>орден;</a:t>
            </a:r>
          </a:p>
          <a:p>
            <a:r>
              <a:rPr lang="ru-RU" sz="4000" b="1" dirty="0" smtClean="0"/>
              <a:t>б) союз;</a:t>
            </a:r>
          </a:p>
          <a:p>
            <a:r>
              <a:rPr lang="ru-RU" sz="4000" b="1" dirty="0" smtClean="0"/>
              <a:t>в) партия.</a:t>
            </a:r>
          </a:p>
          <a:p>
            <a:endParaRPr lang="ru-RU" sz="4000" dirty="0"/>
          </a:p>
          <a:p>
            <a:pPr lvl="1"/>
            <a:r>
              <a:rPr lang="ru-RU" sz="3800" dirty="0">
                <a:solidFill>
                  <a:srgbClr val="FFFF00"/>
                </a:solidFill>
              </a:rPr>
              <a:t> </a:t>
            </a:r>
            <a:r>
              <a:rPr lang="ru-RU" sz="3800" dirty="0" smtClean="0">
                <a:solidFill>
                  <a:srgbClr val="FFFF00"/>
                </a:solidFill>
              </a:rPr>
              <a:t>                 </a:t>
            </a:r>
            <a:r>
              <a:rPr lang="ru-RU" sz="4000" b="1" dirty="0" smtClean="0">
                <a:solidFill>
                  <a:srgbClr val="FFFF00"/>
                </a:solidFill>
              </a:rPr>
              <a:t>орден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1800200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7. Как называется организация монахов со своими целями и правилами поведения?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668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556792"/>
            <a:ext cx="8928992" cy="5040560"/>
          </a:xfrm>
        </p:spPr>
        <p:txBody>
          <a:bodyPr>
            <a:normAutofit fontScale="92500" lnSpcReduction="10000"/>
          </a:bodyPr>
          <a:lstStyle/>
          <a:p>
            <a:r>
              <a:rPr lang="ru-RU" sz="3600" dirty="0" smtClean="0"/>
              <a:t>1. Предыстория Крестовых походов.</a:t>
            </a:r>
          </a:p>
          <a:p>
            <a:r>
              <a:rPr lang="ru-RU" sz="3600" dirty="0" smtClean="0"/>
              <a:t> 2. Первый Крестовый поход бедноты и феодалов. Иерусалимское королевство.</a:t>
            </a:r>
          </a:p>
          <a:p>
            <a:r>
              <a:rPr lang="ru-RU" sz="3600" dirty="0" smtClean="0"/>
              <a:t> 3. Духовно –рыцарские ордена и их роль.</a:t>
            </a:r>
          </a:p>
          <a:p>
            <a:r>
              <a:rPr lang="ru-RU" sz="3600" dirty="0" smtClean="0"/>
              <a:t> 4. Третий крестовый поход: поход королей.</a:t>
            </a:r>
          </a:p>
          <a:p>
            <a:r>
              <a:rPr lang="ru-RU" sz="3600" dirty="0" smtClean="0"/>
              <a:t> 5. Четвёртый крестовый поход.</a:t>
            </a:r>
          </a:p>
          <a:p>
            <a:r>
              <a:rPr lang="ru-RU" sz="3600" dirty="0" smtClean="0"/>
              <a:t> 6. Последствия крестовых походов для стран Европы.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84976" cy="1080120"/>
          </a:xfrm>
        </p:spPr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b="1" dirty="0" smtClean="0">
                <a:solidFill>
                  <a:srgbClr val="FFFF00"/>
                </a:solidFill>
              </a:rPr>
              <a:t>План темы урока: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4764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5472608"/>
          </a:xfrm>
        </p:spPr>
        <p:txBody>
          <a:bodyPr>
            <a:normAutofit/>
          </a:bodyPr>
          <a:lstStyle/>
          <a:p>
            <a:pPr marL="18288" indent="0">
              <a:buNone/>
            </a:pPr>
            <a:endParaRPr lang="ru-RU" dirty="0" smtClean="0"/>
          </a:p>
          <a:p>
            <a:pPr marL="18288" indent="0">
              <a:buNone/>
            </a:pPr>
            <a:endParaRPr lang="ru-RU" dirty="0" smtClean="0"/>
          </a:p>
          <a:p>
            <a:pPr marL="18288" indent="0">
              <a:buNone/>
            </a:pPr>
            <a:endParaRPr lang="ru-RU" dirty="0" smtClean="0"/>
          </a:p>
          <a:p>
            <a:pPr marL="18288" indent="0">
              <a:buNone/>
            </a:pPr>
            <a:endParaRPr lang="ru-RU" dirty="0" smtClean="0"/>
          </a:p>
          <a:p>
            <a:pPr marL="18288" indent="0">
              <a:buNone/>
            </a:pPr>
            <a:endParaRPr lang="ru-RU" dirty="0" smtClean="0"/>
          </a:p>
          <a:p>
            <a:pPr marL="18288" indent="0">
              <a:buNone/>
            </a:pPr>
            <a:endParaRPr lang="ru-RU" dirty="0" smtClean="0"/>
          </a:p>
          <a:p>
            <a:pPr marL="18288" indent="0">
              <a:buNone/>
            </a:pPr>
            <a:endParaRPr lang="ru-RU" dirty="0" smtClean="0"/>
          </a:p>
          <a:p>
            <a:pPr marL="18288" indent="0">
              <a:buNone/>
            </a:pPr>
            <a:r>
              <a:rPr lang="ru-RU" dirty="0" smtClean="0"/>
              <a:t>                                                                     </a:t>
            </a:r>
          </a:p>
          <a:p>
            <a:pPr marL="18288" indent="0">
              <a:buNone/>
            </a:pPr>
            <a:r>
              <a:rPr lang="ru-RU" dirty="0" smtClean="0"/>
              <a:t>                                   </a:t>
            </a:r>
            <a:r>
              <a:rPr lang="ru-RU" dirty="0" smtClean="0">
                <a:solidFill>
                  <a:srgbClr val="FFFF00"/>
                </a:solidFill>
              </a:rPr>
              <a:t>Урбан </a:t>
            </a:r>
            <a:r>
              <a:rPr lang="en-US" dirty="0" smtClean="0">
                <a:solidFill>
                  <a:srgbClr val="FFFF00"/>
                </a:solidFill>
              </a:rPr>
              <a:t>II </a:t>
            </a:r>
            <a:r>
              <a:rPr lang="ru-RU" dirty="0" smtClean="0">
                <a:solidFill>
                  <a:srgbClr val="FFFF00"/>
                </a:solidFill>
              </a:rPr>
              <a:t>– Папа Римский.</a:t>
            </a:r>
            <a:endParaRPr lang="en-US" dirty="0" smtClean="0">
              <a:solidFill>
                <a:srgbClr val="FFFF00"/>
              </a:solidFill>
            </a:endParaRPr>
          </a:p>
          <a:p>
            <a:pPr marL="18288" indent="0">
              <a:buNone/>
            </a:pPr>
            <a:r>
              <a:rPr lang="ru-RU" dirty="0" smtClean="0"/>
              <a:t>                                                                                           </a:t>
            </a:r>
            <a:r>
              <a:rPr lang="ru-RU" dirty="0" smtClean="0">
                <a:solidFill>
                  <a:srgbClr val="FFFF00"/>
                </a:solidFill>
              </a:rPr>
              <a:t>Турки - сельджуки</a:t>
            </a:r>
          </a:p>
          <a:p>
            <a:pPr marL="18288" indent="0">
              <a:buNone/>
            </a:pPr>
            <a:endParaRPr lang="ru-RU" dirty="0" smtClean="0"/>
          </a:p>
          <a:p>
            <a:pPr marL="18288" indent="0">
              <a:buNone/>
            </a:pPr>
            <a:r>
              <a:rPr lang="ru-RU" dirty="0" smtClean="0">
                <a:solidFill>
                  <a:srgbClr val="FFFF00"/>
                </a:solidFill>
              </a:rPr>
              <a:t>Император Византийской империи Алексей </a:t>
            </a:r>
            <a:r>
              <a:rPr lang="en-US" dirty="0" smtClean="0">
                <a:solidFill>
                  <a:srgbClr val="FFFF00"/>
                </a:solidFill>
              </a:rPr>
              <a:t>I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Камнин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68952" cy="792088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rgbClr val="00B0F0"/>
                </a:solidFill>
              </a:rPr>
              <a:t>1. </a:t>
            </a:r>
            <a:r>
              <a:rPr lang="ru-RU" sz="4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Предыстория Крестовых походов.</a:t>
            </a:r>
            <a:endParaRPr lang="ru-RU" sz="40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11648"/>
            <a:ext cx="2448272" cy="428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7756" y="1988840"/>
            <a:ext cx="2459892" cy="246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611648"/>
            <a:ext cx="3024336" cy="3545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5044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9"/>
            <a:ext cx="8640960" cy="408275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517232"/>
            <a:ext cx="8856984" cy="1152128"/>
          </a:xfrm>
        </p:spPr>
        <p:txBody>
          <a:bodyPr/>
          <a:lstStyle/>
          <a:p>
            <a:r>
              <a:rPr lang="ru-RU" sz="4000" dirty="0" smtClean="0">
                <a:solidFill>
                  <a:srgbClr val="FFFF00"/>
                </a:solidFill>
              </a:rPr>
              <a:t>Государство </a:t>
            </a:r>
            <a:r>
              <a:rPr lang="ru-RU" sz="4000" dirty="0" err="1" smtClean="0">
                <a:solidFill>
                  <a:srgbClr val="FFFF00"/>
                </a:solidFill>
              </a:rPr>
              <a:t>турков</a:t>
            </a:r>
            <a:r>
              <a:rPr lang="ru-RU" sz="4000" dirty="0" smtClean="0">
                <a:solidFill>
                  <a:srgbClr val="FFFF00"/>
                </a:solidFill>
              </a:rPr>
              <a:t> – сельджуков в1092 г.</a:t>
            </a:r>
            <a:endParaRPr lang="ru-RU" sz="4000" dirty="0">
              <a:solidFill>
                <a:srgbClr val="FFFF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4954"/>
            <a:ext cx="892899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6444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082374" y="574965"/>
            <a:ext cx="6147226" cy="379013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373216"/>
            <a:ext cx="8712968" cy="1296144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rgbClr val="FFFF00"/>
                </a:solidFill>
              </a:rPr>
              <a:t>Урбан </a:t>
            </a:r>
            <a:r>
              <a:rPr lang="en-US" sz="2800" dirty="0" smtClean="0">
                <a:solidFill>
                  <a:srgbClr val="FFFF00"/>
                </a:solidFill>
              </a:rPr>
              <a:t>II</a:t>
            </a:r>
            <a:r>
              <a:rPr lang="ru-RU" sz="2800" dirty="0" smtClean="0">
                <a:solidFill>
                  <a:srgbClr val="FFFF00"/>
                </a:solidFill>
              </a:rPr>
              <a:t> в ноябре 1095 г. на соборе в </a:t>
            </a:r>
            <a:r>
              <a:rPr lang="ru-RU" sz="2800" dirty="0" err="1" smtClean="0">
                <a:solidFill>
                  <a:srgbClr val="FFFF00"/>
                </a:solidFill>
              </a:rPr>
              <a:t>Клермоне</a:t>
            </a:r>
            <a:r>
              <a:rPr lang="ru-RU" sz="2800" dirty="0" smtClean="0">
                <a:solidFill>
                  <a:srgbClr val="FFFF00"/>
                </a:solidFill>
              </a:rPr>
              <a:t> призывает к «вооружённому паломничеству» в Святую Землю в Иерусалим.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1"/>
            <a:ext cx="8784976" cy="49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5760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92696"/>
            <a:ext cx="8928992" cy="6165304"/>
          </a:xfrm>
        </p:spPr>
        <p:txBody>
          <a:bodyPr>
            <a:noAutofit/>
          </a:bodyPr>
          <a:lstStyle/>
          <a:p>
            <a:pPr algn="just"/>
            <a:r>
              <a:rPr lang="ru-RU" sz="1800" dirty="0">
                <a:latin typeface="Arial" pitchFamily="34" charset="0"/>
                <a:cs typeface="Arial" pitchFamily="34" charset="0"/>
              </a:rPr>
              <a:t>«Земля эта, которую вы населяете,- сдавлена отовсюду морем и горными хребтами, она стеснена нашей многочисленностью, обилием же богатств не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преизбыточествует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и едва прокармливает, тех, кто её обрабатывает. Отсюда происходит то, что вы друг друга кусаете и пожираете, ведёте войны и наносите друг другу множество смертельных ран. Пусть же прекратится ваша ненависть, пусть смолкнет вражда, утихнут войны и заснут всяческие распри и раздоры. Кто здесь, здесь горестны и бедны - там будут радостны и богаты. Вы захватите и сокровища ваших врагов… Становитесь на стезю Святого Гроба, исторгните землю эту у нечестивого народа, покорите ее себе. Земля эта, как гласит Писание, течёт мёдом и млеком. Иерусалим - это пуп земли, край,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плодоноснейший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по сравнению с другими землями, он словно второй рай. Он жаждет освобождения и не прекращает молить о том, чтобы вы пришли ему на выручку, а  «персидское племя турок» захватило священные для христиан реликвии, они превращают храмы в хлева для скота, топчут ногами предназначенные для богослужения сосуды, наносят побои и оскорбления духовенству.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Христиане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должны подняться на бой с неверными. Каждый воин в знак этого - нашьет на свою одежду крест из красной материи. Тот, кто отправиться на Восток для освобождения Гроба Господня, получит полное прощение всех грехов и долгов; тех же, кто примет смерть  в битвах за веру, ждёт вечное райское блаженство».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548680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Отрывок из выступления Урбана </a:t>
            </a:r>
            <a:r>
              <a:rPr lang="en-US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II</a:t>
            </a:r>
            <a:r>
              <a:rPr lang="ru-RU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sz="36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452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980728"/>
            <a:ext cx="8698160" cy="5760640"/>
          </a:xfrm>
        </p:spPr>
        <p:txBody>
          <a:bodyPr>
            <a:noAutofit/>
          </a:bodyPr>
          <a:lstStyle/>
          <a:p>
            <a:pPr marL="18288" indent="0">
              <a:buNone/>
            </a:pPr>
            <a:r>
              <a:rPr lang="ru-RU" sz="26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К каким группам населения обращается Урбан </a:t>
            </a:r>
            <a:r>
              <a:rPr lang="en-US" sz="26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II</a:t>
            </a:r>
            <a:r>
              <a:rPr lang="ru-RU" sz="26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?</a:t>
            </a:r>
          </a:p>
          <a:p>
            <a:pPr marL="18288" indent="0">
              <a:buNone/>
            </a:pPr>
            <a:r>
              <a:rPr lang="ru-RU" sz="2600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Ответ: </a:t>
            </a:r>
            <a:r>
              <a:rPr lang="ru-RU" sz="2600" b="1" dirty="0">
                <a:latin typeface="Courier New" pitchFamily="49" charset="0"/>
                <a:cs typeface="Courier New" pitchFamily="49" charset="0"/>
              </a:rPr>
              <a:t>К</a:t>
            </a:r>
            <a:r>
              <a:rPr lang="ru-RU" sz="2600" b="1" dirty="0" smtClean="0">
                <a:latin typeface="Courier New" pitchFamily="49" charset="0"/>
                <a:cs typeface="Courier New" pitchFamily="49" charset="0"/>
              </a:rPr>
              <a:t>рестьянам, рыцарям, горожанам.</a:t>
            </a:r>
          </a:p>
          <a:p>
            <a:pPr marL="18288" indent="0">
              <a:buNone/>
            </a:pPr>
            <a:r>
              <a:rPr lang="ru-RU" sz="26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К чему он их призывает?</a:t>
            </a:r>
          </a:p>
          <a:p>
            <a:pPr marL="18288" indent="0">
              <a:buNone/>
            </a:pPr>
            <a:r>
              <a:rPr lang="ru-RU" sz="2600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Ответ: </a:t>
            </a:r>
            <a:r>
              <a:rPr lang="ru-RU" sz="2600" b="1" dirty="0">
                <a:latin typeface="Courier New" pitchFamily="49" charset="0"/>
                <a:cs typeface="Courier New" pitchFamily="49" charset="0"/>
              </a:rPr>
              <a:t>О</a:t>
            </a:r>
            <a:r>
              <a:rPr lang="ru-RU" sz="2600" b="1" dirty="0" smtClean="0">
                <a:latin typeface="Courier New" pitchFamily="49" charset="0"/>
                <a:cs typeface="Courier New" pitchFamily="49" charset="0"/>
              </a:rPr>
              <a:t>свободить </a:t>
            </a:r>
            <a:r>
              <a:rPr lang="ru-RU" sz="2600" b="1" dirty="0">
                <a:latin typeface="Courier New" pitchFamily="49" charset="0"/>
                <a:cs typeface="Courier New" pitchFamily="49" charset="0"/>
              </a:rPr>
              <a:t>Г</a:t>
            </a:r>
            <a:r>
              <a:rPr lang="ru-RU" sz="2600" b="1" dirty="0" smtClean="0">
                <a:latin typeface="Courier New" pitchFamily="49" charset="0"/>
                <a:cs typeface="Courier New" pitchFamily="49" charset="0"/>
              </a:rPr>
              <a:t>роб Господний, бороться против «неверных».</a:t>
            </a:r>
          </a:p>
          <a:p>
            <a:pPr marL="18288" indent="0">
              <a:buNone/>
            </a:pPr>
            <a:r>
              <a:rPr lang="ru-RU" sz="26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Чем привлекали участников похода эти земли?</a:t>
            </a:r>
          </a:p>
          <a:p>
            <a:pPr marL="18288" indent="0">
              <a:buNone/>
            </a:pPr>
            <a:r>
              <a:rPr lang="ru-RU" sz="2600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Ответ: </a:t>
            </a:r>
            <a:r>
              <a:rPr lang="ru-RU" sz="2600" b="1" dirty="0" smtClean="0">
                <a:latin typeface="Courier New" pitchFamily="49" charset="0"/>
                <a:cs typeface="Courier New" pitchFamily="49" charset="0"/>
              </a:rPr>
              <a:t>«земля течёт мёдом и молоком».</a:t>
            </a:r>
          </a:p>
          <a:p>
            <a:pPr marL="18288" indent="0">
              <a:buNone/>
            </a:pPr>
            <a:r>
              <a:rPr lang="ru-RU" sz="26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Что обещал Папа от походов?</a:t>
            </a:r>
          </a:p>
          <a:p>
            <a:pPr marL="18288" indent="0">
              <a:buNone/>
            </a:pPr>
            <a:r>
              <a:rPr lang="ru-RU" sz="2600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Ответ: </a:t>
            </a:r>
            <a:r>
              <a:rPr lang="ru-RU" sz="2600" b="1" dirty="0" smtClean="0">
                <a:latin typeface="Courier New" pitchFamily="49" charset="0"/>
                <a:cs typeface="Courier New" pitchFamily="49" charset="0"/>
              </a:rPr>
              <a:t>«спасение души», прощение долгов и грехов, вечное блаженство, новые земли и др.</a:t>
            </a:r>
            <a:endParaRPr lang="ru-RU" sz="26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-99392"/>
            <a:ext cx="8928992" cy="93610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Вопросы к документу:</a:t>
            </a:r>
            <a:endParaRPr lang="ru-RU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80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916832"/>
            <a:ext cx="8640960" cy="4536504"/>
          </a:xfrm>
        </p:spPr>
        <p:txBody>
          <a:bodyPr>
            <a:normAutofit/>
          </a:bodyPr>
          <a:lstStyle/>
          <a:p>
            <a:r>
              <a:rPr lang="ru-RU" sz="4000" dirty="0" smtClean="0"/>
              <a:t> </a:t>
            </a:r>
            <a:r>
              <a:rPr lang="ru-RU" sz="4800" b="1" dirty="0" smtClean="0">
                <a:latin typeface="Courier New" pitchFamily="49" charset="0"/>
                <a:cs typeface="Courier New" pitchFamily="49" charset="0"/>
              </a:rPr>
              <a:t>1. Почему именно в </a:t>
            </a:r>
            <a:r>
              <a:rPr lang="en-US" sz="4800" b="1" dirty="0" smtClean="0">
                <a:latin typeface="Courier New" pitchFamily="49" charset="0"/>
                <a:cs typeface="Courier New" pitchFamily="49" charset="0"/>
              </a:rPr>
              <a:t>XI</a:t>
            </a:r>
            <a:r>
              <a:rPr lang="ru-RU" sz="4800" b="1" dirty="0" smtClean="0">
                <a:latin typeface="Courier New" pitchFamily="49" charset="0"/>
                <a:cs typeface="Courier New" pitchFamily="49" charset="0"/>
              </a:rPr>
              <a:t> веке начались крестовые походы?</a:t>
            </a:r>
          </a:p>
          <a:p>
            <a:r>
              <a:rPr lang="ru-RU" sz="4800" b="1" dirty="0" smtClean="0">
                <a:latin typeface="Courier New" pitchFamily="49" charset="0"/>
                <a:cs typeface="Courier New" pitchFamily="49" charset="0"/>
              </a:rPr>
              <a:t> 2. Какие цели  массовых походов?</a:t>
            </a:r>
            <a:endParaRPr lang="ru-RU" sz="48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0648"/>
            <a:ext cx="8568952" cy="108012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Вопросы:</a:t>
            </a:r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669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73620"/>
            <a:ext cx="4176465" cy="6480720"/>
          </a:xfrm>
        </p:spPr>
        <p:txBody>
          <a:bodyPr/>
          <a:lstStyle/>
          <a:p>
            <a:endParaRPr lang="ru-RU" dirty="0" smtClean="0">
              <a:solidFill>
                <a:srgbClr val="FFFF00"/>
              </a:solidFill>
            </a:endParaRPr>
          </a:p>
          <a:p>
            <a:r>
              <a:rPr lang="ru-RU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Стихийные бедствия в Европе.</a:t>
            </a:r>
            <a:endParaRPr lang="ru-RU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168791" y="116632"/>
            <a:ext cx="4896544" cy="6552728"/>
          </a:xfrm>
        </p:spPr>
        <p:txBody>
          <a:bodyPr/>
          <a:lstStyle/>
          <a:p>
            <a:r>
              <a:rPr lang="ru-RU" sz="2800" b="1" dirty="0" smtClean="0">
                <a:latin typeface="Courier New" pitchFamily="49" charset="0"/>
                <a:cs typeface="Courier New" pitchFamily="49" charset="0"/>
              </a:rPr>
              <a:t>Европа </a:t>
            </a:r>
            <a:r>
              <a:rPr lang="en-US" sz="2800" b="1" dirty="0" smtClean="0">
                <a:latin typeface="Courier New" pitchFamily="49" charset="0"/>
                <a:cs typeface="Courier New" pitchFamily="49" charset="0"/>
              </a:rPr>
              <a:t>XI</a:t>
            </a:r>
            <a:r>
              <a:rPr lang="ru-RU" sz="2800" b="1" dirty="0" smtClean="0">
                <a:latin typeface="Courier New" pitchFamily="49" charset="0"/>
                <a:cs typeface="Courier New" pitchFamily="49" charset="0"/>
              </a:rPr>
              <a:t> века </a:t>
            </a:r>
            <a:r>
              <a:rPr lang="ru-RU" sz="2800" b="1" dirty="0" smtClean="0">
                <a:effectLst/>
                <a:latin typeface="Courier New" pitchFamily="49" charset="0"/>
                <a:cs typeface="Courier New" pitchFamily="49" charset="0"/>
              </a:rPr>
              <a:t>оказалась</a:t>
            </a:r>
            <a:r>
              <a:rPr lang="ru-RU" sz="2800" b="1" dirty="0" smtClean="0">
                <a:latin typeface="Courier New" pitchFamily="49" charset="0"/>
                <a:cs typeface="Courier New" pitchFamily="49" charset="0"/>
              </a:rPr>
              <a:t> в </a:t>
            </a:r>
            <a:r>
              <a:rPr lang="ru-RU" sz="2400" b="1" dirty="0" smtClean="0">
                <a:latin typeface="Courier New" pitchFamily="49" charset="0"/>
                <a:cs typeface="Courier New" pitchFamily="49" charset="0"/>
              </a:rPr>
              <a:t>бедственном положении. Несколько лет подряд по Европе прокатилась волна стихийных бедствий</a:t>
            </a:r>
            <a:r>
              <a:rPr lang="ru-RU" sz="2400" b="1" dirty="0">
                <a:latin typeface="Courier New" pitchFamily="49" charset="0"/>
                <a:cs typeface="Courier New" pitchFamily="49" charset="0"/>
              </a:rPr>
              <a:t>: </a:t>
            </a:r>
            <a:r>
              <a:rPr lang="ru-RU" sz="2400" b="1" dirty="0" smtClean="0">
                <a:latin typeface="Courier New" pitchFamily="49" charset="0"/>
                <a:cs typeface="Courier New" pitchFamily="49" charset="0"/>
              </a:rPr>
              <a:t>обильные дожди приводили к разливам рек и к наводнениям, ранние сильные морозы привели к гибели урожая, хлеб гнил и начался голод. Были случаи людоедства. </a:t>
            </a:r>
            <a:br>
              <a:rPr lang="ru-RU" sz="2400" b="1" dirty="0" smtClean="0">
                <a:latin typeface="Courier New" pitchFamily="49" charset="0"/>
                <a:cs typeface="Courier New" pitchFamily="49" charset="0"/>
              </a:rPr>
            </a:br>
            <a:r>
              <a:rPr lang="ru-RU" sz="2400" b="1" dirty="0" smtClean="0">
                <a:latin typeface="Courier New" pitchFamily="49" charset="0"/>
                <a:cs typeface="Courier New" pitchFamily="49" charset="0"/>
              </a:rPr>
              <a:t>Многие деревни и </a:t>
            </a:r>
            <a:r>
              <a:rPr lang="ru-RU" sz="2800" b="1" dirty="0" smtClean="0">
                <a:latin typeface="Courier New" pitchFamily="49" charset="0"/>
                <a:cs typeface="Courier New" pitchFamily="49" charset="0"/>
              </a:rPr>
              <a:t>города вымирали от эпидемии «Огненной чумы». </a:t>
            </a:r>
            <a:endParaRPr lang="ru-RU" sz="2800" b="1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89040"/>
            <a:ext cx="259228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03244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1650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988840"/>
            <a:ext cx="8784976" cy="460851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Сформировать целостное представление о </a:t>
            </a:r>
            <a:r>
              <a:rPr lang="ru-RU" sz="3600" dirty="0" err="1" smtClean="0"/>
              <a:t>военно</a:t>
            </a:r>
            <a:r>
              <a:rPr lang="ru-RU" sz="3600" dirty="0" smtClean="0"/>
              <a:t> – религиозном движении и главной цели крестоносцев;</a:t>
            </a:r>
          </a:p>
          <a:p>
            <a:pPr algn="ctr"/>
            <a:r>
              <a:rPr lang="ru-RU" sz="3600" dirty="0" smtClean="0"/>
              <a:t>Выяснить причины, условия, основные этапы, последствия и итоги походов;</a:t>
            </a:r>
            <a:endParaRPr lang="ru-RU" sz="36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52128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</a:rPr>
              <a:t>Цель урока:</a:t>
            </a:r>
            <a:endParaRPr lang="ru-RU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617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436096" y="260648"/>
            <a:ext cx="3456384" cy="468052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321502"/>
            <a:ext cx="4608512" cy="5915810"/>
          </a:xfrm>
        </p:spPr>
        <p:txBody>
          <a:bodyPr/>
          <a:lstStyle/>
          <a:p>
            <a:r>
              <a:rPr lang="ru-RU" sz="3200" b="1" dirty="0" smtClean="0">
                <a:effectLst/>
                <a:latin typeface="Courier New" pitchFamily="49" charset="0"/>
                <a:cs typeface="Courier New" pitchFamily="49" charset="0"/>
              </a:rPr>
              <a:t>От болезней  и голода умирали десятки тысяч людей. </a:t>
            </a:r>
            <a:br>
              <a:rPr lang="ru-RU" sz="3200" b="1" dirty="0" smtClean="0">
                <a:effectLst/>
                <a:latin typeface="Courier New" pitchFamily="49" charset="0"/>
                <a:cs typeface="Courier New" pitchFamily="49" charset="0"/>
              </a:rPr>
            </a:br>
            <a:r>
              <a:rPr lang="ru-RU" sz="3200" b="1" dirty="0" smtClean="0">
                <a:effectLst/>
                <a:latin typeface="Courier New" pitchFamily="49" charset="0"/>
                <a:cs typeface="Courier New" pitchFamily="49" charset="0"/>
              </a:rPr>
              <a:t>По дорогам бродили разбойничьи шайки из отчаявшихся и на всё готовых крестьян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40"/>
            <a:ext cx="4176464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5873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2020" y="116631"/>
            <a:ext cx="4068452" cy="3868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4437112"/>
            <a:ext cx="8928992" cy="2376264"/>
          </a:xfrm>
        </p:spPr>
        <p:txBody>
          <a:bodyPr/>
          <a:lstStyle/>
          <a:p>
            <a:r>
              <a:rPr lang="ru-RU" sz="2000" b="1" dirty="0" smtClean="0">
                <a:latin typeface="Courier New" pitchFamily="49" charset="0"/>
                <a:cs typeface="Courier New" pitchFamily="49" charset="0"/>
              </a:rPr>
              <a:t>Крестьяне страдали от непрерывных воин и охоты</a:t>
            </a:r>
            <a:r>
              <a:rPr lang="ru-RU" sz="2000" b="1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ru-RU" sz="2000" b="1" dirty="0" smtClean="0">
                <a:latin typeface="Courier New" pitchFamily="49" charset="0"/>
                <a:cs typeface="Courier New" pitchFamily="49" charset="0"/>
              </a:rPr>
              <a:t>которые </a:t>
            </a:r>
            <a:r>
              <a:rPr lang="ru-RU" sz="2000" b="1" dirty="0">
                <a:latin typeface="Courier New" pitchFamily="49" charset="0"/>
                <a:cs typeface="Courier New" pitchFamily="49" charset="0"/>
              </a:rPr>
              <a:t>в</a:t>
            </a:r>
            <a:r>
              <a:rPr lang="ru-RU" sz="2000" b="1" dirty="0" smtClean="0">
                <a:latin typeface="Courier New" pitchFamily="49" charset="0"/>
                <a:cs typeface="Courier New" pitchFamily="49" charset="0"/>
              </a:rPr>
              <a:t>ели между собой феодалы.  Пылали деревни, города, вытаптывались поля постоянной междоусобицей.</a:t>
            </a:r>
            <a:br>
              <a:rPr lang="ru-RU" sz="2000" b="1" dirty="0" smtClean="0">
                <a:latin typeface="Courier New" pitchFamily="49" charset="0"/>
                <a:cs typeface="Courier New" pitchFamily="49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-Крестьяне и бедняки мечтали избавиться от феодалов;  </a:t>
            </a:r>
            <a:br>
              <a:rPr lang="ru-RU" sz="20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-Горожане получить свободу от феодальной зависимости; </a:t>
            </a:r>
            <a:br>
              <a:rPr lang="ru-RU" sz="20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-Купцы мечтали открыть новые рынки в Палестине и Сирии, иметь льготы в торговле; </a:t>
            </a:r>
            <a:br>
              <a:rPr lang="ru-RU" sz="20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-Феодалы - новые земли и предметы роскоши.</a:t>
            </a:r>
            <a:endParaRPr lang="ru-RU" sz="2000" b="1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646" y="116631"/>
            <a:ext cx="4045338" cy="3868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3984739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Охота феодала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724128" y="3984739"/>
            <a:ext cx="20901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Междоусобица</a:t>
            </a:r>
          </a:p>
        </p:txBody>
      </p:sp>
    </p:spTree>
    <p:extLst>
      <p:ext uri="{BB962C8B-B14F-4D97-AF65-F5344CB8AC3E}">
        <p14:creationId xmlns:p14="http://schemas.microsoft.com/office/powerpoint/2010/main" xmlns="" val="314966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07504" y="1484784"/>
            <a:ext cx="8928992" cy="5097759"/>
          </a:xfrm>
        </p:spPr>
        <p:txBody>
          <a:bodyPr>
            <a:normAutofit fontScale="92500"/>
          </a:bodyPr>
          <a:lstStyle/>
          <a:p>
            <a:endParaRPr lang="ru-RU" sz="44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ru-RU" sz="4400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ОТВЕТ:</a:t>
            </a:r>
          </a:p>
          <a:p>
            <a:r>
              <a:rPr lang="ru-RU" sz="4400" b="1" dirty="0" smtClean="0">
                <a:latin typeface="Courier New" pitchFamily="49" charset="0"/>
                <a:cs typeface="Courier New" pitchFamily="49" charset="0"/>
              </a:rPr>
              <a:t>Население Европы страдало от стихийных бедствий, эпидемий, непрерывных воин – междоусобиц, феодального гнёта,  от разбойников. </a:t>
            </a:r>
          </a:p>
          <a:p>
            <a:endParaRPr lang="ru-RU" sz="4400" b="1" dirty="0" smtClean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44624"/>
            <a:ext cx="8856984" cy="1440160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92D050"/>
                </a:solidFill>
              </a:rPr>
              <a:t/>
            </a:r>
            <a:br>
              <a:rPr lang="ru-RU" sz="2000" dirty="0" smtClean="0">
                <a:solidFill>
                  <a:srgbClr val="92D050"/>
                </a:solidFill>
              </a:rPr>
            </a:br>
            <a:r>
              <a:rPr lang="ru-RU" sz="2000" dirty="0">
                <a:solidFill>
                  <a:srgbClr val="92D050"/>
                </a:solidFill>
              </a:rPr>
              <a:t/>
            </a:r>
            <a:br>
              <a:rPr lang="ru-RU" sz="2000" dirty="0">
                <a:solidFill>
                  <a:srgbClr val="92D050"/>
                </a:solidFill>
              </a:rPr>
            </a:br>
            <a:r>
              <a:rPr lang="ru-RU" sz="2000" dirty="0" smtClean="0">
                <a:solidFill>
                  <a:srgbClr val="92D050"/>
                </a:solidFill>
              </a:rPr>
              <a:t/>
            </a:r>
            <a:br>
              <a:rPr lang="ru-RU" sz="2000" dirty="0" smtClean="0">
                <a:solidFill>
                  <a:srgbClr val="92D050"/>
                </a:solidFill>
              </a:rPr>
            </a:br>
            <a:r>
              <a:rPr lang="ru-RU" sz="2000" dirty="0">
                <a:solidFill>
                  <a:srgbClr val="92D050"/>
                </a:solidFill>
              </a:rPr>
              <a:t/>
            </a:r>
            <a:br>
              <a:rPr lang="ru-RU" sz="2000" dirty="0">
                <a:solidFill>
                  <a:srgbClr val="92D050"/>
                </a:solidFill>
              </a:rPr>
            </a:br>
            <a:r>
              <a:rPr lang="ru-RU" sz="2000" dirty="0" smtClean="0">
                <a:solidFill>
                  <a:srgbClr val="92D050"/>
                </a:solidFill>
              </a:rPr>
              <a:t/>
            </a:r>
            <a:br>
              <a:rPr lang="ru-RU" sz="2000" dirty="0" smtClean="0">
                <a:solidFill>
                  <a:srgbClr val="92D050"/>
                </a:solidFill>
              </a:rPr>
            </a:br>
            <a:r>
              <a:rPr lang="ru-RU" sz="2000" dirty="0">
                <a:solidFill>
                  <a:srgbClr val="92D050"/>
                </a:solidFill>
              </a:rPr>
              <a:t/>
            </a:r>
            <a:br>
              <a:rPr lang="ru-RU" sz="2000" dirty="0">
                <a:solidFill>
                  <a:srgbClr val="92D050"/>
                </a:solidFill>
              </a:rPr>
            </a:br>
            <a:r>
              <a:rPr lang="ru-RU" sz="2000" dirty="0" smtClean="0">
                <a:solidFill>
                  <a:srgbClr val="92D050"/>
                </a:solidFill>
              </a:rPr>
              <a:t/>
            </a:r>
            <a:br>
              <a:rPr lang="ru-RU" sz="2000" dirty="0" smtClean="0">
                <a:solidFill>
                  <a:srgbClr val="92D050"/>
                </a:solidFill>
              </a:rPr>
            </a:br>
            <a:r>
              <a:rPr lang="ru-RU" sz="2000" dirty="0" smtClean="0">
                <a:solidFill>
                  <a:srgbClr val="92D050"/>
                </a:solidFill>
              </a:rPr>
              <a:t/>
            </a:r>
            <a:br>
              <a:rPr lang="ru-RU" sz="2000" dirty="0" smtClean="0">
                <a:solidFill>
                  <a:srgbClr val="92D050"/>
                </a:solidFill>
              </a:rPr>
            </a:br>
            <a:r>
              <a:rPr lang="ru-RU" sz="2000" dirty="0">
                <a:solidFill>
                  <a:srgbClr val="92D050"/>
                </a:solidFill>
              </a:rPr>
              <a:t/>
            </a:r>
            <a:br>
              <a:rPr lang="ru-RU" sz="2000" dirty="0">
                <a:solidFill>
                  <a:srgbClr val="92D050"/>
                </a:solidFill>
              </a:rPr>
            </a:br>
            <a:r>
              <a:rPr lang="ru-RU" sz="2000" dirty="0" smtClean="0">
                <a:solidFill>
                  <a:srgbClr val="92D050"/>
                </a:solidFill>
              </a:rPr>
              <a:t/>
            </a:r>
            <a:br>
              <a:rPr lang="ru-RU" sz="2000" dirty="0" smtClean="0">
                <a:solidFill>
                  <a:srgbClr val="92D050"/>
                </a:solidFill>
              </a:rPr>
            </a:br>
            <a:r>
              <a:rPr lang="ru-RU" sz="2000" dirty="0">
                <a:solidFill>
                  <a:srgbClr val="92D050"/>
                </a:solidFill>
              </a:rPr>
              <a:t/>
            </a:r>
            <a:br>
              <a:rPr lang="ru-RU" sz="2000" dirty="0">
                <a:solidFill>
                  <a:srgbClr val="92D050"/>
                </a:solidFill>
              </a:rPr>
            </a:br>
            <a:r>
              <a:rPr lang="ru-RU" sz="2000" dirty="0" smtClean="0">
                <a:solidFill>
                  <a:srgbClr val="92D050"/>
                </a:solidFill>
              </a:rPr>
              <a:t/>
            </a:r>
            <a:br>
              <a:rPr lang="ru-RU" sz="2000" dirty="0" smtClean="0">
                <a:solidFill>
                  <a:srgbClr val="92D050"/>
                </a:solidFill>
              </a:rPr>
            </a:br>
            <a:r>
              <a:rPr lang="ru-RU" sz="2000" dirty="0" smtClean="0">
                <a:solidFill>
                  <a:srgbClr val="92D050"/>
                </a:solidFill>
              </a:rPr>
              <a:t/>
            </a:r>
            <a:br>
              <a:rPr lang="ru-RU" sz="2000" dirty="0" smtClean="0">
                <a:solidFill>
                  <a:srgbClr val="92D050"/>
                </a:solidFill>
              </a:rPr>
            </a:br>
            <a:r>
              <a:rPr lang="ru-RU" sz="2000" dirty="0" smtClean="0">
                <a:solidFill>
                  <a:srgbClr val="92D050"/>
                </a:solidFill>
              </a:rPr>
              <a:t/>
            </a:r>
            <a:br>
              <a:rPr lang="ru-RU" sz="2000" dirty="0" smtClean="0">
                <a:solidFill>
                  <a:srgbClr val="92D050"/>
                </a:solidFill>
              </a:rPr>
            </a:br>
            <a:r>
              <a:rPr lang="ru-RU" sz="2000" dirty="0">
                <a:solidFill>
                  <a:srgbClr val="92D050"/>
                </a:solidFill>
              </a:rPr>
              <a:t/>
            </a:r>
            <a:br>
              <a:rPr lang="ru-RU" sz="2000" dirty="0">
                <a:solidFill>
                  <a:srgbClr val="92D050"/>
                </a:solidFill>
              </a:rPr>
            </a:br>
            <a:r>
              <a:rPr lang="ru-RU" sz="2000" dirty="0" smtClean="0">
                <a:solidFill>
                  <a:srgbClr val="92D050"/>
                </a:solidFill>
              </a:rPr>
              <a:t/>
            </a:r>
            <a:br>
              <a:rPr lang="ru-RU" sz="2000" dirty="0" smtClean="0">
                <a:solidFill>
                  <a:srgbClr val="92D050"/>
                </a:solidFill>
              </a:rPr>
            </a:br>
            <a:r>
              <a:rPr lang="ru-RU" sz="2000" dirty="0" smtClean="0">
                <a:solidFill>
                  <a:srgbClr val="92D050"/>
                </a:solidFill>
              </a:rPr>
              <a:t/>
            </a:r>
            <a:br>
              <a:rPr lang="ru-RU" sz="2000" dirty="0" smtClean="0">
                <a:solidFill>
                  <a:srgbClr val="92D050"/>
                </a:solidFill>
              </a:rPr>
            </a:br>
            <a:r>
              <a:rPr lang="ru-RU" sz="2000" dirty="0">
                <a:solidFill>
                  <a:srgbClr val="92D050"/>
                </a:solidFill>
              </a:rPr>
              <a:t/>
            </a:r>
            <a:br>
              <a:rPr lang="ru-RU" sz="2000" dirty="0">
                <a:solidFill>
                  <a:srgbClr val="92D05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  <a:latin typeface="Franklin Gothic Heavy" pitchFamily="34" charset="0"/>
              </a:rPr>
              <a:t>Почему в </a:t>
            </a:r>
            <a:r>
              <a:rPr lang="en-US" sz="3200" dirty="0" smtClean="0">
                <a:solidFill>
                  <a:srgbClr val="FF0000"/>
                </a:solidFill>
                <a:latin typeface="Franklin Gothic Heavy" pitchFamily="34" charset="0"/>
              </a:rPr>
              <a:t>XI</a:t>
            </a:r>
            <a:r>
              <a:rPr lang="ru-RU" sz="3200" dirty="0" smtClean="0">
                <a:solidFill>
                  <a:srgbClr val="FF0000"/>
                </a:solidFill>
                <a:latin typeface="Franklin Gothic Heavy" pitchFamily="34" charset="0"/>
              </a:rPr>
              <a:t> в начались крестовые походы? </a:t>
            </a:r>
            <a:r>
              <a:rPr lang="ru-RU" sz="2800" dirty="0" smtClean="0">
                <a:solidFill>
                  <a:srgbClr val="FF0000"/>
                </a:solidFill>
                <a:latin typeface="Franklin Gothic Heavy" pitchFamily="34" charset="0"/>
              </a:rPr>
              <a:t/>
            </a:r>
            <a:br>
              <a:rPr lang="ru-RU" sz="2800" dirty="0" smtClean="0">
                <a:solidFill>
                  <a:srgbClr val="FF0000"/>
                </a:solidFill>
                <a:latin typeface="Franklin Gothic Heavy" pitchFamily="34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Franklin Gothic Heavy" pitchFamily="34" charset="0"/>
              </a:rPr>
              <a:t>Какие причины массовых походов?</a:t>
            </a:r>
            <a:endParaRPr lang="ru-RU" sz="3200" b="1" dirty="0">
              <a:solidFill>
                <a:srgbClr val="FF0000"/>
              </a:solidFill>
              <a:latin typeface="Franklin Gothic Heavy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59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489630690"/>
              </p:ext>
            </p:extLst>
          </p:nvPr>
        </p:nvGraphicFramePr>
        <p:xfrm>
          <a:off x="179512" y="1916832"/>
          <a:ext cx="8712969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8242"/>
                <a:gridCol w="2250850"/>
                <a:gridCol w="2178242"/>
                <a:gridCol w="2105635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Courier New" pitchFamily="49" charset="0"/>
                          <a:cs typeface="Courier New" pitchFamily="49" charset="0"/>
                        </a:rPr>
                        <a:t>Католическая церковь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Courier New" pitchFamily="49" charset="0"/>
                          <a:cs typeface="Courier New" pitchFamily="49" charset="0"/>
                        </a:rPr>
                        <a:t>Крестьяне и бедняки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Courier New" pitchFamily="49" charset="0"/>
                          <a:cs typeface="Courier New" pitchFamily="49" charset="0"/>
                        </a:rPr>
                        <a:t>Феодалы (мелкие и средние)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Courier New" pitchFamily="49" charset="0"/>
                          <a:cs typeface="Courier New" pitchFamily="49" charset="0"/>
                        </a:rPr>
                        <a:t>Горожане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16632"/>
            <a:ext cx="8640960" cy="1512168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Составление опорных сигналов </a:t>
            </a:r>
            <a:r>
              <a:rPr lang="ru-RU" sz="1800" b="1" dirty="0">
                <a:latin typeface="Arial" pitchFamily="34" charset="0"/>
                <a:cs typeface="Arial" pitchFamily="34" charset="0"/>
              </a:rPr>
              <a:t/>
            </a:r>
            <a:br>
              <a:rPr lang="ru-RU" sz="1800" b="1" dirty="0"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Каковы </a:t>
            </a:r>
            <a:r>
              <a:rPr lang="ru-RU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цели </a:t>
            </a:r>
            <a:r>
              <a:rPr lang="ru-RU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церкви, крестьян, бедняков, феодалов, горожан к участию в Крестовых походах?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18274535"/>
              </p:ext>
            </p:extLst>
          </p:nvPr>
        </p:nvGraphicFramePr>
        <p:xfrm>
          <a:off x="107504" y="3573016"/>
          <a:ext cx="2160240" cy="309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/>
              </a:tblGrid>
              <a:tr h="3096344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Усилить влияние Папы, захват новых территорий и богатств</a:t>
                      </a:r>
                    </a:p>
                    <a:p>
                      <a:endParaRPr lang="ru-RU" sz="2400" b="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00522361"/>
              </p:ext>
            </p:extLst>
          </p:nvPr>
        </p:nvGraphicFramePr>
        <p:xfrm>
          <a:off x="2411760" y="3573016"/>
          <a:ext cx="2160241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1"/>
              </a:tblGrid>
              <a:tr h="2892936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Избавиться от гнёта феодалов, превратиться в свободных землевладельцев</a:t>
                      </a:r>
                      <a: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  <a:t> на </a:t>
                      </a: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свободных землях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73535972"/>
              </p:ext>
            </p:extLst>
          </p:nvPr>
        </p:nvGraphicFramePr>
        <p:xfrm>
          <a:off x="4716016" y="3573016"/>
          <a:ext cx="2088232" cy="3070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</a:tblGrid>
              <a:tr h="3070096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Arial" pitchFamily="34" charset="0"/>
                          <a:cs typeface="Arial" pitchFamily="34" charset="0"/>
                        </a:rPr>
                        <a:t>Захват новых земель, обогатиться иметь предмеры роскоши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92902929"/>
              </p:ext>
            </p:extLst>
          </p:nvPr>
        </p:nvGraphicFramePr>
        <p:xfrm>
          <a:off x="6948264" y="3573016"/>
          <a:ext cx="2088232" cy="3022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</a:tblGrid>
              <a:tr h="3022808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Захватить торговлю по Средиземному морю, получить торговые льготы в городах Сирии и Палестине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1512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1556792"/>
            <a:ext cx="8784976" cy="496855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Courier New" pitchFamily="49" charset="0"/>
                <a:cs typeface="Courier New" pitchFamily="49" charset="0"/>
              </a:rPr>
              <a:t>Крестовых походов было </a:t>
            </a:r>
          </a:p>
          <a:p>
            <a:pPr marL="18288" indent="0">
              <a:buNone/>
            </a:pPr>
            <a:r>
              <a:rPr lang="ru-RU" sz="2800" b="1" dirty="0" smtClean="0">
                <a:latin typeface="Courier New" pitchFamily="49" charset="0"/>
                <a:cs typeface="Courier New" pitchFamily="49" charset="0"/>
              </a:rPr>
              <a:t>Несколько. В историю </a:t>
            </a:r>
          </a:p>
          <a:p>
            <a:pPr marL="18288" indent="0">
              <a:buNone/>
            </a:pPr>
            <a:r>
              <a:rPr lang="ru-RU" sz="2800" b="1" dirty="0" smtClean="0">
                <a:latin typeface="Courier New" pitchFamily="49" charset="0"/>
                <a:cs typeface="Courier New" pitchFamily="49" charset="0"/>
              </a:rPr>
              <a:t>они вошли под названием </a:t>
            </a:r>
          </a:p>
          <a:p>
            <a:pPr marL="18288" indent="0"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«Крестовые».</a:t>
            </a:r>
          </a:p>
          <a:p>
            <a:pPr marL="18288" indent="0">
              <a:buNone/>
            </a:pPr>
            <a:r>
              <a:rPr lang="ru-RU" sz="2800" b="1" dirty="0" smtClean="0">
                <a:latin typeface="Courier New" pitchFamily="49" charset="0"/>
                <a:cs typeface="Courier New" pitchFamily="49" charset="0"/>
              </a:rPr>
              <a:t>Участники похода нашивали</a:t>
            </a:r>
          </a:p>
          <a:p>
            <a:pPr marL="18288" indent="0">
              <a:buNone/>
            </a:pPr>
            <a:r>
              <a:rPr lang="ru-RU" sz="2800" b="1" dirty="0" smtClean="0">
                <a:latin typeface="Courier New" pitchFamily="49" charset="0"/>
                <a:cs typeface="Courier New" pitchFamily="49" charset="0"/>
              </a:rPr>
              <a:t>себе на одежду кресты из </a:t>
            </a:r>
          </a:p>
          <a:p>
            <a:pPr marL="18288" indent="0"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красной материи</a:t>
            </a:r>
            <a:r>
              <a:rPr lang="ru-RU" sz="2800" b="1" dirty="0" smtClean="0">
                <a:latin typeface="Courier New" pitchFamily="49" charset="0"/>
                <a:cs typeface="Courier New" pitchFamily="49" charset="0"/>
              </a:rPr>
              <a:t>.</a:t>
            </a:r>
          </a:p>
          <a:p>
            <a:pPr marL="18288" indent="0">
              <a:buNone/>
            </a:pPr>
            <a:endParaRPr lang="ru-RU" sz="28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080120"/>
          </a:xfrm>
        </p:spPr>
        <p:txBody>
          <a:bodyPr/>
          <a:lstStyle/>
          <a:p>
            <a:pPr algn="ctr"/>
            <a:r>
              <a:rPr lang="ru-RU" sz="34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2.Первый крестовый поход (1096-1099 </a:t>
            </a:r>
            <a:r>
              <a:rPr lang="ru-RU" sz="3400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г.г</a:t>
            </a:r>
            <a:r>
              <a:rPr lang="ru-RU" sz="34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). Иерусалимское королевство.</a:t>
            </a:r>
            <a:endParaRPr lang="ru-RU" sz="34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556792"/>
            <a:ext cx="3456384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6833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0" y="764704"/>
            <a:ext cx="9396536" cy="5976664"/>
          </a:xfrm>
        </p:spPr>
        <p:txBody>
          <a:bodyPr>
            <a:noAutofit/>
          </a:bodyPr>
          <a:lstStyle/>
          <a:p>
            <a:pPr marL="18288" indent="0">
              <a:buNone/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Шли 5-6 отрядами насчитывавших </a:t>
            </a:r>
          </a:p>
          <a:p>
            <a:pPr marL="18288" indent="0">
              <a:buNone/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60 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70 тысяч человек.</a:t>
            </a:r>
          </a:p>
          <a:p>
            <a:pPr marL="18288" indent="0">
              <a:buNone/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Были плохо вооружены, бе</a:t>
            </a:r>
            <a:r>
              <a:rPr lang="ru-RU" sz="2200" b="1" dirty="0">
                <a:latin typeface="Arial" pitchFamily="34" charset="0"/>
                <a:cs typeface="Arial" pitchFamily="34" charset="0"/>
              </a:rPr>
              <a:t>з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припасов.</a:t>
            </a:r>
          </a:p>
          <a:p>
            <a:pPr marL="18288" indent="0">
              <a:buNone/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Не было дисциплины, командиров.</a:t>
            </a:r>
          </a:p>
          <a:p>
            <a:pPr marL="18288" indent="0">
              <a:buNone/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По мере продвижения занимались</a:t>
            </a:r>
          </a:p>
          <a:p>
            <a:pPr marL="18288" indent="0">
              <a:buNone/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грабежом. Крестоносцы подошли к</a:t>
            </a:r>
          </a:p>
          <a:p>
            <a:pPr marL="18288" indent="0">
              <a:buNone/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Константинополю. В город их не пустили.</a:t>
            </a:r>
          </a:p>
          <a:p>
            <a:pPr marL="18288" indent="0">
              <a:buNone/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По приказу императора их переправили </a:t>
            </a:r>
          </a:p>
          <a:p>
            <a:pPr marL="18288" indent="0">
              <a:buNone/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в Азию. 21 октября турки –сельджуки  </a:t>
            </a:r>
          </a:p>
          <a:p>
            <a:pPr marL="18288" indent="0">
              <a:buNone/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возле города </a:t>
            </a:r>
            <a:r>
              <a:rPr lang="ru-RU" sz="2200" b="1" dirty="0" err="1" smtClean="0">
                <a:latin typeface="Arial" pitchFamily="34" charset="0"/>
                <a:cs typeface="Arial" pitchFamily="34" charset="0"/>
              </a:rPr>
              <a:t>Никеи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разбили </a:t>
            </a:r>
          </a:p>
          <a:p>
            <a:pPr marL="18288" indent="0">
              <a:buNone/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крестоносцев. Погибло 25 тысяч человек.</a:t>
            </a:r>
          </a:p>
          <a:p>
            <a:pPr marL="18288" indent="0">
              <a:buNone/>
            </a:pPr>
            <a:r>
              <a:rPr lang="ru-RU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Из документа: </a:t>
            </a:r>
            <a:r>
              <a:rPr lang="ru-RU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«…тела погибших сложили </a:t>
            </a:r>
          </a:p>
          <a:p>
            <a:pPr marL="18288" indent="0">
              <a:buNone/>
            </a:pPr>
            <a:r>
              <a:rPr lang="ru-RU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 кучу, образовали нечто вроде высокой горы». Анна </a:t>
            </a:r>
            <a:r>
              <a:rPr lang="ru-RU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Комнин</a:t>
            </a:r>
            <a:r>
              <a:rPr lang="ru-RU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648072"/>
          </a:xfrm>
        </p:spPr>
        <p:txBody>
          <a:bodyPr/>
          <a:lstStyle/>
          <a:p>
            <a:pPr algn="ctr"/>
            <a:r>
              <a:rPr lang="ru-RU" sz="4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Весна 1096 г.-поход бедноты.</a:t>
            </a:r>
            <a:endParaRPr lang="ru-RU" sz="4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052736"/>
            <a:ext cx="3096344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0211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764704"/>
            <a:ext cx="8856984" cy="5904656"/>
          </a:xfrm>
        </p:spPr>
        <p:txBody>
          <a:bodyPr>
            <a:normAutofit fontScale="47500" lnSpcReduction="20000"/>
          </a:bodyPr>
          <a:lstStyle/>
          <a:p>
            <a:endParaRPr lang="ru-RU" b="1" dirty="0" smtClean="0">
              <a:solidFill>
                <a:srgbClr val="FF0000"/>
              </a:solidFill>
            </a:endParaRPr>
          </a:p>
          <a:p>
            <a:endParaRPr lang="ru-RU" b="1" dirty="0">
              <a:solidFill>
                <a:srgbClr val="FF0000"/>
              </a:solidFill>
            </a:endParaRPr>
          </a:p>
          <a:p>
            <a:pPr marL="18288" indent="0">
              <a:buNone/>
            </a:pPr>
            <a:r>
              <a:rPr lang="ru-RU" sz="59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Осень 1096 года – </a:t>
            </a:r>
          </a:p>
          <a:p>
            <a:pPr marL="18288" indent="0">
              <a:buNone/>
            </a:pPr>
            <a:r>
              <a:rPr lang="ru-RU" sz="59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поход рыцарей.</a:t>
            </a:r>
          </a:p>
          <a:p>
            <a:r>
              <a:rPr lang="ru-RU" sz="4400" b="1" dirty="0" smtClean="0">
                <a:latin typeface="Courier New" pitchFamily="49" charset="0"/>
                <a:cs typeface="Courier New" pitchFamily="49" charset="0"/>
              </a:rPr>
              <a:t>Рыцари были готовы к походу.</a:t>
            </a:r>
          </a:p>
          <a:p>
            <a:r>
              <a:rPr lang="ru-RU" sz="4400" b="1" dirty="0" smtClean="0">
                <a:latin typeface="Courier New" pitchFamily="49" charset="0"/>
                <a:cs typeface="Courier New" pitchFamily="49" charset="0"/>
              </a:rPr>
              <a:t>Закупили: оружие, доспехи, </a:t>
            </a:r>
          </a:p>
          <a:p>
            <a:pPr marL="18288" indent="0">
              <a:buNone/>
            </a:pPr>
            <a:r>
              <a:rPr lang="ru-RU" sz="4400" b="1" dirty="0" smtClean="0">
                <a:latin typeface="Courier New" pitchFamily="49" charset="0"/>
                <a:cs typeface="Courier New" pitchFamily="49" charset="0"/>
              </a:rPr>
              <a:t>  продовольствие, лошадей.</a:t>
            </a:r>
          </a:p>
          <a:p>
            <a:r>
              <a:rPr lang="ru-RU" sz="4400" b="1" dirty="0" smtClean="0">
                <a:latin typeface="Courier New" pitchFamily="49" charset="0"/>
                <a:cs typeface="Courier New" pitchFamily="49" charset="0"/>
              </a:rPr>
              <a:t>Взяли с собой слуг и деньги</a:t>
            </a:r>
          </a:p>
          <a:p>
            <a:pPr marL="18288" indent="0">
              <a:buNone/>
            </a:pPr>
            <a:r>
              <a:rPr lang="ru-RU" sz="4400" b="1" dirty="0" smtClean="0">
                <a:latin typeface="Courier New" pitchFamily="49" charset="0"/>
                <a:cs typeface="Courier New" pitchFamily="49" charset="0"/>
              </a:rPr>
              <a:t>  своры борзых собак, </a:t>
            </a:r>
          </a:p>
          <a:p>
            <a:pPr marL="18288" indent="0">
              <a:buNone/>
            </a:pPr>
            <a:r>
              <a:rPr lang="ru-RU" sz="4400" b="1" dirty="0" smtClean="0">
                <a:latin typeface="Courier New" pitchFamily="49" charset="0"/>
                <a:cs typeface="Courier New" pitchFamily="49" charset="0"/>
              </a:rPr>
              <a:t>  охотничьих соколов.</a:t>
            </a:r>
          </a:p>
          <a:p>
            <a:r>
              <a:rPr lang="ru-RU" sz="4400" b="1" dirty="0" smtClean="0">
                <a:latin typeface="Courier New" pitchFamily="49" charset="0"/>
                <a:cs typeface="Courier New" pitchFamily="49" charset="0"/>
              </a:rPr>
              <a:t>Но не было армии с общим </a:t>
            </a:r>
          </a:p>
          <a:p>
            <a:pPr marL="18288" indent="0">
              <a:buNone/>
            </a:pPr>
            <a:r>
              <a:rPr lang="ru-RU" sz="4400" b="1" dirty="0" smtClean="0">
                <a:latin typeface="Courier New" pitchFamily="49" charset="0"/>
                <a:cs typeface="Courier New" pitchFamily="49" charset="0"/>
              </a:rPr>
              <a:t>  командиром и плана действия.</a:t>
            </a:r>
          </a:p>
          <a:p>
            <a:r>
              <a:rPr lang="ru-RU" sz="4400" b="1" dirty="0" smtClean="0">
                <a:latin typeface="Courier New" pitchFamily="49" charset="0"/>
                <a:cs typeface="Courier New" pitchFamily="49" charset="0"/>
              </a:rPr>
              <a:t>Армии были разные по </a:t>
            </a:r>
          </a:p>
          <a:p>
            <a:pPr marL="18288" indent="0">
              <a:buNone/>
            </a:pPr>
            <a:r>
              <a:rPr lang="ru-RU" sz="4400" b="1" dirty="0" smtClean="0">
                <a:latin typeface="Courier New" pitchFamily="49" charset="0"/>
                <a:cs typeface="Courier New" pitchFamily="49" charset="0"/>
              </a:rPr>
              <a:t>  численности.</a:t>
            </a:r>
          </a:p>
          <a:p>
            <a:pPr marL="18288" indent="0">
              <a:buNone/>
            </a:pPr>
            <a:endParaRPr lang="ru-RU" sz="2700" b="1" dirty="0" smtClean="0"/>
          </a:p>
          <a:p>
            <a:pPr marL="18288" indent="0">
              <a:buNone/>
            </a:pPr>
            <a:endParaRPr lang="ru-RU" sz="2700" b="1" dirty="0" smtClean="0"/>
          </a:p>
          <a:p>
            <a:endParaRPr lang="ru-RU" sz="2700" b="1" dirty="0" smtClean="0">
              <a:solidFill>
                <a:srgbClr val="FF0000"/>
              </a:solidFill>
            </a:endParaRPr>
          </a:p>
          <a:p>
            <a:r>
              <a:rPr lang="ru-RU" sz="51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Была общая цель: добраться до Константинополя, там  объединиться и идти в «святую землю».</a:t>
            </a:r>
          </a:p>
          <a:p>
            <a:endParaRPr lang="ru-RU" sz="2600" b="1" dirty="0" smtClean="0">
              <a:solidFill>
                <a:srgbClr val="FF0000"/>
              </a:solidFill>
            </a:endParaRPr>
          </a:p>
          <a:p>
            <a:endParaRPr lang="ru-RU" sz="26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44624"/>
            <a:ext cx="8784976" cy="576064"/>
          </a:xfrm>
        </p:spPr>
        <p:txBody>
          <a:bodyPr/>
          <a:lstStyle/>
          <a:p>
            <a:pPr algn="ctr"/>
            <a:r>
              <a:rPr lang="ru-RU" sz="3400" b="1" dirty="0" smtClean="0">
                <a:solidFill>
                  <a:srgbClr val="00B0F0"/>
                </a:solidFill>
              </a:rPr>
              <a:t> </a:t>
            </a:r>
            <a:r>
              <a:rPr lang="ru-RU" sz="34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sz="34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оход феодалов</a:t>
            </a:r>
            <a:endParaRPr lang="ru-RU" sz="34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96752"/>
            <a:ext cx="396044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8681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728192"/>
          </a:xfrm>
        </p:spPr>
        <p:txBody>
          <a:bodyPr/>
          <a:lstStyle/>
          <a:p>
            <a:r>
              <a:rPr lang="ru-RU" sz="2400" dirty="0">
                <a:solidFill>
                  <a:srgbClr val="FFFF00"/>
                </a:solidFill>
              </a:rPr>
              <a:t>Вопрос: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1.Каким знаком обозначен первый Крестовый поход?</a:t>
            </a:r>
            <a:br>
              <a:rPr lang="ru-RU" sz="2400" dirty="0"/>
            </a:br>
            <a:r>
              <a:rPr lang="ru-RU" sz="2400" dirty="0"/>
              <a:t>2. Определить и обозначить на контурной карте направление первого похода</a:t>
            </a:r>
            <a:r>
              <a:rPr lang="ru-RU" sz="2000" dirty="0"/>
              <a:t>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60848"/>
            <a:ext cx="8857109" cy="4577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0131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84976" cy="1440160"/>
          </a:xfrm>
        </p:spPr>
        <p:txBody>
          <a:bodyPr/>
          <a:lstStyle/>
          <a:p>
            <a:r>
              <a:rPr lang="ru-RU" sz="1200" b="1" dirty="0" smtClean="0"/>
              <a:t>                       </a:t>
            </a:r>
            <a:endParaRPr lang="ru-RU" sz="1200" b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74328868"/>
              </p:ext>
            </p:extLst>
          </p:nvPr>
        </p:nvGraphicFramePr>
        <p:xfrm>
          <a:off x="1" y="116632"/>
          <a:ext cx="9138666" cy="6624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38666"/>
              </a:tblGrid>
              <a:tr h="6624736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bg1"/>
                          </a:solidFill>
                        </a:rPr>
                        <a:t>Каждый</a:t>
                      </a:r>
                      <a:r>
                        <a:rPr lang="ru-RU" sz="3600" baseline="0" dirty="0" smtClean="0">
                          <a:solidFill>
                            <a:schemeClr val="bg1"/>
                          </a:solidFill>
                        </a:rPr>
                        <a:t> рыцарский отряд двигался в отдельности</a:t>
                      </a:r>
                      <a:endParaRPr lang="ru-RU" sz="3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645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007168" y="692696"/>
            <a:ext cx="6096000" cy="365759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6093296"/>
            <a:ext cx="9108504" cy="648072"/>
          </a:xfrm>
        </p:spPr>
        <p:txBody>
          <a:bodyPr/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Карта Иерусалима которой пользовались крестоносцы в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XII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веке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6632"/>
            <a:ext cx="7056784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0941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554461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Образовательная:</a:t>
            </a:r>
            <a:r>
              <a:rPr lang="ru-RU" sz="2800" b="1" dirty="0" smtClean="0">
                <a:solidFill>
                  <a:srgbClr val="FFFF00"/>
                </a:solidFill>
              </a:rPr>
              <a:t> </a:t>
            </a:r>
            <a:r>
              <a:rPr lang="ru-RU" sz="2800" dirty="0" smtClean="0"/>
              <a:t>формировать понятие </a:t>
            </a:r>
          </a:p>
          <a:p>
            <a:pPr marL="109728" indent="0">
              <a:buNone/>
            </a:pPr>
            <a:r>
              <a:rPr lang="ru-RU" sz="2800" dirty="0" smtClean="0"/>
              <a:t>« крестовые походы», «крестоносцы»; выяснить </a:t>
            </a:r>
            <a:r>
              <a:rPr lang="ru-RU" sz="2800" dirty="0"/>
              <a:t> </a:t>
            </a:r>
            <a:r>
              <a:rPr lang="ru-RU" sz="2800" dirty="0" smtClean="0"/>
              <a:t>причины крестовых походов для </a:t>
            </a:r>
            <a:r>
              <a:rPr lang="ru-RU" sz="2800" dirty="0"/>
              <a:t>р</a:t>
            </a:r>
            <a:r>
              <a:rPr lang="ru-RU" sz="2800" dirty="0" smtClean="0"/>
              <a:t>азных слоёв европейского общества; создать представление о государствах крестоносцев;</a:t>
            </a:r>
          </a:p>
          <a:p>
            <a:pPr marL="109728" indent="0">
              <a:buNone/>
            </a:pPr>
            <a:r>
              <a:rPr lang="ru-RU" sz="2800" dirty="0" smtClean="0"/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Развивающая: </a:t>
            </a:r>
            <a:r>
              <a:rPr lang="ru-RU" sz="2800" dirty="0" smtClean="0"/>
              <a:t>показать грабительские цели крестовых походов и их последствия; работать с текстом параграфа и документами; развивать умение работать с исторической и контурной картой;</a:t>
            </a:r>
          </a:p>
          <a:p>
            <a:pPr marL="109728" indent="0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Воспитательная: </a:t>
            </a:r>
            <a:r>
              <a:rPr lang="ru-RU" sz="2800" dirty="0" smtClean="0"/>
              <a:t>умение отбирать положительное в истории для современности.</a:t>
            </a:r>
          </a:p>
          <a:p>
            <a:pPr marL="109728" indent="0">
              <a:buNone/>
            </a:pPr>
            <a:endParaRPr lang="ru-RU" sz="2800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</a:rPr>
              <a:t>Задачи урока:</a:t>
            </a:r>
            <a:endParaRPr lang="ru-RU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920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692696"/>
            <a:ext cx="8856984" cy="5976664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Courier New" pitchFamily="49" charset="0"/>
                <a:cs typeface="Courier New" pitchFamily="49" charset="0"/>
              </a:rPr>
              <a:t>Иерусалим был взят приступом. </a:t>
            </a:r>
            <a:endParaRPr lang="ru-RU" sz="20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ru-RU" sz="2000" b="1" dirty="0" smtClean="0">
                <a:latin typeface="Courier New" pitchFamily="49" charset="0"/>
                <a:cs typeface="Courier New" pitchFamily="49" charset="0"/>
              </a:rPr>
              <a:t>Крестоносцы </a:t>
            </a:r>
            <a:r>
              <a:rPr lang="ru-RU" sz="2000" b="1" dirty="0">
                <a:latin typeface="Courier New" pitchFamily="49" charset="0"/>
                <a:cs typeface="Courier New" pitchFamily="49" charset="0"/>
              </a:rPr>
              <a:t>пробивали стены, </a:t>
            </a:r>
            <a:endParaRPr lang="ru-RU" sz="2000" b="1" dirty="0" smtClean="0">
              <a:latin typeface="Courier New" pitchFamily="49" charset="0"/>
              <a:cs typeface="Courier New" pitchFamily="49" charset="0"/>
            </a:endParaRPr>
          </a:p>
          <a:p>
            <a:pPr marL="18288" indent="0">
              <a:buNone/>
            </a:pPr>
            <a:r>
              <a:rPr lang="ru-RU" sz="2000" b="1" dirty="0" smtClean="0">
                <a:latin typeface="Courier New" pitchFamily="49" charset="0"/>
                <a:cs typeface="Courier New" pitchFamily="49" charset="0"/>
              </a:rPr>
              <a:t>лезли </a:t>
            </a:r>
            <a:r>
              <a:rPr lang="ru-RU" sz="2000" b="1" dirty="0">
                <a:latin typeface="Courier New" pitchFamily="49" charset="0"/>
                <a:cs typeface="Courier New" pitchFamily="49" charset="0"/>
              </a:rPr>
              <a:t>по лестницам наверх, </a:t>
            </a:r>
            <a:endParaRPr lang="ru-RU" sz="2000" b="1" dirty="0" smtClean="0">
              <a:latin typeface="Courier New" pitchFamily="49" charset="0"/>
              <a:cs typeface="Courier New" pitchFamily="49" charset="0"/>
            </a:endParaRPr>
          </a:p>
          <a:p>
            <a:pPr marL="18288" indent="0">
              <a:buNone/>
            </a:pPr>
            <a:r>
              <a:rPr lang="ru-RU" sz="2000" b="1" dirty="0" smtClean="0">
                <a:latin typeface="Courier New" pitchFamily="49" charset="0"/>
                <a:cs typeface="Courier New" pitchFamily="49" charset="0"/>
              </a:rPr>
              <a:t>невзирая </a:t>
            </a:r>
            <a:r>
              <a:rPr lang="ru-RU" sz="2000" b="1" dirty="0">
                <a:latin typeface="Courier New" pitchFamily="49" charset="0"/>
                <a:cs typeface="Courier New" pitchFamily="49" charset="0"/>
              </a:rPr>
              <a:t>на то, что на них </a:t>
            </a:r>
            <a:endParaRPr lang="ru-RU" sz="2000" b="1" dirty="0" smtClean="0">
              <a:latin typeface="Courier New" pitchFamily="49" charset="0"/>
              <a:cs typeface="Courier New" pitchFamily="49" charset="0"/>
            </a:endParaRPr>
          </a:p>
          <a:p>
            <a:pPr marL="18288" indent="0">
              <a:buNone/>
            </a:pPr>
            <a:r>
              <a:rPr lang="ru-RU" sz="2000" b="1" dirty="0" smtClean="0">
                <a:latin typeface="Courier New" pitchFamily="49" charset="0"/>
                <a:cs typeface="Courier New" pitchFamily="49" charset="0"/>
              </a:rPr>
              <a:t>кидали камни</a:t>
            </a:r>
            <a:r>
              <a:rPr lang="ru-RU" sz="2000" b="1" dirty="0">
                <a:latin typeface="Courier New" pitchFamily="49" charset="0"/>
                <a:cs typeface="Courier New" pitchFamily="49" charset="0"/>
              </a:rPr>
              <a:t>, лили кипящую </a:t>
            </a:r>
            <a:r>
              <a:rPr lang="ru-RU" sz="2000" b="1" dirty="0" smtClean="0">
                <a:latin typeface="Courier New" pitchFamily="49" charset="0"/>
                <a:cs typeface="Courier New" pitchFamily="49" charset="0"/>
              </a:rPr>
              <a:t>смолу.</a:t>
            </a:r>
          </a:p>
          <a:p>
            <a:r>
              <a:rPr lang="ru-RU" sz="2000" b="1" dirty="0" smtClean="0">
                <a:latin typeface="Courier New" pitchFamily="49" charset="0"/>
                <a:cs typeface="Courier New" pitchFamily="49" charset="0"/>
              </a:rPr>
              <a:t>Но </a:t>
            </a:r>
            <a:r>
              <a:rPr lang="ru-RU" sz="2000" b="1" dirty="0">
                <a:latin typeface="Courier New" pitchFamily="49" charset="0"/>
                <a:cs typeface="Courier New" pitchFamily="49" charset="0"/>
              </a:rPr>
              <a:t>едва Иерусалим </a:t>
            </a:r>
            <a:r>
              <a:rPr lang="ru-RU" sz="2000" b="1" dirty="0" smtClean="0">
                <a:latin typeface="Courier New" pitchFamily="49" charset="0"/>
                <a:cs typeface="Courier New" pitchFamily="49" charset="0"/>
              </a:rPr>
              <a:t>пал, </a:t>
            </a:r>
            <a:r>
              <a:rPr lang="ru-RU" sz="2000" b="1" dirty="0">
                <a:latin typeface="Courier New" pitchFamily="49" charset="0"/>
                <a:cs typeface="Courier New" pitchFamily="49" charset="0"/>
              </a:rPr>
              <a:t>как они, </a:t>
            </a:r>
            <a:endParaRPr lang="ru-RU" sz="2000" b="1" dirty="0" smtClean="0">
              <a:latin typeface="Courier New" pitchFamily="49" charset="0"/>
              <a:cs typeface="Courier New" pitchFamily="49" charset="0"/>
            </a:endParaRPr>
          </a:p>
          <a:p>
            <a:pPr marL="18288" indent="0">
              <a:buNone/>
            </a:pPr>
            <a:r>
              <a:rPr lang="ru-RU" sz="2000" b="1" dirty="0" smtClean="0">
                <a:latin typeface="Courier New" pitchFamily="49" charset="0"/>
                <a:cs typeface="Courier New" pitchFamily="49" charset="0"/>
              </a:rPr>
              <a:t>забыв </a:t>
            </a:r>
            <a:r>
              <a:rPr lang="ru-RU" sz="2000" b="1" dirty="0">
                <a:latin typeface="Courier New" pitchFamily="49" charset="0"/>
                <a:cs typeface="Courier New" pitchFamily="49" charset="0"/>
              </a:rPr>
              <a:t>все </a:t>
            </a:r>
            <a:r>
              <a:rPr lang="ru-RU" sz="2000" b="1" dirty="0" smtClean="0">
                <a:latin typeface="Courier New" pitchFamily="49" charset="0"/>
                <a:cs typeface="Courier New" pitchFamily="49" charset="0"/>
              </a:rPr>
              <a:t>добродетели Господни и</a:t>
            </a:r>
          </a:p>
          <a:p>
            <a:pPr marL="18288" indent="0">
              <a:buNone/>
            </a:pPr>
            <a:r>
              <a:rPr lang="ru-RU" sz="2000" b="1" dirty="0" smtClean="0">
                <a:latin typeface="Courier New" pitchFamily="49" charset="0"/>
                <a:cs typeface="Courier New" pitchFamily="49" charset="0"/>
              </a:rPr>
              <a:t>заповеди</a:t>
            </a:r>
            <a:r>
              <a:rPr lang="ru-RU" sz="2000" b="1" dirty="0">
                <a:latin typeface="Courier New" pitchFamily="49" charset="0"/>
                <a:cs typeface="Courier New" pitchFamily="49" charset="0"/>
              </a:rPr>
              <a:t>, бросились </a:t>
            </a:r>
            <a:r>
              <a:rPr lang="ru-RU" sz="2000" b="1" dirty="0" smtClean="0">
                <a:latin typeface="Courier New" pitchFamily="49" charset="0"/>
                <a:cs typeface="Courier New" pitchFamily="49" charset="0"/>
              </a:rPr>
              <a:t>убивать </a:t>
            </a:r>
          </a:p>
          <a:p>
            <a:pPr marL="18288" indent="0">
              <a:buNone/>
            </a:pPr>
            <a:r>
              <a:rPr lang="ru-RU" sz="2000" b="1" dirty="0" smtClean="0">
                <a:latin typeface="Courier New" pitchFamily="49" charset="0"/>
                <a:cs typeface="Courier New" pitchFamily="49" charset="0"/>
              </a:rPr>
              <a:t>мирных жителей </a:t>
            </a:r>
            <a:r>
              <a:rPr lang="ru-RU" sz="2000" b="1" dirty="0">
                <a:latin typeface="Courier New" pitchFamily="49" charset="0"/>
                <a:cs typeface="Courier New" pitchFamily="49" charset="0"/>
              </a:rPr>
              <a:t>и </a:t>
            </a:r>
            <a:r>
              <a:rPr lang="ru-RU" sz="2000" b="1" dirty="0" smtClean="0">
                <a:latin typeface="Courier New" pitchFamily="49" charset="0"/>
                <a:cs typeface="Courier New" pitchFamily="49" charset="0"/>
              </a:rPr>
              <a:t>захватывать дома.. </a:t>
            </a:r>
          </a:p>
          <a:p>
            <a:r>
              <a:rPr lang="ru-RU" sz="2000" b="1" dirty="0" smtClean="0">
                <a:latin typeface="Courier New" pitchFamily="49" charset="0"/>
                <a:cs typeface="Courier New" pitchFamily="49" charset="0"/>
              </a:rPr>
              <a:t>И </a:t>
            </a:r>
            <a:r>
              <a:rPr lang="ru-RU" sz="2000" b="1" dirty="0">
                <a:latin typeface="Courier New" pitchFamily="49" charset="0"/>
                <a:cs typeface="Courier New" pitchFamily="49" charset="0"/>
              </a:rPr>
              <a:t>только через неделю, </a:t>
            </a:r>
            <a:r>
              <a:rPr lang="ru-RU" sz="2000" b="1" dirty="0" smtClean="0">
                <a:latin typeface="Courier New" pitchFamily="49" charset="0"/>
                <a:cs typeface="Courier New" pitchFamily="49" charset="0"/>
              </a:rPr>
              <a:t>очнувшись</a:t>
            </a:r>
          </a:p>
          <a:p>
            <a:pPr marL="18288" indent="0">
              <a:buNone/>
            </a:pPr>
            <a:r>
              <a:rPr lang="ru-RU" sz="2000" b="1" dirty="0" smtClean="0">
                <a:latin typeface="Courier New" pitchFamily="49" charset="0"/>
                <a:cs typeface="Courier New" pitchFamily="49" charset="0"/>
              </a:rPr>
              <a:t>от грабежей</a:t>
            </a:r>
            <a:r>
              <a:rPr lang="ru-RU" sz="2000" b="1" dirty="0">
                <a:latin typeface="Courier New" pitchFamily="49" charset="0"/>
                <a:cs typeface="Courier New" pitchFamily="49" charset="0"/>
              </a:rPr>
              <a:t>, убийств, сбросив с себя шлемы</a:t>
            </a:r>
            <a:r>
              <a:rPr lang="ru-RU" sz="2000" b="1" dirty="0" smtClean="0">
                <a:latin typeface="Courier New" pitchFamily="49" charset="0"/>
                <a:cs typeface="Courier New" pitchFamily="49" charset="0"/>
              </a:rPr>
              <a:t>, распевая псалмы, босиком отправились </a:t>
            </a:r>
            <a:r>
              <a:rPr lang="ru-RU" sz="2000" b="1" dirty="0">
                <a:latin typeface="Courier New" pitchFamily="49" charset="0"/>
                <a:cs typeface="Courier New" pitchFamily="49" charset="0"/>
              </a:rPr>
              <a:t>к Гробу Господню просить </a:t>
            </a:r>
            <a:r>
              <a:rPr lang="ru-RU" sz="2000" b="1" dirty="0" smtClean="0">
                <a:latin typeface="Courier New" pitchFamily="49" charset="0"/>
                <a:cs typeface="Courier New" pitchFamily="49" charset="0"/>
              </a:rPr>
              <a:t>прощения за свои </a:t>
            </a:r>
            <a:r>
              <a:rPr lang="ru-RU" sz="2000" b="1" dirty="0">
                <a:latin typeface="Courier New" pitchFamily="49" charset="0"/>
                <a:cs typeface="Courier New" pitchFamily="49" charset="0"/>
              </a:rPr>
              <a:t>прегрешения</a:t>
            </a:r>
            <a:r>
              <a:rPr lang="ru-RU" sz="2000" b="1" dirty="0" smtClean="0">
                <a:latin typeface="Courier New" pitchFamily="49" charset="0"/>
                <a:cs typeface="Courier New" pitchFamily="49" charset="0"/>
              </a:rPr>
              <a:t>.</a:t>
            </a:r>
          </a:p>
          <a:p>
            <a:r>
              <a:rPr lang="ru-RU" sz="2000" b="1" dirty="0" smtClean="0">
                <a:latin typeface="Courier New" pitchFamily="49" charset="0"/>
                <a:cs typeface="Courier New" pitchFamily="49" charset="0"/>
              </a:rPr>
              <a:t>Тогда </a:t>
            </a:r>
            <a:r>
              <a:rPr lang="ru-RU" sz="2000" b="1" dirty="0">
                <a:latin typeface="Courier New" pitchFamily="49" charset="0"/>
                <a:cs typeface="Courier New" pitchFamily="49" charset="0"/>
              </a:rPr>
              <a:t>же руководители воинства Христова выбрали королем </a:t>
            </a:r>
            <a:endParaRPr lang="ru-RU" sz="2000" b="1" dirty="0" smtClean="0">
              <a:latin typeface="Courier New" pitchFamily="49" charset="0"/>
              <a:cs typeface="Courier New" pitchFamily="49" charset="0"/>
            </a:endParaRPr>
          </a:p>
          <a:p>
            <a:pPr marL="18288" indent="0">
              <a:buNone/>
            </a:pPr>
            <a:r>
              <a:rPr lang="ru-RU" sz="2000" b="1" dirty="0" smtClean="0">
                <a:latin typeface="Courier New" pitchFamily="49" charset="0"/>
                <a:cs typeface="Courier New" pitchFamily="49" charset="0"/>
              </a:rPr>
              <a:t>Иерусалимского </a:t>
            </a:r>
            <a:r>
              <a:rPr lang="ru-RU" sz="2000" b="1" dirty="0">
                <a:latin typeface="Courier New" pitchFamily="49" charset="0"/>
                <a:cs typeface="Courier New" pitchFamily="49" charset="0"/>
              </a:rPr>
              <a:t>государства своего предводителя Готфрида </a:t>
            </a:r>
            <a:r>
              <a:rPr lang="ru-RU" sz="2000" b="1" dirty="0" err="1" smtClean="0">
                <a:latin typeface="Courier New" pitchFamily="49" charset="0"/>
                <a:cs typeface="Courier New" pitchFamily="49" charset="0"/>
              </a:rPr>
              <a:t>Бульонского</a:t>
            </a:r>
            <a:r>
              <a:rPr lang="ru-RU" sz="2000" b="1" dirty="0" smtClean="0">
                <a:latin typeface="Courier New" pitchFamily="49" charset="0"/>
                <a:cs typeface="Courier New" pitchFamily="49" charset="0"/>
              </a:rPr>
              <a:t>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576064"/>
          </a:xfrm>
        </p:spPr>
        <p:txBody>
          <a:bodyPr/>
          <a:lstStyle/>
          <a:p>
            <a:pPr algn="ctr"/>
            <a:r>
              <a:rPr lang="ru-RU" sz="3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Июль 1099 года – взятие  Иерусалима.</a:t>
            </a:r>
            <a:endParaRPr lang="ru-RU" sz="3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836712"/>
            <a:ext cx="3600400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1589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355976" y="885020"/>
            <a:ext cx="4680519" cy="576064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effectLst/>
                <a:latin typeface="Courier New" pitchFamily="49" charset="0"/>
                <a:cs typeface="Courier New" pitchFamily="49" charset="0"/>
              </a:rPr>
              <a:t>Вдоль западного побережья Сирии и Палестины крестоносцы создали свои государства. Главное стало </a:t>
            </a:r>
            <a:r>
              <a:rPr lang="ru-RU" sz="2000" b="1" dirty="0">
                <a:effectLst/>
                <a:latin typeface="Courier New" pitchFamily="49" charset="0"/>
                <a:cs typeface="Courier New" pitchFamily="49" charset="0"/>
              </a:rPr>
              <a:t>Иерусалимское </a:t>
            </a:r>
            <a:r>
              <a:rPr lang="ru-RU" sz="2000" b="1" dirty="0" smtClean="0">
                <a:effectLst/>
                <a:latin typeface="Courier New" pitchFamily="49" charset="0"/>
                <a:cs typeface="Courier New" pitchFamily="49" charset="0"/>
              </a:rPr>
              <a:t>королевство.</a:t>
            </a:r>
          </a:p>
          <a:p>
            <a:r>
              <a:rPr lang="ru-RU" sz="2000" b="1" dirty="0" smtClean="0">
                <a:effectLst/>
                <a:latin typeface="Courier New" pitchFamily="49" charset="0"/>
                <a:cs typeface="Courier New" pitchFamily="49" charset="0"/>
              </a:rPr>
              <a:t>Эмиссары </a:t>
            </a:r>
            <a:r>
              <a:rPr lang="ru-RU" sz="2000" b="1" dirty="0">
                <a:effectLst/>
                <a:latin typeface="Courier New" pitchFamily="49" charset="0"/>
                <a:cs typeface="Courier New" pitchFamily="49" charset="0"/>
              </a:rPr>
              <a:t>в близлежащих </a:t>
            </a:r>
            <a:r>
              <a:rPr lang="ru-RU" sz="2000" b="1" dirty="0" smtClean="0">
                <a:effectLst/>
                <a:latin typeface="Courier New" pitchFamily="49" charset="0"/>
                <a:cs typeface="Courier New" pitchFamily="49" charset="0"/>
              </a:rPr>
              <a:t>городах собирали подати.</a:t>
            </a:r>
          </a:p>
          <a:p>
            <a:r>
              <a:rPr lang="ru-RU" sz="2000" b="1" dirty="0" smtClean="0">
                <a:effectLst/>
                <a:latin typeface="Courier New" pitchFamily="49" charset="0"/>
                <a:cs typeface="Courier New" pitchFamily="49" charset="0"/>
              </a:rPr>
              <a:t>Ввели новое</a:t>
            </a:r>
          </a:p>
          <a:p>
            <a:r>
              <a:rPr lang="ru-RU" sz="2000" b="1" dirty="0" smtClean="0">
                <a:effectLst/>
                <a:latin typeface="Courier New" pitchFamily="49" charset="0"/>
                <a:cs typeface="Courier New" pitchFamily="49" charset="0"/>
              </a:rPr>
              <a:t>законодательство</a:t>
            </a:r>
            <a:r>
              <a:rPr lang="ru-RU" sz="2000" b="1" dirty="0">
                <a:effectLst/>
                <a:latin typeface="Courier New" pitchFamily="49" charset="0"/>
                <a:cs typeface="Courier New" pitchFamily="49" charset="0"/>
              </a:rPr>
              <a:t>. </a:t>
            </a:r>
            <a:endParaRPr lang="ru-RU" sz="2000" b="1" dirty="0" smtClean="0">
              <a:effectLst/>
              <a:latin typeface="Courier New" pitchFamily="49" charset="0"/>
              <a:cs typeface="Courier New" pitchFamily="49" charset="0"/>
            </a:endParaRPr>
          </a:p>
          <a:p>
            <a:r>
              <a:rPr lang="ru-RU" sz="2000" b="1" dirty="0" smtClean="0">
                <a:effectLst/>
                <a:latin typeface="Courier New" pitchFamily="49" charset="0"/>
                <a:cs typeface="Courier New" pitchFamily="49" charset="0"/>
              </a:rPr>
              <a:t>Установили феодальные отношения, вассальную зависимость, подавление местного населения</a:t>
            </a:r>
            <a:r>
              <a:rPr lang="ru-RU" sz="1200" b="1" dirty="0" smtClean="0">
                <a:effectLst/>
                <a:latin typeface="Courier New" pitchFamily="49" charset="0"/>
                <a:cs typeface="Courier New" pitchFamily="49" charset="0"/>
              </a:rPr>
              <a:t>.</a:t>
            </a:r>
            <a:endParaRPr lang="ru-RU" sz="1200" b="1" dirty="0">
              <a:effectLst/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648072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Иерусалимское королевство.</a:t>
            </a:r>
            <a:endParaRPr lang="ru-RU" sz="4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919049"/>
            <a:ext cx="4104456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3581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1340768"/>
            <a:ext cx="8928992" cy="532859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Courier New" pitchFamily="49" charset="0"/>
                <a:cs typeface="Courier New" pitchFamily="49" charset="0"/>
              </a:rPr>
              <a:t>Что осложнило положение </a:t>
            </a:r>
          </a:p>
          <a:p>
            <a:pPr marL="18288" indent="0">
              <a:buNone/>
            </a:pPr>
            <a:r>
              <a:rPr lang="ru-RU" sz="4000" b="1" dirty="0" smtClean="0">
                <a:latin typeface="Courier New" pitchFamily="49" charset="0"/>
                <a:cs typeface="Courier New" pitchFamily="49" charset="0"/>
              </a:rPr>
              <a:t>Иерусалимского королевства?</a:t>
            </a:r>
          </a:p>
          <a:p>
            <a:pPr marL="18288" indent="0">
              <a:buNone/>
            </a:pPr>
            <a:r>
              <a:rPr lang="ru-RU" sz="4000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Ответ: </a:t>
            </a:r>
            <a:r>
              <a:rPr lang="ru-RU" sz="4000" b="1" dirty="0" smtClean="0">
                <a:latin typeface="Courier New" pitchFamily="49" charset="0"/>
                <a:cs typeface="Courier New" pitchFamily="49" charset="0"/>
              </a:rPr>
              <a:t>Все подданные в основном были мусульмане, враги – тоже мусульмане. </a:t>
            </a:r>
          </a:p>
          <a:p>
            <a:pPr marL="18288" indent="0">
              <a:buNone/>
            </a:pPr>
            <a:r>
              <a:rPr lang="ru-RU" sz="4000" b="1" dirty="0" smtClean="0">
                <a:latin typeface="Courier New" pitchFamily="49" charset="0"/>
                <a:cs typeface="Courier New" pitchFamily="49" charset="0"/>
              </a:rPr>
              <a:t>Нет социальной поддержки власти.</a:t>
            </a:r>
            <a:endParaRPr lang="ru-RU" sz="40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7240" y="332656"/>
            <a:ext cx="7543800" cy="79208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Вопрос: </a:t>
            </a:r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833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288751246"/>
              </p:ext>
            </p:extLst>
          </p:nvPr>
        </p:nvGraphicFramePr>
        <p:xfrm>
          <a:off x="3347864" y="5373216"/>
          <a:ext cx="2160240" cy="108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/>
              </a:tblGrid>
              <a:tr h="108012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936104"/>
          </a:xfrm>
        </p:spPr>
        <p:txBody>
          <a:bodyPr/>
          <a:lstStyle/>
          <a:p>
            <a:pPr algn="ctr"/>
            <a:endParaRPr lang="ru-RU" sz="4400" dirty="0">
              <a:solidFill>
                <a:srgbClr val="00B0F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20045084"/>
              </p:ext>
            </p:extLst>
          </p:nvPr>
        </p:nvGraphicFramePr>
        <p:xfrm>
          <a:off x="6300192" y="3501008"/>
          <a:ext cx="2088232" cy="1008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</a:tblGrid>
              <a:tr h="1008112">
                <a:tc>
                  <a:txBody>
                    <a:bodyPr/>
                    <a:lstStyle/>
                    <a:p>
                      <a:endParaRPr lang="ru-RU" b="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08780240"/>
              </p:ext>
            </p:extLst>
          </p:nvPr>
        </p:nvGraphicFramePr>
        <p:xfrm>
          <a:off x="3275856" y="2636912"/>
          <a:ext cx="2160240" cy="1872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/>
              </a:tblGrid>
              <a:tr h="1872208">
                <a:tc>
                  <a:txBody>
                    <a:bodyPr/>
                    <a:lstStyle/>
                    <a:p>
                      <a:pPr algn="r"/>
                      <a:endParaRPr lang="ru-RU" b="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79125935"/>
              </p:ext>
            </p:extLst>
          </p:nvPr>
        </p:nvGraphicFramePr>
        <p:xfrm>
          <a:off x="467544" y="3501008"/>
          <a:ext cx="2016224" cy="1008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/>
              </a:tblGrid>
              <a:tr h="100811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61992059"/>
              </p:ext>
            </p:extLst>
          </p:nvPr>
        </p:nvGraphicFramePr>
        <p:xfrm>
          <a:off x="107504" y="188640"/>
          <a:ext cx="8856984" cy="648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56984"/>
              </a:tblGrid>
              <a:tr h="6480720">
                <a:tc>
                  <a:txBody>
                    <a:bodyPr/>
                    <a:lstStyle/>
                    <a:p>
                      <a:pPr algn="ctr"/>
                      <a:r>
                        <a:rPr lang="ru-RU" sz="2800" i="1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</a:p>
                    <a:p>
                      <a:pPr algn="ctr"/>
                      <a:endParaRPr lang="ru-RU" sz="2800" b="1" i="1" baseline="0" dirty="0" smtClean="0">
                        <a:solidFill>
                          <a:schemeClr val="bg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sz="2800" b="1" i="0" baseline="0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1100 г. по 1300 г. в Европе образовалось 12 духовно –рыцарских орденов</a:t>
                      </a:r>
                      <a:r>
                        <a:rPr lang="ru-RU" sz="2800" i="0" baseline="0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</a:p>
                    <a:p>
                      <a:pPr algn="ctr"/>
                      <a:endParaRPr lang="ru-RU" sz="2800" i="0" baseline="0" dirty="0" smtClean="0">
                        <a:solidFill>
                          <a:schemeClr val="bg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ru-RU" sz="2800" i="0" baseline="0" dirty="0" smtClean="0">
                          <a:solidFill>
                            <a:srgbClr val="FFFF00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Цель:</a:t>
                      </a:r>
                      <a:r>
                        <a:rPr lang="ru-RU" sz="2800" i="0" baseline="0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 </a:t>
                      </a:r>
                    </a:p>
                    <a:p>
                      <a:pPr algn="l"/>
                      <a:r>
                        <a:rPr lang="ru-RU" sz="2800" b="1" i="0" baseline="0" dirty="0" smtClean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-</a:t>
                      </a:r>
                      <a:r>
                        <a:rPr lang="ru-RU" sz="3200" b="1" i="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Franklin Gothic Medium" pitchFamily="34" charset="0"/>
                          <a:cs typeface="Courier New" pitchFamily="49" charset="0"/>
                        </a:rPr>
                        <a:t>для обороны границ новых государств созданных крестоносцами; </a:t>
                      </a:r>
                    </a:p>
                    <a:p>
                      <a:pPr algn="l"/>
                      <a:r>
                        <a:rPr lang="ru-RU" sz="3200" b="1" i="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Franklin Gothic Medium" pitchFamily="34" charset="0"/>
                          <a:cs typeface="Courier New" pitchFamily="49" charset="0"/>
                        </a:rPr>
                        <a:t>--для расширения владений крестоносцев.</a:t>
                      </a:r>
                    </a:p>
                    <a:p>
                      <a:pPr algn="l"/>
                      <a:r>
                        <a:rPr lang="ru-RU" sz="2800" b="1" i="0" baseline="0" dirty="0" smtClean="0">
                          <a:solidFill>
                            <a:srgbClr val="FFFF00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Состав: </a:t>
                      </a:r>
                    </a:p>
                    <a:p>
                      <a:pPr algn="l"/>
                      <a:r>
                        <a:rPr lang="ru-RU" sz="2800" b="1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-</a:t>
                      </a:r>
                      <a:r>
                        <a:rPr lang="ru-RU" sz="3200" b="1" i="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Franklin Gothic Demi" pitchFamily="34" charset="0"/>
                          <a:cs typeface="Courier New" pitchFamily="49" charset="0"/>
                        </a:rPr>
                        <a:t>одновременно и монахи и рыцари служили в ордене.</a:t>
                      </a:r>
                    </a:p>
                    <a:p>
                      <a:pPr algn="ctr"/>
                      <a:endParaRPr lang="ru-RU" sz="2800" i="1" baseline="0" dirty="0" smtClean="0">
                        <a:latin typeface="Franklin Gothic Dem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647305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844824"/>
            <a:ext cx="8640960" cy="4536504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С какой целью и как были созданы  духовно – рыцарские ордена?</a:t>
            </a:r>
          </a:p>
          <a:p>
            <a:r>
              <a:rPr lang="ru-RU" sz="3200" dirty="0" smtClean="0"/>
              <a:t>Какую роль они сыграли в государстве крестоносцев?</a:t>
            </a:r>
            <a:endParaRPr lang="ru-RU" sz="3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404664"/>
            <a:ext cx="8856984" cy="914400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                         </a:t>
            </a:r>
            <a:r>
              <a:rPr lang="ru-RU" sz="5400" dirty="0" smtClean="0">
                <a:solidFill>
                  <a:srgbClr val="FFFF00"/>
                </a:solidFill>
              </a:rPr>
              <a:t>?</a:t>
            </a:r>
            <a:endParaRPr lang="ru-RU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101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746866387"/>
              </p:ext>
            </p:extLst>
          </p:nvPr>
        </p:nvGraphicFramePr>
        <p:xfrm>
          <a:off x="2771800" y="5445224"/>
          <a:ext cx="3600400" cy="1008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0"/>
              </a:tblGrid>
              <a:tr h="1008112"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latin typeface="Courier New" pitchFamily="49" charset="0"/>
                          <a:cs typeface="Courier New" pitchFamily="49" charset="0"/>
                        </a:rPr>
                        <a:t>Другие</a:t>
                      </a:r>
                      <a:endParaRPr lang="ru-RU" sz="48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88640"/>
            <a:ext cx="8856984" cy="914400"/>
          </a:xfrm>
        </p:spPr>
        <p:txBody>
          <a:bodyPr/>
          <a:lstStyle/>
          <a:p>
            <a:pPr algn="ctr"/>
            <a:endParaRPr lang="ru-RU" sz="4000" b="1" dirty="0">
              <a:solidFill>
                <a:srgbClr val="00B0F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59411370"/>
              </p:ext>
            </p:extLst>
          </p:nvPr>
        </p:nvGraphicFramePr>
        <p:xfrm>
          <a:off x="5580112" y="2060848"/>
          <a:ext cx="3384376" cy="1584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/>
              </a:tblGrid>
              <a:tr h="1584176">
                <a:tc>
                  <a:txBody>
                    <a:bodyPr/>
                    <a:lstStyle/>
                    <a:p>
                      <a:r>
                        <a:rPr lang="ru-RU" sz="3300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Госпитальеры</a:t>
                      </a:r>
                      <a:endParaRPr lang="ru-RU" sz="3300" dirty="0">
                        <a:solidFill>
                          <a:schemeClr val="tx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49424710"/>
              </p:ext>
            </p:extLst>
          </p:nvPr>
        </p:nvGraphicFramePr>
        <p:xfrm>
          <a:off x="2771800" y="4005064"/>
          <a:ext cx="3600400" cy="1296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0"/>
              </a:tblGrid>
              <a:tr h="1296144"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Тевтонский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88714705"/>
              </p:ext>
            </p:extLst>
          </p:nvPr>
        </p:nvGraphicFramePr>
        <p:xfrm>
          <a:off x="179512" y="2060848"/>
          <a:ext cx="3384376" cy="1584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/>
              </a:tblGrid>
              <a:tr h="1584176">
                <a:tc>
                  <a:txBody>
                    <a:bodyPr/>
                    <a:lstStyle/>
                    <a:p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Тамплиеры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30604291"/>
              </p:ext>
            </p:extLst>
          </p:nvPr>
        </p:nvGraphicFramePr>
        <p:xfrm>
          <a:off x="107504" y="116632"/>
          <a:ext cx="8928992" cy="1296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28992"/>
              </a:tblGrid>
              <a:tr h="1296144">
                <a:tc>
                  <a:txBody>
                    <a:bodyPr/>
                    <a:lstStyle/>
                    <a:p>
                      <a:pPr algn="ctr"/>
                      <a:r>
                        <a:rPr lang="ru-RU" sz="4400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Духовно – рыцарские ордена</a:t>
                      </a:r>
                      <a:endParaRPr lang="ru-RU" sz="4400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0772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75856" y="620688"/>
            <a:ext cx="5760640" cy="6120680"/>
          </a:xfrm>
        </p:spPr>
        <p:txBody>
          <a:bodyPr>
            <a:normAutofit fontScale="25000" lnSpcReduction="20000"/>
          </a:bodyPr>
          <a:lstStyle/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r>
              <a:rPr lang="ru-RU" sz="7600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Орден  тамплиеров;</a:t>
            </a:r>
          </a:p>
          <a:p>
            <a:r>
              <a:rPr lang="ru-RU" sz="7600" b="1" dirty="0">
                <a:latin typeface="Courier New" pitchFamily="49" charset="0"/>
                <a:cs typeface="Courier New" pitchFamily="49" charset="0"/>
              </a:rPr>
              <a:t>О</a:t>
            </a:r>
            <a:r>
              <a:rPr lang="ru-RU" sz="7600" b="1" dirty="0" smtClean="0">
                <a:latin typeface="Courier New" pitchFamily="49" charset="0"/>
                <a:cs typeface="Courier New" pitchFamily="49" charset="0"/>
              </a:rPr>
              <a:t>т французского «храм»;</a:t>
            </a:r>
          </a:p>
          <a:p>
            <a:r>
              <a:rPr lang="ru-RU" sz="7600" b="1" dirty="0" smtClean="0">
                <a:latin typeface="Courier New" pitchFamily="49" charset="0"/>
                <a:cs typeface="Courier New" pitchFamily="49" charset="0"/>
              </a:rPr>
              <a:t>Основан: группой французских рыцарей в 1118-1119 гг.;</a:t>
            </a:r>
          </a:p>
          <a:p>
            <a:r>
              <a:rPr lang="ru-RU" sz="7600" b="1" dirty="0" smtClean="0">
                <a:latin typeface="Courier New" pitchFamily="49" charset="0"/>
                <a:cs typeface="Courier New" pitchFamily="49" charset="0"/>
              </a:rPr>
              <a:t>Цель: «по возможности заботиться о дорогах и путях, особенно об охране паломников».</a:t>
            </a:r>
          </a:p>
          <a:p>
            <a:r>
              <a:rPr lang="ru-RU" sz="7600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Орден госпитальеров;</a:t>
            </a:r>
          </a:p>
          <a:p>
            <a:r>
              <a:rPr lang="ru-RU" sz="7600" b="1" dirty="0" smtClean="0">
                <a:latin typeface="Courier New" pitchFamily="49" charset="0"/>
                <a:cs typeface="Courier New" pitchFamily="49" charset="0"/>
              </a:rPr>
              <a:t>От латинского</a:t>
            </a:r>
            <a:r>
              <a:rPr lang="en-US" sz="76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7600" b="1" dirty="0" smtClean="0">
                <a:latin typeface="Courier New" pitchFamily="49" charset="0"/>
                <a:cs typeface="Courier New" pitchFamily="49" charset="0"/>
              </a:rPr>
              <a:t>«гость»;</a:t>
            </a:r>
          </a:p>
          <a:p>
            <a:r>
              <a:rPr lang="ru-RU" sz="7600" b="1" dirty="0" smtClean="0">
                <a:latin typeface="Courier New" pitchFamily="49" charset="0"/>
                <a:cs typeface="Courier New" pitchFamily="49" charset="0"/>
              </a:rPr>
              <a:t>Основан: в Палестине  итальянским купцом </a:t>
            </a:r>
            <a:r>
              <a:rPr lang="ru-RU" sz="7600" b="1" dirty="0" err="1" smtClean="0">
                <a:latin typeface="Courier New" pitchFamily="49" charset="0"/>
                <a:cs typeface="Courier New" pitchFamily="49" charset="0"/>
              </a:rPr>
              <a:t>Мауро</a:t>
            </a:r>
            <a:r>
              <a:rPr lang="ru-RU" sz="7600" b="1" dirty="0" smtClean="0">
                <a:latin typeface="Courier New" pitchFamily="49" charset="0"/>
                <a:cs typeface="Courier New" pitchFamily="49" charset="0"/>
              </a:rPr>
              <a:t> основан первый госпиталь для паломников к святым местам;</a:t>
            </a:r>
          </a:p>
          <a:p>
            <a:r>
              <a:rPr lang="ru-RU" sz="7600" b="1" dirty="0" smtClean="0">
                <a:latin typeface="Courier New" pitchFamily="49" charset="0"/>
                <a:cs typeface="Courier New" pitchFamily="49" charset="0"/>
              </a:rPr>
              <a:t>Цель: забота о паломниках, обеспечение их пищей, ночлегом, лечением.</a:t>
            </a:r>
          </a:p>
          <a:p>
            <a:r>
              <a:rPr lang="ru-RU" sz="7600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Тевтонский (немецкий) </a:t>
            </a:r>
          </a:p>
          <a:p>
            <a:r>
              <a:rPr lang="ru-RU" sz="7600" b="1" dirty="0">
                <a:latin typeface="Courier New" pitchFamily="49" charset="0"/>
                <a:cs typeface="Courier New" pitchFamily="49" charset="0"/>
              </a:rPr>
              <a:t>О</a:t>
            </a:r>
            <a:r>
              <a:rPr lang="ru-RU" sz="7600" b="1" dirty="0" smtClean="0">
                <a:latin typeface="Courier New" pitchFamily="49" charset="0"/>
                <a:cs typeface="Courier New" pitchFamily="49" charset="0"/>
              </a:rPr>
              <a:t>бъединяет немецких рыцарей;</a:t>
            </a:r>
          </a:p>
          <a:p>
            <a:r>
              <a:rPr lang="ru-RU" sz="7600" b="1" dirty="0" smtClean="0">
                <a:latin typeface="Courier New" pitchFamily="49" charset="0"/>
                <a:cs typeface="Courier New" pitchFamily="49" charset="0"/>
              </a:rPr>
              <a:t>Цель: лечение и охрана паломников в Палестине. Орден стал огнём и мечом нести слово Христово в восточные земли, предоставив право сражаться за гроб Господень другим орденам.</a:t>
            </a:r>
          </a:p>
          <a:p>
            <a:endParaRPr lang="ru-RU" sz="3300" b="1" dirty="0" smtClean="0">
              <a:latin typeface="Courier New" pitchFamily="49" charset="0"/>
              <a:cs typeface="Courier New" pitchFamily="49" charset="0"/>
            </a:endParaRPr>
          </a:p>
          <a:p>
            <a:endParaRPr lang="ru-RU" sz="2600" dirty="0" smtClean="0"/>
          </a:p>
          <a:p>
            <a:endParaRPr lang="ru-RU" sz="2600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504056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FFC000"/>
                </a:solidFill>
              </a:rPr>
              <a:t> </a:t>
            </a:r>
            <a:r>
              <a:rPr lang="ru-RU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Роль духовно-рыцарских орденов</a:t>
            </a:r>
            <a:endParaRPr lang="ru-RU" sz="3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354" y="1412776"/>
            <a:ext cx="3154501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1627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988840"/>
            <a:ext cx="8352928" cy="4248472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ru-RU" dirty="0" smtClean="0">
                <a:solidFill>
                  <a:srgbClr val="FFFF00"/>
                </a:solidFill>
              </a:rPr>
              <a:t>Привилегии: </a:t>
            </a:r>
          </a:p>
          <a:p>
            <a:pPr>
              <a:buFontTx/>
              <a:buChar char="-"/>
            </a:pPr>
            <a:r>
              <a:rPr lang="ru-RU" dirty="0" smtClean="0"/>
              <a:t>Освобождались от уплаты десятины;</a:t>
            </a:r>
          </a:p>
          <a:p>
            <a:pPr>
              <a:buFontTx/>
              <a:buChar char="-"/>
            </a:pPr>
            <a:r>
              <a:rPr lang="ru-RU" dirty="0" smtClean="0"/>
              <a:t>Подлежали папскому суду;</a:t>
            </a:r>
          </a:p>
          <a:p>
            <a:pPr>
              <a:buFontTx/>
              <a:buChar char="-"/>
            </a:pPr>
            <a:r>
              <a:rPr lang="ru-RU" dirty="0" smtClean="0"/>
              <a:t>Владели землями;</a:t>
            </a:r>
          </a:p>
          <a:p>
            <a:pPr>
              <a:buFontTx/>
              <a:buChar char="-"/>
            </a:pPr>
            <a:r>
              <a:rPr lang="ru-RU" dirty="0" smtClean="0"/>
              <a:t>Участвовали в торговле;</a:t>
            </a:r>
          </a:p>
          <a:p>
            <a:pPr>
              <a:buFontTx/>
              <a:buChar char="-"/>
            </a:pPr>
            <a:r>
              <a:rPr lang="ru-RU" dirty="0" smtClean="0"/>
              <a:t>Совершали денежные сделки;</a:t>
            </a:r>
          </a:p>
          <a:p>
            <a:pPr>
              <a:buFontTx/>
              <a:buChar char="-"/>
            </a:pPr>
            <a:r>
              <a:rPr lang="ru-RU" dirty="0" smtClean="0"/>
              <a:t>Заботились о паломниках.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FFFF00"/>
                </a:solidFill>
              </a:rPr>
              <a:t>Запреты:</a:t>
            </a:r>
          </a:p>
          <a:p>
            <a:pPr>
              <a:buFontTx/>
              <a:buChar char="-"/>
            </a:pPr>
            <a:r>
              <a:rPr lang="ru-RU" dirty="0" smtClean="0"/>
              <a:t>-вступать в брак;</a:t>
            </a:r>
          </a:p>
          <a:p>
            <a:pPr>
              <a:buFontTx/>
              <a:buChar char="-"/>
            </a:pPr>
            <a:r>
              <a:rPr lang="ru-RU" dirty="0" smtClean="0"/>
              <a:t>Светские развлечения;</a:t>
            </a:r>
          </a:p>
          <a:p>
            <a:pPr>
              <a:buFontTx/>
              <a:buChar char="-"/>
            </a:pPr>
            <a:endParaRPr lang="ru-RU" dirty="0" smtClean="0"/>
          </a:p>
          <a:p>
            <a:pPr marL="18288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476672"/>
            <a:ext cx="7421448" cy="914400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Привилегии и запреты.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683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116632"/>
            <a:ext cx="8856984" cy="3744416"/>
          </a:xfrm>
        </p:spPr>
        <p:txBody>
          <a:bodyPr>
            <a:normAutofit fontScale="25000" lnSpcReduction="20000"/>
          </a:bodyPr>
          <a:lstStyle/>
          <a:p>
            <a:endParaRPr lang="ru-RU" sz="2400" dirty="0" smtClean="0">
              <a:solidFill>
                <a:srgbClr val="FF0000"/>
              </a:solidFill>
            </a:endParaRPr>
          </a:p>
          <a:p>
            <a:pPr marL="18288" indent="0">
              <a:buNone/>
            </a:pPr>
            <a:endParaRPr lang="ru-RU" sz="12800" dirty="0" smtClean="0">
              <a:solidFill>
                <a:srgbClr val="FF0000"/>
              </a:solidFill>
            </a:endParaRPr>
          </a:p>
          <a:p>
            <a:pPr marL="18288" indent="0">
              <a:buNone/>
            </a:pPr>
            <a:r>
              <a:rPr lang="ru-RU" sz="12800" dirty="0" smtClean="0">
                <a:solidFill>
                  <a:srgbClr val="FF0000"/>
                </a:solidFill>
              </a:rPr>
              <a:t>Вопрос</a:t>
            </a:r>
            <a:r>
              <a:rPr lang="ru-RU" sz="12800" dirty="0">
                <a:solidFill>
                  <a:srgbClr val="FF0000"/>
                </a:solidFill>
              </a:rPr>
              <a:t>: </a:t>
            </a:r>
            <a:r>
              <a:rPr lang="ru-RU" sz="12800" dirty="0" smtClean="0"/>
              <a:t>С </a:t>
            </a:r>
            <a:r>
              <a:rPr lang="ru-RU" sz="12800" dirty="0"/>
              <a:t>какой целью и как были созданы духовно – рыцарские ордена?</a:t>
            </a:r>
          </a:p>
          <a:p>
            <a:r>
              <a:rPr lang="ru-RU" sz="12800" dirty="0" smtClean="0">
                <a:solidFill>
                  <a:srgbClr val="FFFF00"/>
                </a:solidFill>
              </a:rPr>
              <a:t>Ответ</a:t>
            </a:r>
            <a:r>
              <a:rPr lang="ru-RU" sz="12800" dirty="0">
                <a:solidFill>
                  <a:srgbClr val="FFFF00"/>
                </a:solidFill>
              </a:rPr>
              <a:t>:</a:t>
            </a:r>
            <a:r>
              <a:rPr lang="ru-RU" sz="12800" dirty="0"/>
              <a:t> Духовно –рыцарские ордена смогли накопить богатства, расширить свои владения, участвовать в торговых и финансовых сделках</a:t>
            </a:r>
            <a:r>
              <a:rPr lang="ru-RU" sz="12800" dirty="0" smtClean="0"/>
              <a:t>.</a:t>
            </a:r>
          </a:p>
          <a:p>
            <a:pPr marL="18288" indent="0">
              <a:buNone/>
            </a:pPr>
            <a:r>
              <a:rPr lang="ru-RU" sz="12800" dirty="0" smtClean="0">
                <a:solidFill>
                  <a:srgbClr val="FF0000"/>
                </a:solidFill>
              </a:rPr>
              <a:t>Вопрос</a:t>
            </a:r>
            <a:r>
              <a:rPr lang="ru-RU" sz="12800" dirty="0">
                <a:solidFill>
                  <a:srgbClr val="FF0000"/>
                </a:solidFill>
              </a:rPr>
              <a:t>: </a:t>
            </a:r>
            <a:r>
              <a:rPr lang="ru-RU" sz="12800" dirty="0"/>
              <a:t>Какую роль они сыграли в государствах крестоносцев?</a:t>
            </a:r>
            <a:br>
              <a:rPr lang="ru-RU" sz="12800" dirty="0"/>
            </a:br>
            <a:endParaRPr lang="ru-RU" sz="12800" dirty="0"/>
          </a:p>
          <a:p>
            <a:endParaRPr lang="ru-RU" sz="11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3861048"/>
            <a:ext cx="8784976" cy="2664296"/>
          </a:xfrm>
        </p:spPr>
        <p:txBody>
          <a:bodyPr/>
          <a:lstStyle/>
          <a:p>
            <a:r>
              <a:rPr lang="ru-RU" sz="3200" dirty="0" smtClean="0">
                <a:solidFill>
                  <a:srgbClr val="FFFF00"/>
                </a:solidFill>
              </a:rPr>
              <a:t>Ответ:  </a:t>
            </a:r>
            <a:r>
              <a:rPr lang="ru-RU" sz="3200" dirty="0" smtClean="0"/>
              <a:t>Ордена </a:t>
            </a:r>
            <a:r>
              <a:rPr lang="ru-RU" sz="3200" dirty="0"/>
              <a:t>–это сплочённая сила крестоносцев. Ордена вступали во взаимоотношения между собой и феодалами, а это привело в итоге к ослаблению </a:t>
            </a:r>
            <a:r>
              <a:rPr lang="ru-RU" sz="3200" dirty="0" smtClean="0"/>
              <a:t>государств </a:t>
            </a:r>
            <a:r>
              <a:rPr lang="ru-RU" sz="3200" dirty="0"/>
              <a:t>крестоносцев.</a:t>
            </a:r>
          </a:p>
        </p:txBody>
      </p:sp>
    </p:spTree>
    <p:extLst>
      <p:ext uri="{BB962C8B-B14F-4D97-AF65-F5344CB8AC3E}">
        <p14:creationId xmlns:p14="http://schemas.microsoft.com/office/powerpoint/2010/main" xmlns="" val="20867529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764704"/>
            <a:ext cx="8928992" cy="597666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Из-за парт мы выйдем </a:t>
            </a:r>
            <a:r>
              <a:rPr lang="ru-RU" sz="2400" b="1" dirty="0" err="1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дружно,но</a:t>
            </a:r>
            <a:r>
              <a:rPr lang="ru-RU" sz="2400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 шутить совсем не нужно,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Встали прямо, ноги вместе,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Поворот, кругом на месте,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Хлопнем пару раз в ладоши,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И потопаем немножко.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А теперь представим, дети,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Будто руки наши  - ветки.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Покачаем ими дружно,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Словно ветер дует южный.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Ветер стих. Вздохнули дружно.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Нам урок продолжить нужно.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Подравнялись, тихо сели и на доску посмотрели.</a:t>
            </a:r>
          </a:p>
          <a:p>
            <a:endParaRPr lang="ru-RU" sz="2400" dirty="0">
              <a:solidFill>
                <a:srgbClr val="FFFF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16632"/>
            <a:ext cx="8119864" cy="648072"/>
          </a:xfrm>
        </p:spPr>
        <p:txBody>
          <a:bodyPr/>
          <a:lstStyle/>
          <a:p>
            <a:r>
              <a:rPr lang="ru-RU" sz="4800" dirty="0" smtClean="0"/>
              <a:t>          </a:t>
            </a:r>
            <a:r>
              <a:rPr lang="ru-RU" sz="4800" dirty="0" err="1" smtClean="0">
                <a:latin typeface="Arial" pitchFamily="34" charset="0"/>
                <a:cs typeface="Arial" pitchFamily="34" charset="0"/>
              </a:rPr>
              <a:t>Физкульт</a:t>
            </a:r>
            <a:r>
              <a:rPr lang="ru-RU" sz="4800" dirty="0" smtClean="0">
                <a:latin typeface="Arial" pitchFamily="34" charset="0"/>
                <a:cs typeface="Arial" pitchFamily="34" charset="0"/>
              </a:rPr>
              <a:t> - минутка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12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772816"/>
            <a:ext cx="8784976" cy="4752528"/>
          </a:xfrm>
        </p:spPr>
        <p:txBody>
          <a:bodyPr>
            <a:normAutofit/>
          </a:bodyPr>
          <a:lstStyle/>
          <a:p>
            <a:r>
              <a:rPr lang="ru-RU" sz="4400" b="1" dirty="0"/>
              <a:t>Проверка домашнего задания.</a:t>
            </a:r>
          </a:p>
          <a:p>
            <a:r>
              <a:rPr lang="ru-RU" sz="4400" b="1" dirty="0" smtClean="0"/>
              <a:t>Объяснение темы урока. </a:t>
            </a:r>
          </a:p>
          <a:p>
            <a:r>
              <a:rPr lang="ru-RU" sz="4400" b="1" dirty="0" smtClean="0"/>
              <a:t>Закрепление нового материала.</a:t>
            </a:r>
          </a:p>
          <a:p>
            <a:r>
              <a:rPr lang="ru-RU" sz="4400" b="1" dirty="0" smtClean="0"/>
              <a:t>Домашнее задание</a:t>
            </a:r>
            <a:r>
              <a:rPr lang="ru-RU" sz="4400" dirty="0" smtClean="0"/>
              <a:t>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4136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</a:rPr>
              <a:t>План урока:</a:t>
            </a:r>
            <a:endParaRPr lang="ru-RU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609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07504" y="1628800"/>
            <a:ext cx="8928992" cy="496855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Courier New" pitchFamily="49" charset="0"/>
                <a:cs typeface="Courier New" pitchFamily="49" charset="0"/>
              </a:rPr>
              <a:t>Мусульмане покорив </a:t>
            </a:r>
            <a:endParaRPr lang="en-US" sz="3200" b="1" dirty="0" smtClean="0">
              <a:latin typeface="Courier New" pitchFamily="49" charset="0"/>
              <a:cs typeface="Courier New" pitchFamily="49" charset="0"/>
            </a:endParaRPr>
          </a:p>
          <a:p>
            <a:pPr marL="18288" indent="0">
              <a:buNone/>
            </a:pPr>
            <a:r>
              <a:rPr lang="ru-RU" sz="3200" b="1" dirty="0" smtClean="0">
                <a:latin typeface="Courier New" pitchFamily="49" charset="0"/>
                <a:cs typeface="Courier New" pitchFamily="49" charset="0"/>
              </a:rPr>
              <a:t>Египет</a:t>
            </a:r>
            <a:r>
              <a:rPr lang="ru-RU" sz="3200" b="1" dirty="0">
                <a:latin typeface="Courier New" pitchFamily="49" charset="0"/>
                <a:cs typeface="Courier New" pitchFamily="49" charset="0"/>
              </a:rPr>
              <a:t>,</a:t>
            </a:r>
            <a:r>
              <a:rPr lang="ru-RU" sz="3200" b="1" dirty="0" smtClean="0">
                <a:latin typeface="Courier New" pitchFamily="49" charset="0"/>
                <a:cs typeface="Courier New" pitchFamily="49" charset="0"/>
              </a:rPr>
              <a:t> Месопотамию</a:t>
            </a:r>
            <a:r>
              <a:rPr lang="ru-RU" sz="3200" b="1" dirty="0">
                <a:latin typeface="Courier New" pitchFamily="49" charset="0"/>
                <a:cs typeface="Courier New" pitchFamily="49" charset="0"/>
              </a:rPr>
              <a:t>, </a:t>
            </a:r>
            <a:endParaRPr lang="ru-RU" sz="3200" b="1" dirty="0" smtClean="0">
              <a:latin typeface="Courier New" pitchFamily="49" charset="0"/>
              <a:cs typeface="Courier New" pitchFamily="49" charset="0"/>
            </a:endParaRPr>
          </a:p>
          <a:p>
            <a:pPr marL="18288" indent="0">
              <a:buNone/>
            </a:pPr>
            <a:r>
              <a:rPr lang="ru-RU" sz="3200" b="1" dirty="0" smtClean="0">
                <a:latin typeface="Courier New" pitchFamily="49" charset="0"/>
                <a:cs typeface="Courier New" pitchFamily="49" charset="0"/>
              </a:rPr>
              <a:t>Сирию</a:t>
            </a:r>
            <a:r>
              <a:rPr lang="ru-RU" sz="3200" b="1" dirty="0">
                <a:latin typeface="Courier New" pitchFamily="49" charset="0"/>
                <a:cs typeface="Courier New" pitchFamily="49" charset="0"/>
              </a:rPr>
              <a:t>; </a:t>
            </a:r>
          </a:p>
          <a:p>
            <a:r>
              <a:rPr lang="ru-RU" sz="3200" b="1" dirty="0" smtClean="0">
                <a:latin typeface="Courier New" pitchFamily="49" charset="0"/>
                <a:cs typeface="Courier New" pitchFamily="49" charset="0"/>
              </a:rPr>
              <a:t>В 1187 г. захватили </a:t>
            </a:r>
            <a:endParaRPr lang="en-US" sz="3200" b="1" dirty="0" smtClean="0">
              <a:latin typeface="Courier New" pitchFamily="49" charset="0"/>
              <a:cs typeface="Courier New" pitchFamily="49" charset="0"/>
            </a:endParaRPr>
          </a:p>
          <a:p>
            <a:pPr marL="18288" indent="0">
              <a:buNone/>
            </a:pPr>
            <a:r>
              <a:rPr lang="ru-RU" sz="3200" b="1" dirty="0" smtClean="0">
                <a:latin typeface="Courier New" pitchFamily="49" charset="0"/>
                <a:cs typeface="Courier New" pitchFamily="49" charset="0"/>
              </a:rPr>
              <a:t>Иерусалим и создали </a:t>
            </a:r>
          </a:p>
          <a:p>
            <a:pPr marL="18288" indent="0">
              <a:buNone/>
            </a:pPr>
            <a:r>
              <a:rPr lang="ru-RU" sz="3200" b="1" dirty="0" smtClean="0">
                <a:latin typeface="Courier New" pitchFamily="49" charset="0"/>
                <a:cs typeface="Courier New" pitchFamily="49" charset="0"/>
              </a:rPr>
              <a:t>государство </a:t>
            </a:r>
            <a:r>
              <a:rPr lang="ru-RU" sz="3200" b="1" dirty="0">
                <a:latin typeface="Courier New" pitchFamily="49" charset="0"/>
                <a:cs typeface="Courier New" pitchFamily="49" charset="0"/>
              </a:rPr>
              <a:t>с </a:t>
            </a:r>
            <a:r>
              <a:rPr lang="ru-RU" sz="3200" b="1" dirty="0" smtClean="0">
                <a:latin typeface="Courier New" pitchFamily="49" charset="0"/>
                <a:cs typeface="Courier New" pitchFamily="49" charset="0"/>
              </a:rPr>
              <a:t>правителем </a:t>
            </a:r>
          </a:p>
          <a:p>
            <a:pPr marL="18288" indent="0">
              <a:buNone/>
            </a:pPr>
            <a:r>
              <a:rPr lang="ru-RU" sz="3200" b="1" dirty="0" smtClean="0">
                <a:latin typeface="Courier New" pitchFamily="49" charset="0"/>
                <a:cs typeface="Courier New" pitchFamily="49" charset="0"/>
              </a:rPr>
              <a:t>Салах </a:t>
            </a:r>
            <a:r>
              <a:rPr lang="ru-RU" sz="3200" b="1" dirty="0">
                <a:latin typeface="Courier New" pitchFamily="49" charset="0"/>
                <a:cs typeface="Courier New" pitchFamily="49" charset="0"/>
              </a:rPr>
              <a:t>ад </a:t>
            </a:r>
            <a:r>
              <a:rPr lang="ru-RU" sz="3200" b="1" dirty="0" err="1" smtClean="0">
                <a:latin typeface="Courier New" pitchFamily="49" charset="0"/>
                <a:cs typeface="Courier New" pitchFamily="49" charset="0"/>
              </a:rPr>
              <a:t>Дином</a:t>
            </a:r>
            <a:r>
              <a:rPr lang="ru-RU" sz="3200" b="1" dirty="0">
                <a:latin typeface="Courier New" pitchFamily="49" charset="0"/>
                <a:cs typeface="Courier New" pitchFamily="49" charset="0"/>
              </a:rPr>
              <a:t>.</a:t>
            </a:r>
            <a:r>
              <a:rPr lang="ru-RU" sz="3200" b="1" dirty="0" smtClean="0">
                <a:latin typeface="Courier New" pitchFamily="49" charset="0"/>
                <a:cs typeface="Courier New" pitchFamily="49" charset="0"/>
              </a:rPr>
              <a:t> </a:t>
            </a:r>
            <a:endParaRPr lang="ru-RU" sz="3200" b="1" dirty="0">
              <a:latin typeface="Courier New" pitchFamily="49" charset="0"/>
              <a:cs typeface="Courier New" pitchFamily="49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1368152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4. Третий крестовый поход: поход королей (1118-1119 г. г).</a:t>
            </a:r>
            <a:endParaRPr lang="ru-RU" sz="4000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772816"/>
            <a:ext cx="2876873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52957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556792"/>
            <a:ext cx="8712968" cy="5017595"/>
          </a:xfrm>
        </p:spPr>
        <p:txBody>
          <a:bodyPr/>
          <a:lstStyle/>
          <a:p>
            <a:r>
              <a:rPr lang="ru-RU" sz="2800" dirty="0" smtClean="0"/>
              <a:t>Немецкий </a:t>
            </a:r>
            <a:r>
              <a:rPr lang="ru-RU" sz="3200" dirty="0" smtClean="0"/>
              <a:t>император: Фридрих </a:t>
            </a:r>
            <a:r>
              <a:rPr lang="en-US" sz="3200" dirty="0" smtClean="0"/>
              <a:t>I </a:t>
            </a:r>
            <a:r>
              <a:rPr lang="ru-RU" sz="3200" dirty="0" smtClean="0"/>
              <a:t>Барбаросса</a:t>
            </a:r>
          </a:p>
          <a:p>
            <a:r>
              <a:rPr lang="ru-RU" sz="3200" dirty="0" smtClean="0"/>
              <a:t>Французский король Филипп</a:t>
            </a:r>
            <a:r>
              <a:rPr lang="en-US" sz="3200" dirty="0" smtClean="0"/>
              <a:t>II</a:t>
            </a:r>
            <a:r>
              <a:rPr lang="ru-RU" sz="3200" dirty="0" smtClean="0"/>
              <a:t> Август;</a:t>
            </a:r>
          </a:p>
          <a:p>
            <a:r>
              <a:rPr lang="ru-RU" sz="3200" dirty="0" smtClean="0"/>
              <a:t>Английский король Ричард</a:t>
            </a:r>
            <a:r>
              <a:rPr lang="en-US" sz="3200" dirty="0" smtClean="0"/>
              <a:t>I </a:t>
            </a:r>
            <a:r>
              <a:rPr lang="ru-RU" sz="3200" dirty="0" smtClean="0"/>
              <a:t>Львиное Сердце;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1368152"/>
          </a:xfrm>
        </p:spPr>
        <p:txBody>
          <a:bodyPr/>
          <a:lstStyle/>
          <a:p>
            <a:r>
              <a:rPr lang="ru-RU" sz="4000" b="1" dirty="0" smtClean="0">
                <a:solidFill>
                  <a:srgbClr val="FFFF00"/>
                </a:solidFill>
              </a:rPr>
              <a:t>Во главе третьего крестового похода стояли:</a:t>
            </a:r>
            <a:endParaRPr lang="ru-RU" sz="4000" b="1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557010"/>
            <a:ext cx="1728192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629018"/>
            <a:ext cx="1656184" cy="190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630171"/>
            <a:ext cx="1728192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6948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2276872"/>
            <a:ext cx="8640960" cy="4320480"/>
          </a:xfrm>
        </p:spPr>
        <p:txBody>
          <a:bodyPr/>
          <a:lstStyle/>
          <a:p>
            <a:r>
              <a:rPr lang="ru-RU" sz="3600" dirty="0" smtClean="0">
                <a:solidFill>
                  <a:srgbClr val="FFFF00"/>
                </a:solidFill>
              </a:rPr>
              <a:t>Ответ:</a:t>
            </a:r>
          </a:p>
          <a:p>
            <a:r>
              <a:rPr lang="ru-RU" sz="3600" dirty="0" smtClean="0"/>
              <a:t>Фридрих </a:t>
            </a:r>
            <a:r>
              <a:rPr lang="ru-RU" sz="3600" dirty="0"/>
              <a:t>I при захвате Акры был убит, Филипп II уехал во Францию, Ричард I – попал в плен к австрийскому </a:t>
            </a:r>
            <a:r>
              <a:rPr lang="ru-RU" sz="3600" dirty="0" err="1"/>
              <a:t>эрц</a:t>
            </a:r>
            <a:r>
              <a:rPr lang="ru-RU" sz="3600" dirty="0"/>
              <a:t>- герцог, а потом в одном из сражений был </a:t>
            </a:r>
            <a:r>
              <a:rPr lang="ru-RU" sz="3600" dirty="0" smtClean="0"/>
              <a:t>убит</a:t>
            </a:r>
            <a:r>
              <a:rPr lang="ru-RU" sz="3600" dirty="0"/>
              <a:t>.</a:t>
            </a:r>
          </a:p>
          <a:p>
            <a:endParaRPr lang="ru-RU" sz="3600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404664"/>
            <a:ext cx="8784976" cy="1728192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Назовите результаты Третьего Крестового похода?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073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1124744"/>
            <a:ext cx="8928992" cy="5616624"/>
          </a:xfrm>
        </p:spPr>
        <p:txBody>
          <a:bodyPr>
            <a:normAutofit/>
          </a:bodyPr>
          <a:lstStyle/>
          <a:p>
            <a:pPr marL="18288" indent="0">
              <a:buNone/>
            </a:pPr>
            <a:endParaRPr lang="ru-RU" sz="3200" b="1" dirty="0" smtClean="0">
              <a:solidFill>
                <a:srgbClr val="FFFF00"/>
              </a:solidFill>
            </a:endParaRPr>
          </a:p>
          <a:p>
            <a:pPr marL="18288" indent="0">
              <a:buNone/>
            </a:pPr>
            <a:endParaRPr lang="ru-RU" sz="3200" b="1" dirty="0">
              <a:solidFill>
                <a:srgbClr val="FFFF00"/>
              </a:solidFill>
            </a:endParaRPr>
          </a:p>
          <a:p>
            <a:pPr marL="18288" indent="0">
              <a:buNone/>
            </a:pPr>
            <a:endParaRPr lang="ru-RU" sz="3200" b="1" dirty="0" smtClean="0">
              <a:solidFill>
                <a:srgbClr val="FFFF00"/>
              </a:solidFill>
            </a:endParaRPr>
          </a:p>
          <a:p>
            <a:pPr marL="18288" indent="0">
              <a:buNone/>
            </a:pPr>
            <a:endParaRPr lang="ru-RU" sz="3200" b="1" dirty="0">
              <a:solidFill>
                <a:srgbClr val="FFFF00"/>
              </a:solidFill>
            </a:endParaRPr>
          </a:p>
          <a:p>
            <a:pPr marL="18288" indent="0">
              <a:buNone/>
            </a:pPr>
            <a:endParaRPr lang="ru-RU" sz="3200" b="1" dirty="0" smtClean="0">
              <a:solidFill>
                <a:srgbClr val="FFFF00"/>
              </a:solidFill>
            </a:endParaRPr>
          </a:p>
          <a:p>
            <a:pPr marL="18288" indent="0">
              <a:buNone/>
            </a:pPr>
            <a:endParaRPr lang="ru-RU" sz="3200" b="1" dirty="0" smtClean="0">
              <a:solidFill>
                <a:srgbClr val="FFFF00"/>
              </a:solidFill>
            </a:endParaRPr>
          </a:p>
          <a:p>
            <a:pPr marL="18288" indent="0">
              <a:buNone/>
            </a:pPr>
            <a:endParaRPr lang="ru-RU" sz="1400" b="1" dirty="0" smtClean="0">
              <a:solidFill>
                <a:srgbClr val="FFFF00"/>
              </a:solidFill>
            </a:endParaRPr>
          </a:p>
          <a:p>
            <a:pPr marL="18288" indent="0">
              <a:buNone/>
            </a:pPr>
            <a:endParaRPr lang="ru-RU" sz="1400" b="1" dirty="0">
              <a:solidFill>
                <a:srgbClr val="FFFF00"/>
              </a:solidFill>
            </a:endParaRPr>
          </a:p>
          <a:p>
            <a:pPr marL="18288" indent="0">
              <a:buNone/>
            </a:pPr>
            <a:endParaRPr lang="ru-RU" sz="1400" b="1" dirty="0" smtClean="0">
              <a:solidFill>
                <a:srgbClr val="FFFF00"/>
              </a:solidFill>
            </a:endParaRPr>
          </a:p>
          <a:p>
            <a:pPr marL="18288" indent="0">
              <a:buNone/>
            </a:pPr>
            <a:endParaRPr lang="ru-RU" sz="1400" b="1" dirty="0">
              <a:solidFill>
                <a:srgbClr val="FFFF00"/>
              </a:solidFill>
            </a:endParaRPr>
          </a:p>
          <a:p>
            <a:pPr marL="18288" indent="0">
              <a:buNone/>
            </a:pPr>
            <a:endParaRPr lang="ru-RU" sz="1400" b="1" dirty="0" smtClean="0">
              <a:solidFill>
                <a:srgbClr val="FFFF00"/>
              </a:solidFill>
            </a:endParaRPr>
          </a:p>
          <a:p>
            <a:pPr marL="18288" indent="0">
              <a:buNone/>
            </a:pPr>
            <a:r>
              <a:rPr lang="ru-RU" sz="1400" b="1" dirty="0" smtClean="0">
                <a:solidFill>
                  <a:srgbClr val="FFFF00"/>
                </a:solidFill>
              </a:rPr>
              <a:t>Осада </a:t>
            </a:r>
            <a:r>
              <a:rPr lang="ru-RU" sz="1400" b="1" dirty="0">
                <a:solidFill>
                  <a:srgbClr val="FFFF00"/>
                </a:solidFill>
              </a:rPr>
              <a:t>крепости </a:t>
            </a:r>
            <a:r>
              <a:rPr lang="ru-RU" sz="1400" b="1" dirty="0" smtClean="0">
                <a:solidFill>
                  <a:srgbClr val="FFFF00"/>
                </a:solidFill>
              </a:rPr>
              <a:t>Акра.                    </a:t>
            </a:r>
            <a:r>
              <a:rPr lang="ru-RU" sz="1400" b="1" dirty="0">
                <a:solidFill>
                  <a:srgbClr val="FFFF00"/>
                </a:solidFill>
              </a:rPr>
              <a:t>Капитуляция Акры Филиппу II Августу 1191 (иллюстрация XIX в</a:t>
            </a:r>
            <a:r>
              <a:rPr lang="ru-RU" sz="1400" b="1" dirty="0" smtClean="0">
                <a:solidFill>
                  <a:srgbClr val="FFFF00"/>
                </a:solidFill>
              </a:rPr>
              <a:t>)</a:t>
            </a:r>
            <a:endParaRPr lang="ru-RU" sz="32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2448272"/>
          </a:xfrm>
        </p:spPr>
        <p:txBody>
          <a:bodyPr/>
          <a:lstStyle/>
          <a:p>
            <a:r>
              <a:rPr lang="ru-RU" sz="4000" dirty="0"/>
              <a:t>Поход успеха не имел. Иерусалим остался в руках мусульман. </a:t>
            </a:r>
            <a:r>
              <a:rPr lang="ru-RU" sz="4000" dirty="0" smtClean="0"/>
              <a:t>Крестоносцами были захвачены</a:t>
            </a:r>
            <a:br>
              <a:rPr lang="ru-RU" sz="4000" dirty="0" smtClean="0"/>
            </a:br>
            <a:r>
              <a:rPr lang="ru-RU" sz="4000" dirty="0" smtClean="0"/>
              <a:t> </a:t>
            </a:r>
            <a:r>
              <a:rPr lang="ru-RU" sz="4000" dirty="0"/>
              <a:t>о. </a:t>
            </a:r>
            <a:r>
              <a:rPr lang="ru-RU" sz="4000" dirty="0" smtClean="0"/>
              <a:t>Кипр </a:t>
            </a:r>
            <a:r>
              <a:rPr lang="ru-RU" sz="4000" dirty="0"/>
              <a:t>и крепость Акра.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08920"/>
            <a:ext cx="4392488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1374" y="2708920"/>
            <a:ext cx="4315122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2654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836712"/>
            <a:ext cx="8784976" cy="5904656"/>
          </a:xfrm>
        </p:spPr>
        <p:txBody>
          <a:bodyPr>
            <a:normAutofit fontScale="25000" lnSpcReduction="20000"/>
          </a:bodyPr>
          <a:lstStyle/>
          <a:p>
            <a:pPr marL="18288" indent="0" algn="r">
              <a:buNone/>
            </a:pPr>
            <a:r>
              <a:rPr lang="ru-RU" dirty="0" smtClean="0"/>
              <a:t>;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9600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Организатор</a:t>
            </a:r>
            <a:r>
              <a:rPr lang="ru-RU" sz="9600" b="1" dirty="0" smtClean="0">
                <a:latin typeface="Courier New" pitchFamily="49" charset="0"/>
                <a:cs typeface="Courier New" pitchFamily="49" charset="0"/>
              </a:rPr>
              <a:t>: Папа Иннокентий </a:t>
            </a:r>
            <a:r>
              <a:rPr lang="en-US" sz="9600" b="1" dirty="0" smtClean="0">
                <a:latin typeface="Courier New" pitchFamily="49" charset="0"/>
                <a:cs typeface="Courier New" pitchFamily="49" charset="0"/>
              </a:rPr>
              <a:t>III</a:t>
            </a:r>
            <a:endParaRPr lang="ru-RU" sz="9600" b="1" dirty="0">
              <a:latin typeface="Courier New" pitchFamily="49" charset="0"/>
              <a:cs typeface="Courier New" pitchFamily="49" charset="0"/>
            </a:endParaRPr>
          </a:p>
          <a:p>
            <a:endParaRPr lang="ru-RU" b="1" dirty="0" smtClean="0">
              <a:latin typeface="Courier New" pitchFamily="49" charset="0"/>
              <a:cs typeface="Courier New" pitchFamily="49" charset="0"/>
            </a:endParaRPr>
          </a:p>
          <a:p>
            <a:endParaRPr lang="ru-RU" b="1" dirty="0">
              <a:latin typeface="Courier New" pitchFamily="49" charset="0"/>
              <a:cs typeface="Courier New" pitchFamily="49" charset="0"/>
            </a:endParaRPr>
          </a:p>
          <a:p>
            <a:r>
              <a:rPr lang="ru-RU" sz="9600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Участники:                                      </a:t>
            </a:r>
          </a:p>
          <a:p>
            <a:r>
              <a:rPr lang="ru-RU" sz="9600" b="1" dirty="0" smtClean="0">
                <a:latin typeface="Courier New" pitchFamily="49" charset="0"/>
                <a:cs typeface="Courier New" pitchFamily="49" charset="0"/>
              </a:rPr>
              <a:t>Французские, германские, </a:t>
            </a:r>
          </a:p>
          <a:p>
            <a:pPr marL="18288" indent="0">
              <a:buNone/>
            </a:pPr>
            <a:r>
              <a:rPr lang="ru-RU" sz="9600" b="1" dirty="0" smtClean="0">
                <a:latin typeface="Courier New" pitchFamily="49" charset="0"/>
                <a:cs typeface="Courier New" pitchFamily="49" charset="0"/>
              </a:rPr>
              <a:t> итальянские феодалы;</a:t>
            </a:r>
          </a:p>
          <a:p>
            <a:r>
              <a:rPr lang="ru-RU" sz="9600" b="1" dirty="0" smtClean="0">
                <a:latin typeface="Courier New" pitchFamily="49" charset="0"/>
                <a:cs typeface="Courier New" pitchFamily="49" charset="0"/>
              </a:rPr>
              <a:t>Оказала денежную помощь Венеция </a:t>
            </a:r>
          </a:p>
          <a:p>
            <a:pPr marL="18288" indent="0">
              <a:buNone/>
            </a:pPr>
            <a:r>
              <a:rPr lang="ru-RU" sz="9600" b="1" dirty="0" smtClean="0">
                <a:latin typeface="Courier New" pitchFamily="49" charset="0"/>
                <a:cs typeface="Courier New" pitchFamily="49" charset="0"/>
              </a:rPr>
              <a:t> и ее дож(правитель) Энрико Дандоло. </a:t>
            </a:r>
          </a:p>
          <a:p>
            <a:pPr marL="18288" indent="0">
              <a:buNone/>
            </a:pPr>
            <a:r>
              <a:rPr lang="ru-RU" sz="96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9600" b="1" dirty="0" smtClean="0">
                <a:latin typeface="Courier New" pitchFamily="49" charset="0"/>
                <a:cs typeface="Courier New" pitchFamily="49" charset="0"/>
              </a:rPr>
              <a:t>   </a:t>
            </a:r>
            <a:r>
              <a:rPr lang="ru-RU" sz="9600" b="1" u="sng" dirty="0" smtClean="0">
                <a:latin typeface="Courier New" pitchFamily="49" charset="0"/>
                <a:cs typeface="Courier New" pitchFamily="49" charset="0"/>
              </a:rPr>
              <a:t>Плата рыцарей</a:t>
            </a:r>
            <a:r>
              <a:rPr lang="ru-RU" sz="9600" b="1" dirty="0" smtClean="0">
                <a:latin typeface="Courier New" pitchFamily="49" charset="0"/>
                <a:cs typeface="Courier New" pitchFamily="49" charset="0"/>
              </a:rPr>
              <a:t>: за 20 тон серебра </a:t>
            </a:r>
            <a:r>
              <a:rPr lang="ru-RU" sz="9600" b="1" dirty="0">
                <a:latin typeface="Courier New" pitchFamily="49" charset="0"/>
                <a:cs typeface="Courier New" pitchFamily="49" charset="0"/>
              </a:rPr>
              <a:t>р</a:t>
            </a:r>
            <a:r>
              <a:rPr lang="ru-RU" sz="9600" b="1" dirty="0" smtClean="0">
                <a:latin typeface="Courier New" pitchFamily="49" charset="0"/>
                <a:cs typeface="Courier New" pitchFamily="49" charset="0"/>
              </a:rPr>
              <a:t>ыцари должны были совершить поход на остров Задар, </a:t>
            </a:r>
          </a:p>
          <a:p>
            <a:pPr marL="18288" indent="0">
              <a:buNone/>
            </a:pPr>
            <a:r>
              <a:rPr lang="ru-RU" sz="9600" b="1" dirty="0" smtClean="0">
                <a:latin typeface="Courier New" pitchFamily="49" charset="0"/>
                <a:cs typeface="Courier New" pitchFamily="49" charset="0"/>
              </a:rPr>
              <a:t>а потом и на Константинополь;</a:t>
            </a:r>
          </a:p>
          <a:p>
            <a:pPr marL="18288" indent="0">
              <a:buNone/>
            </a:pPr>
            <a:r>
              <a:rPr lang="ru-RU" sz="9600" b="1" dirty="0" smtClean="0">
                <a:latin typeface="Courier New" pitchFamily="49" charset="0"/>
                <a:cs typeface="Courier New" pitchFamily="49" charset="0"/>
              </a:rPr>
              <a:t>Иннокентий </a:t>
            </a:r>
            <a:r>
              <a:rPr lang="en-US" sz="9600" b="1" dirty="0" smtClean="0">
                <a:latin typeface="Courier New" pitchFamily="49" charset="0"/>
                <a:cs typeface="Courier New" pitchFamily="49" charset="0"/>
              </a:rPr>
              <a:t>III</a:t>
            </a:r>
            <a:r>
              <a:rPr lang="ru-RU" sz="9600" b="1" dirty="0" smtClean="0">
                <a:latin typeface="Courier New" pitchFamily="49" charset="0"/>
                <a:cs typeface="Courier New" pitchFamily="49" charset="0"/>
              </a:rPr>
              <a:t> осуждает  разгром </a:t>
            </a:r>
          </a:p>
          <a:p>
            <a:pPr marL="18288" indent="0">
              <a:buNone/>
            </a:pPr>
            <a:r>
              <a:rPr lang="ru-RU" sz="9600" b="1" dirty="0" smtClean="0">
                <a:latin typeface="Courier New" pitchFamily="49" charset="0"/>
                <a:cs typeface="Courier New" pitchFamily="49" charset="0"/>
              </a:rPr>
              <a:t>православной столицы, но тайно </a:t>
            </a:r>
          </a:p>
          <a:p>
            <a:pPr marL="18288" indent="0">
              <a:buNone/>
            </a:pPr>
            <a:r>
              <a:rPr lang="ru-RU" sz="9600" b="1" dirty="0">
                <a:latin typeface="Courier New" pitchFamily="49" charset="0"/>
                <a:cs typeface="Courier New" pitchFamily="49" charset="0"/>
              </a:rPr>
              <a:t>р</a:t>
            </a:r>
            <a:r>
              <a:rPr lang="ru-RU" sz="9600" b="1" dirty="0" smtClean="0">
                <a:latin typeface="Courier New" pitchFamily="49" charset="0"/>
                <a:cs typeface="Courier New" pitchFamily="49" charset="0"/>
              </a:rPr>
              <a:t>азжигает  вражду.</a:t>
            </a:r>
          </a:p>
          <a:p>
            <a:pPr marL="18288" indent="0">
              <a:buNone/>
            </a:pPr>
            <a:endParaRPr lang="ru-RU" sz="9600" b="1" dirty="0" smtClean="0">
              <a:latin typeface="Courier New" pitchFamily="49" charset="0"/>
              <a:cs typeface="Courier New" pitchFamily="49" charset="0"/>
            </a:endParaRPr>
          </a:p>
          <a:p>
            <a:pPr marL="18288" indent="0">
              <a:buNone/>
            </a:pPr>
            <a:r>
              <a:rPr lang="ru-RU" sz="9600" dirty="0" smtClean="0">
                <a:solidFill>
                  <a:srgbClr val="FF0000"/>
                </a:solidFill>
              </a:rPr>
              <a:t>Вопрос: </a:t>
            </a:r>
            <a:r>
              <a:rPr lang="ru-RU" sz="12800" dirty="0" smtClean="0"/>
              <a:t>Почему просили Венецию </a:t>
            </a:r>
          </a:p>
          <a:p>
            <a:pPr marL="18288" indent="0">
              <a:buNone/>
            </a:pPr>
            <a:r>
              <a:rPr lang="ru-RU" sz="12800" dirty="0" smtClean="0"/>
              <a:t>помочь в организации похода?</a:t>
            </a:r>
            <a:endParaRPr lang="ru-RU" sz="12800" dirty="0"/>
          </a:p>
          <a:p>
            <a:endParaRPr lang="ru-RU" dirty="0" smtClean="0"/>
          </a:p>
          <a:p>
            <a:r>
              <a:rPr lang="ru-RU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ru-RU" dirty="0" smtClean="0"/>
          </a:p>
          <a:p>
            <a:endParaRPr lang="ru-RU" sz="5600" dirty="0"/>
          </a:p>
          <a:p>
            <a:endParaRPr lang="ru-RU" dirty="0" smtClean="0"/>
          </a:p>
          <a:p>
            <a:r>
              <a:rPr lang="ru-RU" sz="6000" dirty="0" smtClean="0"/>
              <a:t>.</a:t>
            </a:r>
          </a:p>
          <a:p>
            <a:r>
              <a:rPr lang="ru-RU" sz="6000" dirty="0" smtClean="0"/>
              <a:t>.</a:t>
            </a:r>
            <a:endParaRPr lang="ru-RU" sz="6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504056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00B0F0"/>
                </a:solidFill>
              </a:rPr>
              <a:t/>
            </a:r>
            <a:br>
              <a:rPr lang="ru-RU" sz="3200" b="1" dirty="0" smtClean="0">
                <a:solidFill>
                  <a:srgbClr val="00B0F0"/>
                </a:solidFill>
              </a:rPr>
            </a:br>
            <a:r>
              <a:rPr lang="ru-RU" sz="3200" b="1" dirty="0">
                <a:solidFill>
                  <a:srgbClr val="00B0F0"/>
                </a:solidFill>
              </a:rPr>
              <a:t/>
            </a:r>
            <a:br>
              <a:rPr lang="ru-RU" sz="3200" b="1" dirty="0">
                <a:solidFill>
                  <a:srgbClr val="00B0F0"/>
                </a:solidFill>
              </a:rPr>
            </a:br>
            <a:r>
              <a:rPr lang="ru-RU" sz="3200" b="1" dirty="0" smtClean="0">
                <a:solidFill>
                  <a:srgbClr val="00B0F0"/>
                </a:solidFill>
              </a:rPr>
              <a:t/>
            </a:r>
            <a:br>
              <a:rPr lang="ru-RU" sz="3200" b="1" dirty="0" smtClean="0">
                <a:solidFill>
                  <a:srgbClr val="00B0F0"/>
                </a:solidFill>
              </a:rPr>
            </a:br>
            <a:r>
              <a:rPr lang="ru-RU" sz="32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Четвёртый Крестовый поход(1202-1204 </a:t>
            </a:r>
            <a:r>
              <a:rPr lang="ru-RU" sz="3200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г.г</a:t>
            </a:r>
            <a:r>
              <a:rPr lang="ru-RU" sz="32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).</a:t>
            </a:r>
            <a:endParaRPr lang="ru-RU" sz="32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96077" y="836712"/>
            <a:ext cx="1714500" cy="2047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64406" y="4293096"/>
            <a:ext cx="1842374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1388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5373216"/>
            <a:ext cx="8784976" cy="1296144"/>
          </a:xfrm>
        </p:spPr>
        <p:txBody>
          <a:bodyPr/>
          <a:lstStyle/>
          <a:p>
            <a:r>
              <a:rPr lang="ru-RU" sz="4000" b="1" dirty="0" smtClean="0">
                <a:latin typeface="Arial" pitchFamily="34" charset="0"/>
                <a:cs typeface="Arial" pitchFamily="34" charset="0"/>
              </a:rPr>
              <a:t>Старинная гравюра плана города Константинополя 1204года</a:t>
            </a:r>
            <a:endParaRPr lang="ru-RU" sz="4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89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248472" cy="28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3567500"/>
            <a:ext cx="8712968" cy="437564"/>
          </a:xfrm>
        </p:spPr>
        <p:txBody>
          <a:bodyPr/>
          <a:lstStyle/>
          <a:p>
            <a:r>
              <a:rPr lang="ru-RU" sz="2400" dirty="0"/>
              <a:t>Взятие Константинополя во время 4-го Крестового похода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3105835"/>
            <a:ext cx="8928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Штурм </a:t>
            </a:r>
            <a:r>
              <a:rPr lang="ru-RU" sz="2400" dirty="0"/>
              <a:t>Константинополя крестоносцами в 1204 г.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095" y="4077072"/>
            <a:ext cx="5870575" cy="261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6632"/>
            <a:ext cx="4536504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9431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0"/>
            <a:ext cx="8928992" cy="6093296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«Не знаю, с чего начать и чем кончить описание того, что совершили эти нечестные люди»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Алчность рыцарей поистине не знала границ. Знатные бароны и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веницианские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купцы, рыцари и оруженосцы словно состязались друг с другом в расхищении богатств византийской столицы. Они не давали пощады никому и ничего не оставляли там, у кого что –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нибудь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было. Потревожены были даже могилы византийских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василевсов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в том числе саркофаг императора Константина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откуда унесли различные драгоценности. Жадных рук крестоносцев не избежали ни церкви, ни предметы религиозного почитания. Войны христовы, по рассказам хронистов, разбивали раки,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гле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покоились мощи святых, хватали откуда золото, серебро, драгоценные камни, «а сами мощи ставили ни во что»: их попросту забрасывали, « в места всякой мерзости».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Не было сделано исключения и для самого собора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Софиии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Рыцари растащили его бесценные сокровища. Оттуда были вывезены «священные сосуды, предметы необыкновенного искусства и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чрезвичайной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редкости, серебро и золото, которыми были обложены кафедры, притворы и врата». Войдя в азарт, пьяные взломщики заставили танцевать на главном престоле женщин и не постеснялись ввести в церкви мулов и коней, чтобы вывезти награбленное добро.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Ревнители христианской веры, таким образом не пощадили не только частного имущества, но, обнажив мечи, ограбили святыни Господни».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6381328"/>
            <a:ext cx="8568952" cy="476672"/>
          </a:xfrm>
        </p:spPr>
        <p:txBody>
          <a:bodyPr/>
          <a:lstStyle/>
          <a:p>
            <a:pPr algn="ctr"/>
            <a:r>
              <a:rPr lang="ru-RU" dirty="0" smtClean="0"/>
              <a:t>      </a:t>
            </a:r>
            <a:r>
              <a:rPr lang="ru-RU" sz="2800" b="1" dirty="0" smtClean="0">
                <a:latin typeface="Courier New" pitchFamily="49" charset="0"/>
                <a:cs typeface="Courier New" pitchFamily="49" charset="0"/>
              </a:rPr>
              <a:t>Никита Хониат  «О погроме 1204 г»</a:t>
            </a:r>
            <a:endParaRPr lang="ru-RU" sz="2800" b="1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407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836712"/>
            <a:ext cx="8856984" cy="590465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Courier New" pitchFamily="49" charset="0"/>
                <a:cs typeface="Courier New" pitchFamily="49" charset="0"/>
              </a:rPr>
              <a:t>Как вели себя крестоносцы в захваченном городе?</a:t>
            </a:r>
          </a:p>
          <a:p>
            <a:r>
              <a:rPr lang="ru-RU" sz="3200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Ответ: </a:t>
            </a:r>
            <a:r>
              <a:rPr lang="ru-RU" sz="3200" b="1" dirty="0" smtClean="0">
                <a:latin typeface="Courier New" pitchFamily="49" charset="0"/>
                <a:cs typeface="Courier New" pitchFamily="49" charset="0"/>
              </a:rPr>
              <a:t>Грабили дома и храмы, убивали жителей, увезли и разгромили памятники искусства.</a:t>
            </a:r>
          </a:p>
          <a:p>
            <a:pPr marL="18288" indent="0">
              <a:buNone/>
            </a:pPr>
            <a:r>
              <a:rPr lang="ru-RU" sz="3200" b="1" dirty="0" smtClean="0">
                <a:latin typeface="Courier New" pitchFamily="49" charset="0"/>
                <a:cs typeface="Courier New" pitchFamily="49" charset="0"/>
              </a:rPr>
              <a:t>Например: </a:t>
            </a:r>
            <a:r>
              <a:rPr lang="ru-RU" sz="3200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3200" b="1" dirty="0">
                <a:latin typeface="Courier New" pitchFamily="49" charset="0"/>
                <a:cs typeface="Courier New" pitchFamily="49" charset="0"/>
              </a:rPr>
              <a:t>М</a:t>
            </a:r>
            <a:r>
              <a:rPr lang="ru-RU" sz="3200" b="1" dirty="0" smtClean="0">
                <a:latin typeface="Courier New" pitchFamily="49" charset="0"/>
                <a:cs typeface="Courier New" pitchFamily="49" charset="0"/>
              </a:rPr>
              <a:t>огилы </a:t>
            </a:r>
            <a:r>
              <a:rPr lang="ru-RU" sz="3200" b="1" dirty="0" err="1" smtClean="0">
                <a:latin typeface="Courier New" pitchFamily="49" charset="0"/>
                <a:cs typeface="Courier New" pitchFamily="49" charset="0"/>
              </a:rPr>
              <a:t>василевсов</a:t>
            </a:r>
            <a:r>
              <a:rPr lang="ru-RU" sz="32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3200" b="1" dirty="0" smtClean="0">
                <a:latin typeface="Courier New" pitchFamily="49" charset="0"/>
                <a:cs typeface="Courier New" pitchFamily="49" charset="0"/>
              </a:rPr>
              <a:t>(слово в словарь</a:t>
            </a:r>
            <a:r>
              <a:rPr lang="ru-RU" sz="3200" b="1" dirty="0">
                <a:latin typeface="Courier New" pitchFamily="49" charset="0"/>
                <a:cs typeface="Courier New" pitchFamily="49" charset="0"/>
              </a:rPr>
              <a:t>)</a:t>
            </a:r>
            <a:r>
              <a:rPr lang="ru-RU" sz="3200" b="1" dirty="0" smtClean="0">
                <a:latin typeface="Courier New" pitchFamily="49" charset="0"/>
                <a:cs typeface="Courier New" pitchFamily="49" charset="0"/>
              </a:rPr>
              <a:t>, драгоценности, мощи </a:t>
            </a:r>
            <a:r>
              <a:rPr lang="ru-RU" sz="3200" b="1" dirty="0" err="1" smtClean="0">
                <a:latin typeface="Courier New" pitchFamily="49" charset="0"/>
                <a:cs typeface="Courier New" pitchFamily="49" charset="0"/>
              </a:rPr>
              <a:t>святых,собор</a:t>
            </a:r>
            <a:r>
              <a:rPr lang="ru-RU" sz="32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3200" b="1" dirty="0">
                <a:latin typeface="Courier New" pitchFamily="49" charset="0"/>
                <a:cs typeface="Courier New" pitchFamily="49" charset="0"/>
              </a:rPr>
              <a:t>С</a:t>
            </a:r>
            <a:r>
              <a:rPr lang="ru-RU" sz="3200" b="1" dirty="0" smtClean="0">
                <a:latin typeface="Courier New" pitchFamily="49" charset="0"/>
                <a:cs typeface="Courier New" pitchFamily="49" charset="0"/>
              </a:rPr>
              <a:t>вятой Софии .</a:t>
            </a:r>
          </a:p>
          <a:p>
            <a:endParaRPr lang="ru-RU" sz="28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0"/>
            <a:ext cx="7543800" cy="69269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Вопросы:</a:t>
            </a:r>
            <a:endParaRPr lang="ru-RU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778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88640"/>
            <a:ext cx="8050088" cy="3816424"/>
          </a:xfrm>
        </p:spPr>
        <p:txBody>
          <a:bodyPr>
            <a:normAutofit fontScale="925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b="1" dirty="0" smtClean="0">
              <a:latin typeface="Courier New" pitchFamily="49" charset="0"/>
              <a:cs typeface="Courier New" pitchFamily="49" charset="0"/>
            </a:endParaRPr>
          </a:p>
          <a:p>
            <a:endParaRPr lang="ru-RU" b="1" dirty="0">
              <a:latin typeface="Courier New" pitchFamily="49" charset="0"/>
              <a:cs typeface="Courier New" pitchFamily="49" charset="0"/>
            </a:endParaRPr>
          </a:p>
          <a:p>
            <a:r>
              <a:rPr lang="ru-RU" sz="3500" b="1" dirty="0" smtClean="0">
                <a:latin typeface="Courier New" pitchFamily="49" charset="0"/>
                <a:cs typeface="Courier New" pitchFamily="49" charset="0"/>
              </a:rPr>
              <a:t>Софийский собор.</a:t>
            </a:r>
          </a:p>
          <a:p>
            <a:pPr marL="18288" indent="0">
              <a:buNone/>
            </a:pPr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3861048"/>
            <a:ext cx="4032448" cy="2952478"/>
          </a:xfrm>
        </p:spPr>
        <p:txBody>
          <a:bodyPr/>
          <a:lstStyle/>
          <a:p>
            <a:r>
              <a:rPr lang="ru-RU" sz="2400" b="1" dirty="0" smtClean="0">
                <a:latin typeface="Courier New" pitchFamily="49" charset="0"/>
                <a:cs typeface="Courier New" pitchFamily="49" charset="0"/>
              </a:rPr>
              <a:t>Туринская плащаница (льняная ткань) в которую был обвёрнут </a:t>
            </a:r>
            <a:br>
              <a:rPr lang="ru-RU" sz="2400" b="1" dirty="0" smtClean="0">
                <a:latin typeface="Courier New" pitchFamily="49" charset="0"/>
                <a:cs typeface="Courier New" pitchFamily="49" charset="0"/>
              </a:rPr>
            </a:br>
            <a:r>
              <a:rPr lang="ru-RU" sz="2400" b="1" dirty="0" smtClean="0">
                <a:latin typeface="Courier New" pitchFamily="49" charset="0"/>
                <a:cs typeface="Courier New" pitchFamily="49" charset="0"/>
              </a:rPr>
              <a:t>после страданий Иисус Христос). Хранится в </a:t>
            </a:r>
            <a:r>
              <a:rPr lang="ru-RU" sz="2400" b="1" dirty="0" err="1" smtClean="0">
                <a:latin typeface="Courier New" pitchFamily="49" charset="0"/>
                <a:cs typeface="Courier New" pitchFamily="49" charset="0"/>
              </a:rPr>
              <a:t>г.Турине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4464496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861048"/>
            <a:ext cx="4932040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5207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700808"/>
            <a:ext cx="8640960" cy="496855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1</a:t>
            </a:r>
            <a:r>
              <a:rPr lang="ru-RU" sz="3600" b="1" dirty="0" smtClean="0">
                <a:solidFill>
                  <a:srgbClr val="FF0000"/>
                </a:solidFill>
              </a:rPr>
              <a:t>. Когда произошёл раскол христианской церкви?</a:t>
            </a:r>
          </a:p>
          <a:p>
            <a:r>
              <a:rPr lang="ru-RU" sz="4000" b="1" dirty="0"/>
              <a:t>а</a:t>
            </a:r>
            <a:r>
              <a:rPr lang="ru-RU" sz="4000" b="1" dirty="0" smtClean="0"/>
              <a:t>)1093 год;</a:t>
            </a:r>
          </a:p>
          <a:p>
            <a:r>
              <a:rPr lang="ru-RU" sz="4000" dirty="0"/>
              <a:t>б</a:t>
            </a:r>
            <a:r>
              <a:rPr lang="ru-RU" sz="4000" dirty="0" smtClean="0"/>
              <a:t>)1054 год;</a:t>
            </a:r>
          </a:p>
          <a:p>
            <a:r>
              <a:rPr lang="ru-RU" sz="4000" dirty="0"/>
              <a:t>в</a:t>
            </a:r>
            <a:r>
              <a:rPr lang="ru-RU" sz="4000" dirty="0" smtClean="0"/>
              <a:t>)1121  год; </a:t>
            </a:r>
          </a:p>
          <a:p>
            <a:pPr lvl="1"/>
            <a:r>
              <a:rPr lang="ru-RU" sz="5200" dirty="0" smtClean="0">
                <a:solidFill>
                  <a:srgbClr val="FFFF00"/>
                </a:solidFill>
              </a:rPr>
              <a:t>                  1054 год</a:t>
            </a:r>
            <a:endParaRPr lang="ru-RU" sz="5200" dirty="0">
              <a:solidFill>
                <a:srgbClr val="FFFF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784976" cy="1152128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rgbClr val="FFFF00"/>
                </a:solidFill>
              </a:rPr>
              <a:t>Проверка домашнего задания.</a:t>
            </a:r>
            <a:endParaRPr lang="ru-RU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999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779912" y="685801"/>
            <a:ext cx="4449688" cy="365759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7354" y="5445224"/>
            <a:ext cx="8787134" cy="1296144"/>
          </a:xfrm>
        </p:spPr>
        <p:txBody>
          <a:bodyPr/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Париже была построена Святая капелла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Сент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Шапель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часовня реликвий, хранилище  «тернового венца обагрённый кровью Христа».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5237"/>
            <a:ext cx="2843808" cy="5326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55237"/>
            <a:ext cx="3024336" cy="519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620688"/>
            <a:ext cx="2999184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6512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4797152"/>
            <a:ext cx="8928992" cy="1872208"/>
          </a:xfrm>
        </p:spPr>
        <p:txBody>
          <a:bodyPr/>
          <a:lstStyle/>
          <a:p>
            <a:r>
              <a:rPr lang="ru-RU" sz="11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Собор Святого Марка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. </a:t>
            </a:r>
            <a:br>
              <a:rPr lang="ru-RU" sz="3200" b="1" dirty="0" smtClean="0"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Квадрига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на западном фасаде, "золотой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алтарь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византийской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работы, образ "Мадонна </a:t>
            </a:r>
            <a:r>
              <a:rPr lang="ru-RU" sz="3200" b="1" dirty="0" err="1">
                <a:latin typeface="Arial" pitchFamily="34" charset="0"/>
                <a:cs typeface="Arial" pitchFamily="34" charset="0"/>
              </a:rPr>
              <a:t>Никопея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".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392488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640"/>
            <a:ext cx="4392488" cy="438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4257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116632"/>
            <a:ext cx="9036496" cy="4104456"/>
          </a:xfrm>
        </p:spPr>
        <p:txBody>
          <a:bodyPr/>
          <a:lstStyle/>
          <a:p>
            <a:r>
              <a:rPr lang="ru-RU" dirty="0" smtClean="0"/>
              <a:t>                                                                                                                                               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0903" y="4077072"/>
            <a:ext cx="8993097" cy="2592288"/>
          </a:xfrm>
        </p:spPr>
        <p:txBody>
          <a:bodyPr/>
          <a:lstStyle/>
          <a:p>
            <a:pPr algn="ctr"/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Мощи Иоанна Златоуста, Патриарха Константинопольского, великого богослова, выдающегося проповедника .  </a:t>
            </a:r>
            <a:br>
              <a:rPr lang="ru-RU" sz="2400" b="1" dirty="0" smtClean="0"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Гробница с мощами Иоанна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Златауста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перевезена в Рим.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Реликварий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с мощами св. Иоанна Златоуста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находятся в соборе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Регенсбурге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/>
            </a:r>
            <a:br>
              <a:rPr lang="ru-RU" sz="2400" b="1" dirty="0">
                <a:latin typeface="Arial" pitchFamily="34" charset="0"/>
                <a:cs typeface="Arial" pitchFamily="34" charset="0"/>
              </a:rPr>
            </a:b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754" y="188640"/>
            <a:ext cx="2508030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70804"/>
            <a:ext cx="2520280" cy="3806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4664"/>
            <a:ext cx="3600400" cy="2648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7459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908720"/>
            <a:ext cx="8928992" cy="5760640"/>
          </a:xfrm>
        </p:spPr>
        <p:txBody>
          <a:bodyPr>
            <a:normAutofit fontScale="92500" lnSpcReduction="10000"/>
          </a:bodyPr>
          <a:lstStyle/>
          <a:p>
            <a:r>
              <a:rPr lang="ru-RU" sz="2800" b="1" dirty="0" smtClean="0">
                <a:latin typeface="Courier New" pitchFamily="49" charset="0"/>
                <a:cs typeface="Courier New" pitchFamily="49" charset="0"/>
              </a:rPr>
              <a:t>Какое государство более всего выиграло от четвёртого крестового похода?</a:t>
            </a:r>
          </a:p>
          <a:p>
            <a:r>
              <a:rPr lang="ru-RU" sz="2800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Ответ: </a:t>
            </a:r>
            <a:r>
              <a:rPr lang="ru-RU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itchFamily="49" charset="0"/>
                <a:cs typeface="Courier New" pitchFamily="49" charset="0"/>
              </a:rPr>
              <a:t>Венеция. Она установила контроль за торговлей на Средиземном море?</a:t>
            </a:r>
          </a:p>
          <a:p>
            <a:r>
              <a:rPr lang="ru-RU" sz="2800" b="1" dirty="0" smtClean="0">
                <a:latin typeface="Courier New" pitchFamily="49" charset="0"/>
                <a:cs typeface="Courier New" pitchFamily="49" charset="0"/>
              </a:rPr>
              <a:t>Почему четвёртый крестовый поход показал, что крестоносцы преследовали не столько религиозные сколько захватнические цели?</a:t>
            </a:r>
          </a:p>
          <a:p>
            <a:r>
              <a:rPr lang="ru-RU" sz="2800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Ответ: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Они не пошли на Иерусалим, а создали государства Латинскую империю.</a:t>
            </a:r>
          </a:p>
          <a:p>
            <a:r>
              <a:rPr lang="ru-RU" sz="2800" b="1" dirty="0" smtClean="0">
                <a:latin typeface="Courier New" pitchFamily="49" charset="0"/>
                <a:cs typeface="Courier New" pitchFamily="49" charset="0"/>
              </a:rPr>
              <a:t>В чём значение четвёртого крестового похода?</a:t>
            </a:r>
          </a:p>
          <a:p>
            <a:r>
              <a:rPr lang="ru-RU" sz="2800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Ответ: </a:t>
            </a:r>
            <a:r>
              <a:rPr lang="ru-RU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itchFamily="49" charset="0"/>
                <a:cs typeface="Courier New" pitchFamily="49" charset="0"/>
              </a:rPr>
              <a:t>Направлен против христиан и подорвал авторитет церкви. </a:t>
            </a:r>
          </a:p>
          <a:p>
            <a:pPr marL="18288" indent="0">
              <a:buNone/>
            </a:pPr>
            <a:r>
              <a:rPr lang="ru-RU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itchFamily="49" charset="0"/>
                <a:cs typeface="Courier New" pitchFamily="49" charset="0"/>
              </a:rPr>
              <a:t>Основная цель – это грабёж.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188640"/>
            <a:ext cx="7543800" cy="64807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Вопросы: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550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667974721"/>
              </p:ext>
            </p:extLst>
          </p:nvPr>
        </p:nvGraphicFramePr>
        <p:xfrm>
          <a:off x="0" y="836712"/>
          <a:ext cx="9108505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681"/>
                <a:gridCol w="1728192"/>
                <a:gridCol w="1656184"/>
                <a:gridCol w="1944216"/>
                <a:gridCol w="2088232"/>
              </a:tblGrid>
              <a:tr h="64874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ourier New" pitchFamily="49" charset="0"/>
                          <a:cs typeface="Courier New" pitchFamily="49" charset="0"/>
                        </a:rPr>
                        <a:t>Дата</a:t>
                      </a:r>
                      <a:endParaRPr lang="ru-RU" sz="20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Courier New" pitchFamily="49" charset="0"/>
                          <a:cs typeface="Courier New" pitchFamily="49" charset="0"/>
                        </a:rPr>
                        <a:t>Участники походов</a:t>
                      </a:r>
                      <a:endParaRPr lang="ru-RU" sz="20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ourier New" pitchFamily="49" charset="0"/>
                          <a:cs typeface="Courier New" pitchFamily="49" charset="0"/>
                        </a:rPr>
                        <a:t>Цели</a:t>
                      </a:r>
                      <a:endParaRPr lang="ru-RU" sz="20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Courier New" pitchFamily="49" charset="0"/>
                          <a:cs typeface="Courier New" pitchFamily="49" charset="0"/>
                        </a:rPr>
                        <a:t>Направление</a:t>
                      </a:r>
                      <a:endParaRPr lang="ru-RU" sz="20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Courier New" pitchFamily="49" charset="0"/>
                          <a:cs typeface="Courier New" pitchFamily="49" charset="0"/>
                        </a:rPr>
                        <a:t>Результаты.</a:t>
                      </a:r>
                      <a:endParaRPr lang="ru-RU" sz="20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</p:spPr>
        <p:txBody>
          <a:bodyPr/>
          <a:lstStyle/>
          <a:p>
            <a:pPr algn="ctr"/>
            <a:r>
              <a:rPr lang="ru-RU" sz="37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5.Последствия Крестовых походов</a:t>
            </a:r>
            <a:endParaRPr lang="ru-RU" sz="37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48741335"/>
              </p:ext>
            </p:extLst>
          </p:nvPr>
        </p:nvGraphicFramePr>
        <p:xfrm>
          <a:off x="14231" y="1700809"/>
          <a:ext cx="9129769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8625"/>
                <a:gridCol w="1728192"/>
                <a:gridCol w="1656184"/>
                <a:gridCol w="144016"/>
                <a:gridCol w="1800200"/>
                <a:gridCol w="288032"/>
                <a:gridCol w="1834520"/>
              </a:tblGrid>
              <a:tr h="1513477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V</a:t>
                      </a:r>
                      <a:r>
                        <a:rPr lang="ru-RU" sz="2400" b="1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 поход </a:t>
                      </a:r>
                    </a:p>
                    <a:p>
                      <a:r>
                        <a:rPr lang="ru-RU" sz="2400" b="1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1217-1221 </a:t>
                      </a:r>
                      <a:r>
                        <a:rPr lang="ru-RU" sz="2400" b="1" dirty="0" err="1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г.г</a:t>
                      </a:r>
                      <a:r>
                        <a:rPr lang="ru-RU" sz="2400" b="1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.</a:t>
                      </a:r>
                      <a:endParaRPr lang="ru-RU" sz="24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Немецкие</a:t>
                      </a:r>
                      <a:r>
                        <a:rPr lang="ru-RU" sz="2400" b="1" baseline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 рыцари</a:t>
                      </a:r>
                      <a:endParaRPr lang="ru-RU" sz="24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Захват Северной Африки</a:t>
                      </a:r>
                      <a:endParaRPr lang="ru-RU" sz="24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Северная Африка: Египет, Тунис.</a:t>
                      </a:r>
                      <a:endParaRPr lang="ru-RU" sz="24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4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Несли потери.</a:t>
                      </a:r>
                      <a:endParaRPr lang="ru-RU" sz="24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4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</a:tr>
              <a:tr h="1869589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Courier New" pitchFamily="49" charset="0"/>
                          <a:cs typeface="Courier New" pitchFamily="49" charset="0"/>
                        </a:rPr>
                        <a:t>VII </a:t>
                      </a:r>
                      <a:r>
                        <a:rPr lang="ru-RU" sz="2400" b="1" dirty="0" smtClean="0">
                          <a:latin typeface="Courier New" pitchFamily="49" charset="0"/>
                          <a:cs typeface="Courier New" pitchFamily="49" charset="0"/>
                        </a:rPr>
                        <a:t>поход</a:t>
                      </a:r>
                    </a:p>
                    <a:p>
                      <a:r>
                        <a:rPr lang="ru-RU" sz="2400" b="1" dirty="0" smtClean="0">
                          <a:latin typeface="Courier New" pitchFamily="49" charset="0"/>
                          <a:cs typeface="Courier New" pitchFamily="49" charset="0"/>
                        </a:rPr>
                        <a:t>1248-</a:t>
                      </a:r>
                      <a:r>
                        <a:rPr lang="ru-RU" sz="2400" b="1" baseline="0" dirty="0" smtClean="0">
                          <a:latin typeface="Courier New" pitchFamily="49" charset="0"/>
                          <a:cs typeface="Courier New" pitchFamily="49" charset="0"/>
                        </a:rPr>
                        <a:t> 1254 </a:t>
                      </a:r>
                      <a:r>
                        <a:rPr lang="ru-RU" sz="2400" b="1" baseline="0" dirty="0" err="1" smtClean="0">
                          <a:latin typeface="Courier New" pitchFamily="49" charset="0"/>
                          <a:cs typeface="Courier New" pitchFamily="49" charset="0"/>
                        </a:rPr>
                        <a:t>г.г</a:t>
                      </a:r>
                      <a:r>
                        <a:rPr lang="ru-RU" sz="2400" b="1" baseline="0" dirty="0" smtClean="0">
                          <a:latin typeface="Courier New" pitchFamily="49" charset="0"/>
                          <a:cs typeface="Courier New" pitchFamily="49" charset="0"/>
                        </a:rPr>
                        <a:t>.</a:t>
                      </a:r>
                      <a:endParaRPr lang="ru-RU" sz="2400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Courier New" pitchFamily="49" charset="0"/>
                          <a:cs typeface="Courier New" pitchFamily="49" charset="0"/>
                        </a:rPr>
                        <a:t>Обеднев</a:t>
                      </a:r>
                    </a:p>
                    <a:p>
                      <a:r>
                        <a:rPr lang="ru-RU" sz="2400" b="1" dirty="0" err="1" smtClean="0">
                          <a:latin typeface="Courier New" pitchFamily="49" charset="0"/>
                          <a:cs typeface="Courier New" pitchFamily="49" charset="0"/>
                        </a:rPr>
                        <a:t>шие</a:t>
                      </a:r>
                      <a:r>
                        <a:rPr lang="ru-RU" sz="2400" b="1" dirty="0" smtClean="0">
                          <a:latin typeface="Courier New" pitchFamily="49" charset="0"/>
                          <a:cs typeface="Courier New" pitchFamily="49" charset="0"/>
                        </a:rPr>
                        <a:t> рыцари разных стран</a:t>
                      </a:r>
                      <a:endParaRPr lang="ru-RU" sz="2400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Courier New" pitchFamily="49" charset="0"/>
                          <a:cs typeface="Courier New" pitchFamily="49" charset="0"/>
                        </a:rPr>
                        <a:t>Борьба с мусульманами</a:t>
                      </a:r>
                      <a:endParaRPr lang="ru-RU" sz="2400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Courier New" pitchFamily="49" charset="0"/>
                          <a:cs typeface="Courier New" pitchFamily="49" charset="0"/>
                        </a:rPr>
                        <a:t>Передняя Азия</a:t>
                      </a:r>
                      <a:endParaRPr lang="ru-RU" sz="2400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400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Courier New" pitchFamily="49" charset="0"/>
                          <a:cs typeface="Courier New" pitchFamily="49" charset="0"/>
                        </a:rPr>
                        <a:t>Значения не имел. Завоевания несущественны.</a:t>
                      </a:r>
                      <a:endParaRPr lang="ru-RU" sz="2400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400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</a:tr>
              <a:tr h="1157365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Courier New" pitchFamily="49" charset="0"/>
                          <a:cs typeface="Courier New" pitchFamily="49" charset="0"/>
                        </a:rPr>
                        <a:t>VIII</a:t>
                      </a:r>
                      <a:r>
                        <a:rPr lang="ru-RU" sz="2400" b="1" dirty="0" smtClean="0">
                          <a:latin typeface="Courier New" pitchFamily="49" charset="0"/>
                          <a:cs typeface="Courier New" pitchFamily="49" charset="0"/>
                        </a:rPr>
                        <a:t> поход</a:t>
                      </a:r>
                    </a:p>
                    <a:p>
                      <a:r>
                        <a:rPr lang="ru-RU" sz="2400" b="1" dirty="0" smtClean="0">
                          <a:latin typeface="Courier New" pitchFamily="49" charset="0"/>
                          <a:cs typeface="Courier New" pitchFamily="49" charset="0"/>
                        </a:rPr>
                        <a:t>1270 г.</a:t>
                      </a:r>
                      <a:endParaRPr lang="ru-RU" sz="2400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r>
                        <a:rPr lang="ru-RU" sz="3200" b="1" dirty="0" smtClean="0">
                          <a:latin typeface="Courier New" pitchFamily="49" charset="0"/>
                          <a:cs typeface="Courier New" pitchFamily="49" charset="0"/>
                        </a:rPr>
                        <a:t>Был последним и неудачным.</a:t>
                      </a:r>
                      <a:endParaRPr lang="ru-RU" sz="3200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5611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06962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5496" y="548680"/>
            <a:ext cx="9073008" cy="6264696"/>
          </a:xfrm>
        </p:spPr>
        <p:txBody>
          <a:bodyPr>
            <a:normAutofit fontScale="85000" lnSpcReduction="10000"/>
          </a:bodyPr>
          <a:lstStyle/>
          <a:p>
            <a:r>
              <a:rPr lang="ru-RU" sz="2400" b="1" dirty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Походы принесли несчастья и жителям восточных стран, и разорение для жителей Европы.</a:t>
            </a:r>
          </a:p>
          <a:p>
            <a:r>
              <a:rPr lang="ru-RU" sz="2400" b="1" dirty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Со временем владения крестоносцев в Палестине уменьшались. </a:t>
            </a:r>
          </a:p>
          <a:p>
            <a:r>
              <a:rPr lang="ru-RU" sz="2400" b="1" dirty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Распад Византийской </a:t>
            </a:r>
            <a:r>
              <a:rPr lang="ru-RU" sz="2400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империи.</a:t>
            </a:r>
          </a:p>
          <a:p>
            <a:r>
              <a:rPr lang="ru-RU" sz="2400" b="1" dirty="0" smtClean="0">
                <a:latin typeface="Courier New" pitchFamily="49" charset="0"/>
                <a:cs typeface="Courier New" pitchFamily="49" charset="0"/>
              </a:rPr>
              <a:t>Развитие торговли в Средиземноморье.</a:t>
            </a:r>
          </a:p>
          <a:p>
            <a:r>
              <a:rPr lang="ru-RU" sz="2400" b="1" dirty="0" smtClean="0">
                <a:latin typeface="Courier New" pitchFamily="49" charset="0"/>
                <a:cs typeface="Courier New" pitchFamily="49" charset="0"/>
              </a:rPr>
              <a:t>Перемены в быту европейцев(горячие бани, мыло, гигиена).</a:t>
            </a:r>
          </a:p>
          <a:p>
            <a:r>
              <a:rPr lang="ru-RU" sz="2400" b="1" dirty="0" smtClean="0">
                <a:latin typeface="Courier New" pitchFamily="49" charset="0"/>
                <a:cs typeface="Courier New" pitchFamily="49" charset="0"/>
              </a:rPr>
              <a:t>Знакомство с новыми Сельскохозяйственными культурами (арбузы, абрикосы</a:t>
            </a:r>
            <a:r>
              <a:rPr lang="ru-RU" sz="2400" b="1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ru-RU" sz="2400" b="1" dirty="0" smtClean="0">
                <a:latin typeface="Courier New" pitchFamily="49" charset="0"/>
                <a:cs typeface="Courier New" pitchFamily="49" charset="0"/>
              </a:rPr>
              <a:t>лимоны, рис, гречиха, тростниковый сахар,).</a:t>
            </a:r>
          </a:p>
          <a:p>
            <a:r>
              <a:rPr lang="ru-RU" sz="2400" b="1" dirty="0" smtClean="0">
                <a:latin typeface="Courier New" pitchFamily="49" charset="0"/>
                <a:cs typeface="Courier New" pitchFamily="49" charset="0"/>
              </a:rPr>
              <a:t>Знакомство с новыми ремёслами и восточной культурой.</a:t>
            </a:r>
          </a:p>
          <a:p>
            <a:r>
              <a:rPr lang="ru-RU" sz="2400" b="1" dirty="0" smtClean="0">
                <a:latin typeface="Courier New" pitchFamily="49" charset="0"/>
                <a:cs typeface="Courier New" pitchFamily="49" charset="0"/>
              </a:rPr>
              <a:t>Удовлетворение потребности богатых людей Европы в роскоши (одежде, книгах, оружии, яствах, коврах, драгоценностях, изысканных блюдах. </a:t>
            </a:r>
          </a:p>
          <a:p>
            <a:r>
              <a:rPr lang="ru-RU" sz="2400" b="1" dirty="0" smtClean="0">
                <a:latin typeface="Courier New" pitchFamily="49" charset="0"/>
                <a:cs typeface="Courier New" pitchFamily="49" charset="0"/>
              </a:rPr>
              <a:t>С развитием </a:t>
            </a:r>
            <a:r>
              <a:rPr lang="ru-RU" sz="2400" b="1" dirty="0">
                <a:latin typeface="Courier New" pitchFamily="49" charset="0"/>
                <a:cs typeface="Courier New" pitchFamily="49" charset="0"/>
              </a:rPr>
              <a:t>хозяйства рыцарям стало выгоднее </a:t>
            </a:r>
            <a:r>
              <a:rPr lang="ru-RU" sz="2400" b="1" dirty="0" smtClean="0">
                <a:latin typeface="Courier New" pitchFamily="49" charset="0"/>
                <a:cs typeface="Courier New" pitchFamily="49" charset="0"/>
              </a:rPr>
              <a:t>заниматься поместьем, </a:t>
            </a:r>
            <a:r>
              <a:rPr lang="ru-RU" sz="2400" b="1" dirty="0">
                <a:latin typeface="Courier New" pitchFamily="49" charset="0"/>
                <a:cs typeface="Courier New" pitchFamily="49" charset="0"/>
              </a:rPr>
              <a:t>чем </a:t>
            </a:r>
            <a:r>
              <a:rPr lang="ru-RU" sz="2400" b="1" dirty="0" smtClean="0">
                <a:latin typeface="Courier New" pitchFamily="49" charset="0"/>
                <a:cs typeface="Courier New" pitchFamily="49" charset="0"/>
              </a:rPr>
              <a:t>воевать</a:t>
            </a:r>
            <a:r>
              <a:rPr lang="ru-RU" sz="2400" b="1" dirty="0">
                <a:latin typeface="Courier New" pitchFamily="49" charset="0"/>
                <a:cs typeface="Courier New" pitchFamily="49" charset="0"/>
              </a:rPr>
              <a:t>.</a:t>
            </a:r>
          </a:p>
          <a:p>
            <a:r>
              <a:rPr lang="ru-RU" sz="2400" b="1" dirty="0">
                <a:latin typeface="Courier New" pitchFamily="49" charset="0"/>
                <a:cs typeface="Courier New" pitchFamily="49" charset="0"/>
              </a:rPr>
              <a:t>Большой доход приносила служба в наемном </a:t>
            </a:r>
            <a:r>
              <a:rPr lang="ru-RU" sz="2400" b="1" dirty="0" smtClean="0">
                <a:latin typeface="Courier New" pitchFamily="49" charset="0"/>
                <a:cs typeface="Courier New" pitchFamily="49" charset="0"/>
              </a:rPr>
              <a:t>войске.</a:t>
            </a:r>
            <a:endParaRPr lang="ru-RU" sz="2400" b="1" dirty="0">
              <a:latin typeface="Courier New" pitchFamily="49" charset="0"/>
              <a:cs typeface="Courier New" pitchFamily="49" charset="0"/>
            </a:endParaRPr>
          </a:p>
          <a:p>
            <a:r>
              <a:rPr lang="ru-RU" sz="2400" b="1" dirty="0">
                <a:latin typeface="Courier New" pitchFamily="49" charset="0"/>
                <a:cs typeface="Courier New" pitchFamily="49" charset="0"/>
              </a:rPr>
              <a:t>Крестьяне меньше </a:t>
            </a:r>
            <a:r>
              <a:rPr lang="ru-RU" sz="2400" b="1" dirty="0" smtClean="0">
                <a:latin typeface="Courier New" pitchFamily="49" charset="0"/>
                <a:cs typeface="Courier New" pitchFamily="49" charset="0"/>
              </a:rPr>
              <a:t>страдали </a:t>
            </a:r>
            <a:r>
              <a:rPr lang="ru-RU" sz="2400" b="1" dirty="0">
                <a:latin typeface="Courier New" pitchFamily="49" charset="0"/>
                <a:cs typeface="Courier New" pitchFamily="49" charset="0"/>
              </a:rPr>
              <a:t>от неурожаев и </a:t>
            </a:r>
            <a:r>
              <a:rPr lang="ru-RU" sz="2400" b="1" dirty="0" smtClean="0">
                <a:latin typeface="Courier New" pitchFamily="49" charset="0"/>
                <a:cs typeface="Courier New" pitchFamily="49" charset="0"/>
              </a:rPr>
              <a:t>неохотно </a:t>
            </a:r>
            <a:r>
              <a:rPr lang="ru-RU" sz="2400" b="1" dirty="0">
                <a:latin typeface="Courier New" pitchFamily="49" charset="0"/>
                <a:cs typeface="Courier New" pitchFamily="49" charset="0"/>
              </a:rPr>
              <a:t>отправлялись на Восток.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250" y="0"/>
            <a:ext cx="9144000" cy="692696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Какие последствия крестовых походов?</a:t>
            </a:r>
            <a:endParaRPr lang="ru-RU" sz="3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057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700808"/>
            <a:ext cx="8352928" cy="4536504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Ответ: </a:t>
            </a:r>
            <a:r>
              <a:rPr lang="ru-RU" sz="4800" b="1" dirty="0" smtClean="0">
                <a:latin typeface="Courier New" pitchFamily="49" charset="0"/>
                <a:cs typeface="Courier New" pitchFamily="49" charset="0"/>
              </a:rPr>
              <a:t>Завоевание стран Востока – они не достигли.</a:t>
            </a:r>
            <a:endParaRPr lang="ru-RU" sz="48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260648"/>
            <a:ext cx="8856984" cy="216024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Достигнута ли цель крестовых походов ?</a:t>
            </a:r>
            <a:endParaRPr lang="ru-RU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550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133600" y="685801"/>
            <a:ext cx="6096000" cy="274319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4581128"/>
            <a:ext cx="8928992" cy="1872208"/>
          </a:xfrm>
        </p:spPr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Спасибо </a:t>
            </a:r>
            <a:r>
              <a:rPr lang="ru-RU" dirty="0"/>
              <a:t>за работу на уроке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9406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4153648"/>
          </a:xfrm>
        </p:spPr>
        <p:txBody>
          <a:bodyPr>
            <a:normAutofit lnSpcReduction="10000"/>
          </a:bodyPr>
          <a:lstStyle/>
          <a:p>
            <a:r>
              <a:rPr lang="ru-RU" sz="4800" dirty="0" smtClean="0"/>
              <a:t>а)крестьянство;</a:t>
            </a:r>
          </a:p>
          <a:p>
            <a:r>
              <a:rPr lang="ru-RU" sz="4800" dirty="0" smtClean="0"/>
              <a:t>б)духовенство;</a:t>
            </a:r>
          </a:p>
          <a:p>
            <a:r>
              <a:rPr lang="ru-RU" sz="4800" dirty="0" smtClean="0"/>
              <a:t>в)дворянство;</a:t>
            </a:r>
          </a:p>
          <a:p>
            <a:pPr lvl="1"/>
            <a:r>
              <a:rPr lang="ru-RU" sz="4600" dirty="0" smtClean="0">
                <a:solidFill>
                  <a:srgbClr val="FFFF00"/>
                </a:solidFill>
              </a:rPr>
              <a:t>                   </a:t>
            </a:r>
            <a:r>
              <a:rPr lang="ru-RU" sz="4600" b="1" dirty="0">
                <a:solidFill>
                  <a:srgbClr val="FFFF00"/>
                </a:solidFill>
              </a:rPr>
              <a:t>д</a:t>
            </a:r>
            <a:r>
              <a:rPr lang="ru-RU" sz="4600" b="1" dirty="0" smtClean="0">
                <a:solidFill>
                  <a:srgbClr val="FFFF00"/>
                </a:solidFill>
              </a:rPr>
              <a:t>уховенство </a:t>
            </a:r>
          </a:p>
          <a:p>
            <a:pPr lvl="1"/>
            <a:r>
              <a:rPr lang="ru-RU" sz="4600" b="1" dirty="0" smtClean="0">
                <a:solidFill>
                  <a:srgbClr val="FFFF00"/>
                </a:solidFill>
              </a:rPr>
              <a:t>                   дворянство</a:t>
            </a:r>
            <a:endParaRPr lang="ru-RU" sz="4600" b="1" dirty="0">
              <a:solidFill>
                <a:srgbClr val="FFFF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856984" cy="202116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2. Представители каких сословий были освобождены от уплаты налогов  королю?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570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564904"/>
            <a:ext cx="8373616" cy="4081640"/>
          </a:xfrm>
        </p:spPr>
        <p:txBody>
          <a:bodyPr>
            <a:normAutofit lnSpcReduction="10000"/>
          </a:bodyPr>
          <a:lstStyle/>
          <a:p>
            <a:r>
              <a:rPr lang="ru-RU" sz="4800" dirty="0" smtClean="0"/>
              <a:t>а) инфляция;</a:t>
            </a:r>
          </a:p>
          <a:p>
            <a:r>
              <a:rPr lang="ru-RU" sz="4800" dirty="0" smtClean="0"/>
              <a:t>б)информация;</a:t>
            </a:r>
          </a:p>
          <a:p>
            <a:r>
              <a:rPr lang="ru-RU" sz="4800" dirty="0" smtClean="0"/>
              <a:t>в) инквизиция.</a:t>
            </a:r>
          </a:p>
          <a:p>
            <a:endParaRPr lang="ru-RU" sz="4800" dirty="0" smtClean="0">
              <a:solidFill>
                <a:srgbClr val="FFFF00"/>
              </a:solidFill>
            </a:endParaRPr>
          </a:p>
          <a:p>
            <a:pPr lvl="1"/>
            <a:r>
              <a:rPr lang="ru-RU" sz="4600" dirty="0" smtClean="0">
                <a:solidFill>
                  <a:srgbClr val="FFFF00"/>
                </a:solidFill>
              </a:rPr>
              <a:t>               </a:t>
            </a:r>
            <a:r>
              <a:rPr lang="ru-RU" sz="4600" b="1" dirty="0" smtClean="0">
                <a:solidFill>
                  <a:srgbClr val="FFFF00"/>
                </a:solidFill>
              </a:rPr>
              <a:t>инквизиция</a:t>
            </a:r>
            <a:endParaRPr lang="ru-RU" sz="4600" b="1" dirty="0">
              <a:solidFill>
                <a:srgbClr val="FFFF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856984" cy="2016224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3. Как называется церковный суд для преследования еретиков?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474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36912"/>
            <a:ext cx="8229600" cy="3960440"/>
          </a:xfrm>
        </p:spPr>
        <p:txBody>
          <a:bodyPr>
            <a:normAutofit lnSpcReduction="10000"/>
          </a:bodyPr>
          <a:lstStyle/>
          <a:p>
            <a:r>
              <a:rPr lang="ru-RU" sz="4400" dirty="0" smtClean="0"/>
              <a:t>а) аббат;</a:t>
            </a:r>
          </a:p>
          <a:p>
            <a:r>
              <a:rPr lang="ru-RU" sz="4400" dirty="0" smtClean="0"/>
              <a:t>б) еретик;</a:t>
            </a:r>
          </a:p>
          <a:p>
            <a:r>
              <a:rPr lang="ru-RU" sz="4400" dirty="0" smtClean="0"/>
              <a:t>в) монах.</a:t>
            </a:r>
          </a:p>
          <a:p>
            <a:pPr marL="18288" indent="0">
              <a:buNone/>
            </a:pPr>
            <a:endParaRPr lang="ru-RU" sz="4400" dirty="0" smtClean="0"/>
          </a:p>
          <a:p>
            <a:pPr lvl="1"/>
            <a:r>
              <a:rPr lang="ru-RU" sz="4200" dirty="0" smtClean="0">
                <a:solidFill>
                  <a:srgbClr val="FFFF00"/>
                </a:solidFill>
              </a:rPr>
              <a:t> </a:t>
            </a:r>
            <a:r>
              <a:rPr lang="ru-RU" sz="4200" dirty="0" smtClean="0"/>
              <a:t>                              </a:t>
            </a:r>
            <a:r>
              <a:rPr lang="ru-RU" sz="4600" b="1" dirty="0" smtClean="0">
                <a:solidFill>
                  <a:srgbClr val="FFFF00"/>
                </a:solidFill>
              </a:rPr>
              <a:t>еретик</a:t>
            </a:r>
            <a:endParaRPr lang="ru-RU" sz="4600" b="1" dirty="0">
              <a:solidFill>
                <a:srgbClr val="FFFF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116632"/>
            <a:ext cx="9001000" cy="201622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4.Как называются противники государственного вероучения церкви?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478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276872"/>
            <a:ext cx="8784976" cy="432048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а) индульгенция;</a:t>
            </a:r>
          </a:p>
          <a:p>
            <a:r>
              <a:rPr lang="ru-RU" sz="4000" dirty="0" smtClean="0"/>
              <a:t>б) депеша;</a:t>
            </a:r>
          </a:p>
          <a:p>
            <a:r>
              <a:rPr lang="ru-RU" sz="4000" dirty="0" smtClean="0"/>
              <a:t>в) реквизит.</a:t>
            </a:r>
          </a:p>
          <a:p>
            <a:endParaRPr lang="ru-RU" dirty="0"/>
          </a:p>
          <a:p>
            <a:pPr lvl="1"/>
            <a:r>
              <a:rPr lang="ru-RU" sz="4400" dirty="0" smtClean="0">
                <a:solidFill>
                  <a:srgbClr val="FFFF00"/>
                </a:solidFill>
              </a:rPr>
              <a:t>                    </a:t>
            </a:r>
            <a:r>
              <a:rPr lang="ru-RU" sz="4400" b="1" dirty="0" smtClean="0">
                <a:solidFill>
                  <a:srgbClr val="FFFF00"/>
                </a:solidFill>
              </a:rPr>
              <a:t>индульгенция.</a:t>
            </a:r>
          </a:p>
          <a:p>
            <a:endParaRPr lang="ru-RU" sz="4400" b="1" dirty="0">
              <a:solidFill>
                <a:srgbClr val="FFFF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4624"/>
            <a:ext cx="8712968" cy="1656184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5.Как называется специальная грамота о прощении грехов?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303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3833</TotalTime>
  <Words>2551</Words>
  <Application>Microsoft Office PowerPoint</Application>
  <PresentationFormat>Экран (4:3)</PresentationFormat>
  <Paragraphs>391</Paragraphs>
  <Slides>57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Базовая</vt:lpstr>
      <vt:lpstr>Тема урока Крестовые походы и их влияние на жизнь европейского общества </vt:lpstr>
      <vt:lpstr>Цель урока:</vt:lpstr>
      <vt:lpstr>Задачи урока:</vt:lpstr>
      <vt:lpstr>План урока:</vt:lpstr>
      <vt:lpstr>Проверка домашнего задания.</vt:lpstr>
      <vt:lpstr>2. Представители каких сословий были освобождены от уплаты налогов  королю?</vt:lpstr>
      <vt:lpstr>3. Как называется церковный суд для преследования еретиков?</vt:lpstr>
      <vt:lpstr>4.Как называются противники государственного вероучения церкви?</vt:lpstr>
      <vt:lpstr>5.Как называется специальная грамота о прощении грехов?</vt:lpstr>
      <vt:lpstr>    6. Каковы источники экономического могущества церкви?</vt:lpstr>
      <vt:lpstr>7. Как называется организация монахов со своими целями и правилами поведения?</vt:lpstr>
      <vt:lpstr> План темы урока:</vt:lpstr>
      <vt:lpstr>1. Предыстория Крестовых походов.</vt:lpstr>
      <vt:lpstr>Государство турков – сельджуков в1092 г.</vt:lpstr>
      <vt:lpstr>Урбан II в ноябре 1095 г. на соборе в Клермоне призывает к «вооружённому паломничеству» в Святую Землю в Иерусалим.</vt:lpstr>
      <vt:lpstr>Отрывок из выступления Урбана II:</vt:lpstr>
      <vt:lpstr>Вопросы к документу:</vt:lpstr>
      <vt:lpstr>Вопросы:</vt:lpstr>
      <vt:lpstr>Европа XI века оказалась в бедственном положении. Несколько лет подряд по Европе прокатилась волна стихийных бедствий: обильные дожди приводили к разливам рек и к наводнениям, ранние сильные морозы привели к гибели урожая, хлеб гнил и начался голод. Были случаи людоедства.  Многие деревни и города вымирали от эпидемии «Огненной чумы». </vt:lpstr>
      <vt:lpstr>От болезней  и голода умирали десятки тысяч людей.  По дорогам бродили разбойничьи шайки из отчаявшихся и на всё готовых крестьян.</vt:lpstr>
      <vt:lpstr>Крестьяне страдали от непрерывных воин и охоты, которые вели между собой феодалы.  Пылали деревни, города, вытаптывались поля постоянной междоусобицей. -Крестьяне и бедняки мечтали избавиться от феодалов;   -Горожане получить свободу от феодальной зависимости;  -Купцы мечтали открыть новые рынки в Палестине и Сирии, иметь льготы в торговле;  -Феодалы - новые земли и предметы роскоши.</vt:lpstr>
      <vt:lpstr>                  Почему в XI в начались крестовые походы?  Какие причины массовых походов?</vt:lpstr>
      <vt:lpstr>Составление опорных сигналов  Каковы цели церкви, крестьян, бедняков, феодалов, горожан к участию в Крестовых походах?</vt:lpstr>
      <vt:lpstr>2.Первый крестовый поход (1096-1099 г.г). Иерусалимское королевство.</vt:lpstr>
      <vt:lpstr>Весна 1096 г.-поход бедноты.</vt:lpstr>
      <vt:lpstr> Поход феодалов</vt:lpstr>
      <vt:lpstr>Вопрос:  1.Каким знаком обозначен первый Крестовый поход? 2. Определить и обозначить на контурной карте направление первого похода.</vt:lpstr>
      <vt:lpstr>                       </vt:lpstr>
      <vt:lpstr>Карта Иерусалима которой пользовались крестоносцы в XII веке</vt:lpstr>
      <vt:lpstr>Июль 1099 года – взятие  Иерусалима.</vt:lpstr>
      <vt:lpstr>Иерусалимское королевство.</vt:lpstr>
      <vt:lpstr>Вопрос: </vt:lpstr>
      <vt:lpstr>Слайд 33</vt:lpstr>
      <vt:lpstr>                         ?</vt:lpstr>
      <vt:lpstr>Слайд 35</vt:lpstr>
      <vt:lpstr> Роль духовно-рыцарских орденов</vt:lpstr>
      <vt:lpstr>Привилегии и запреты.</vt:lpstr>
      <vt:lpstr>Ответ:  Ордена –это сплочённая сила крестоносцев. Ордена вступали во взаимоотношения между собой и феодалами, а это привело в итоге к ослаблению государств крестоносцев.</vt:lpstr>
      <vt:lpstr>          Физкульт - минутка</vt:lpstr>
      <vt:lpstr>4. Третий крестовый поход: поход королей (1118-1119 г. г).</vt:lpstr>
      <vt:lpstr>Во главе третьего крестового похода стояли:</vt:lpstr>
      <vt:lpstr>Назовите результаты Третьего Крестового похода?</vt:lpstr>
      <vt:lpstr>Поход успеха не имел. Иерусалим остался в руках мусульман. Крестоносцами были захвачены  о. Кипр и крепость Акра.</vt:lpstr>
      <vt:lpstr>   Четвёртый Крестовый поход(1202-1204 г.г).</vt:lpstr>
      <vt:lpstr>Старинная гравюра плана города Константинополя 1204года</vt:lpstr>
      <vt:lpstr>Взятие Константинополя во время 4-го Крестового похода</vt:lpstr>
      <vt:lpstr>      Никита Хониат  «О погроме 1204 г»</vt:lpstr>
      <vt:lpstr>Вопросы:</vt:lpstr>
      <vt:lpstr>Туринская плащаница (льняная ткань) в которую был обвёрнут  после страданий Иисус Христос). Хранится в г.Турине.</vt:lpstr>
      <vt:lpstr>В Париже была построена Святая капелла Сент- Шапель – часовня реликвий, хранилище  «тернового венца обагрённый кровью Христа».</vt:lpstr>
      <vt:lpstr> Собор Святого Марка.  Квадрига на западном фасаде, "золотой алтарь византийской работы, образ "Мадонна Никопея". </vt:lpstr>
      <vt:lpstr>                          Мощи Иоанна Златоуста, Патриарха Константинопольского, великого богослова, выдающегося проповедника .   Гробница с мощами Иоанна Златауста перевезена в Рим. Реликварий с мощами св. Иоанна Златоуста находятся в соборе Регенсбурге. </vt:lpstr>
      <vt:lpstr>Вопросы:</vt:lpstr>
      <vt:lpstr>5.Последствия Крестовых походов</vt:lpstr>
      <vt:lpstr>Какие последствия крестовых походов?</vt:lpstr>
      <vt:lpstr>    Достигнута ли цель крестовых походов ?</vt:lpstr>
      <vt:lpstr>  Спасибо за работу на уроке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Крестовые походы и их влияние на жизнь европейского общества.</dc:title>
  <dc:creator>User</dc:creator>
  <cp:lastModifiedBy>Tata</cp:lastModifiedBy>
  <cp:revision>633</cp:revision>
  <dcterms:created xsi:type="dcterms:W3CDTF">2012-08-05T15:08:10Z</dcterms:created>
  <dcterms:modified xsi:type="dcterms:W3CDTF">2014-02-03T19:21:13Z</dcterms:modified>
</cp:coreProperties>
</file>