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EC69-7590-4446-A898-1537A3D47EB2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D502F8A-83FC-4428-8FCB-E74800714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52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EC69-7590-4446-A898-1537A3D47EB2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502F8A-83FC-4428-8FCB-E74800714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7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EC69-7590-4446-A898-1537A3D47EB2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502F8A-83FC-4428-8FCB-E748007144B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9902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EC69-7590-4446-A898-1537A3D47EB2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502F8A-83FC-4428-8FCB-E74800714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76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EC69-7590-4446-A898-1537A3D47EB2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502F8A-83FC-4428-8FCB-E748007144B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1589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EC69-7590-4446-A898-1537A3D47EB2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502F8A-83FC-4428-8FCB-E74800714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677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EC69-7590-4446-A898-1537A3D47EB2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2F8A-83FC-4428-8FCB-E74800714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329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EC69-7590-4446-A898-1537A3D47EB2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2F8A-83FC-4428-8FCB-E74800714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56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EC69-7590-4446-A898-1537A3D47EB2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2F8A-83FC-4428-8FCB-E74800714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02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EC69-7590-4446-A898-1537A3D47EB2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502F8A-83FC-4428-8FCB-E74800714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93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EC69-7590-4446-A898-1537A3D47EB2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502F8A-83FC-4428-8FCB-E74800714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13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EC69-7590-4446-A898-1537A3D47EB2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502F8A-83FC-4428-8FCB-E74800714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33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EC69-7590-4446-A898-1537A3D47EB2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2F8A-83FC-4428-8FCB-E74800714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4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EC69-7590-4446-A898-1537A3D47EB2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2F8A-83FC-4428-8FCB-E74800714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82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EC69-7590-4446-A898-1537A3D47EB2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2F8A-83FC-4428-8FCB-E74800714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57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EC69-7590-4446-A898-1537A3D47EB2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502F8A-83FC-4428-8FCB-E74800714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2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3EC69-7590-4446-A898-1537A3D47EB2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D502F8A-83FC-4428-8FCB-E74800714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8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2010_%D0%B3%D0%BE%D0%B4" TargetMode="External"/><Relationship Id="rId3" Type="http://schemas.openxmlformats.org/officeDocument/2006/relationships/hyperlink" Target="http://ru.wikipedia.org/wiki/%D0%9D%D0%BE%D0%B1%D0%B5%D0%BB%D0%B5%D0%B2%D1%81%D0%BA%D0%B0%D1%8F_%D0%BF%D1%80%D0%B5%D0%BC%D0%B8%D1%8F_%D0%BF%D0%BE_%D1%85%D0%B8%D0%BC%D0%B8%D0%B8" TargetMode="External"/><Relationship Id="rId7" Type="http://schemas.openxmlformats.org/officeDocument/2006/relationships/hyperlink" Target="http://ru.wikipedia.org/wiki/%D0%9D%D0%BE%D0%B1%D0%B5%D0%BB%D0%B5%D0%B2%D1%81%D0%BA%D0%B0%D1%8F_%D0%BF%D1%80%D0%B5%D0%BC%D0%B8%D1%8F_%D0%BF%D0%BE_%D1%84%D0%B8%D0%B7%D0%B8%D0%BA%D0%B5" TargetMode="External"/><Relationship Id="rId2" Type="http://schemas.openxmlformats.org/officeDocument/2006/relationships/hyperlink" Target="http://ru.wikipedia.org/wiki/1996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D%D0%BE%D0%B1%D0%B5%D0%BB%D0%B5%D0%B2%D1%81%D0%BA%D0%B0%D1%8F_%D0%BF%D1%80%D0%B5%D0%BC%D0%B8%D1%8F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://ru.wikipedia.org/wiki/%D0%9D%D0%BE%D0%B2%D0%BE%D1%81%D1%91%D0%BB%D0%BE%D0%B2,_%D0%9A%D0%BE%D0%BD%D1%81%D1%82%D0%B0%D0%BD%D1%82%D0%B8%D0%BD_%D0%A1%D0%B5%D1%80%D0%B3%D0%B5%D0%B5%D0%B2%D0%B8%D1%87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://ru.wikipedia.org/wiki/%D0%93%D0%B5%D0%B9%D0%BC,_%D0%90%D0%BD%D0%B4%D1%80%D0%B5%D0%B9_%D0%9A%D0%BE%D0%BD%D1%81%D1%82%D0%B0%D0%BD%D1%82%D0%B8%D0%BD%D0%BE%D0%B2%D0%B8%D1%87" TargetMode="External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Углерод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34618" y="5014445"/>
            <a:ext cx="6224587" cy="1293221"/>
          </a:xfrm>
        </p:spPr>
        <p:txBody>
          <a:bodyPr>
            <a:noAutofit/>
          </a:bodyPr>
          <a:lstStyle/>
          <a:p>
            <a:pPr marL="719138" indent="-719138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Дереза Елена Сергеевна (учитель химии)</a:t>
            </a:r>
          </a:p>
          <a:p>
            <a:pPr marL="804863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9 им. адмирала П.С. Нахимова</a:t>
            </a:r>
          </a:p>
          <a:p>
            <a:pPr marL="804863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Смоленская область, г. Вязьма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3987" y="624110"/>
            <a:ext cx="6773497" cy="710420"/>
          </a:xfrm>
        </p:spPr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из графита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156" y="1334530"/>
            <a:ext cx="3817465" cy="2499530"/>
          </a:xfrm>
          <a:prstGeom prst="rect">
            <a:avLst/>
          </a:prstGeom>
        </p:spPr>
      </p:pic>
      <p:sp>
        <p:nvSpPr>
          <p:cNvPr id="7" name="Прямоугольная выноска 6"/>
          <p:cNvSpPr/>
          <p:nvPr/>
        </p:nvSpPr>
        <p:spPr>
          <a:xfrm>
            <a:off x="1268366" y="1581665"/>
            <a:ext cx="2339807" cy="1070918"/>
          </a:xfrm>
          <a:prstGeom prst="wedgeRectCallout">
            <a:avLst>
              <a:gd name="adj1" fmla="val 71270"/>
              <a:gd name="adj2" fmla="val 865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Графитовые электроды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367" y="3796044"/>
            <a:ext cx="2696477" cy="2500983"/>
          </a:xfrm>
          <a:prstGeom prst="rect">
            <a:avLst/>
          </a:prstGeom>
        </p:spPr>
      </p:pic>
      <p:sp>
        <p:nvSpPr>
          <p:cNvPr id="9" name="Прямоугольная выноска 8"/>
          <p:cNvSpPr/>
          <p:nvPr/>
        </p:nvSpPr>
        <p:spPr>
          <a:xfrm>
            <a:off x="4436846" y="5226108"/>
            <a:ext cx="3507775" cy="1070919"/>
          </a:xfrm>
          <a:prstGeom prst="wedgeRectCallout">
            <a:avLst>
              <a:gd name="adj1" fmla="val -62630"/>
              <a:gd name="adj2" fmla="val 94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Графитовый стержень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6935" y="3875103"/>
            <a:ext cx="3229232" cy="2421924"/>
          </a:xfrm>
          <a:prstGeom prst="rect">
            <a:avLst/>
          </a:prstGeom>
        </p:spPr>
      </p:pic>
      <p:sp>
        <p:nvSpPr>
          <p:cNvPr id="11" name="Прямоугольная выноска 10"/>
          <p:cNvSpPr/>
          <p:nvPr/>
        </p:nvSpPr>
        <p:spPr>
          <a:xfrm>
            <a:off x="8279026" y="1581664"/>
            <a:ext cx="3229232" cy="1070919"/>
          </a:xfrm>
          <a:prstGeom prst="wedgeRectCallout">
            <a:avLst>
              <a:gd name="adj1" fmla="val 7536"/>
              <a:gd name="adj2" fmla="val 14942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Графитовая смазка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3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90703" y="98854"/>
            <a:ext cx="3978875" cy="65408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Сравним же эти два кристалла 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что увидим в свойствах их 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Зажжем алмаз – его не стало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Графит же терпит за двоих</a:t>
            </a:r>
          </a:p>
          <a:p>
            <a:pPr marL="0" indent="0">
              <a:buNone/>
            </a:pP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Алмаз своей природой твердой 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Стекло разрезать в миг готов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он не этим вечно гордый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Шлифует грани наших слов</a:t>
            </a:r>
          </a:p>
          <a:p>
            <a:pPr marL="0" indent="0">
              <a:buNone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Графит же мягок и уступчив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Замедлит ядерный распад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мороз он стоек, в жар он влюбчив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Погоде всякой в общем рад</a:t>
            </a:r>
          </a:p>
          <a:p>
            <a:pPr marL="0" indent="0">
              <a:buNone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сколько разны свойства эти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твердь земли и небосвод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я скажу: на всей планете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единит лишь УГЛЕРОД…</a:t>
            </a:r>
          </a:p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71" y="1574842"/>
            <a:ext cx="66675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3987" y="624110"/>
            <a:ext cx="6773497" cy="710420"/>
          </a:xfrm>
        </p:spPr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Новейшие модификации углерода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543693" y="4687440"/>
            <a:ext cx="11425881" cy="20391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фуллеренов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Крото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Смолли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Кёрлу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1996 год"/>
              </a:rPr>
              <a:t>1996 году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была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присуждена </a:t>
            </a:r>
          </a:p>
          <a:p>
            <a:pPr marL="0" indent="0" algn="ctr">
              <a:buNone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Нобелевская премия по химии"/>
              </a:rPr>
              <a:t>Нобелевская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Нобелевская премия по химии"/>
              </a:rPr>
              <a:t>премия по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Нобелевская премия по химии"/>
              </a:rPr>
              <a:t>химии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«передовые опыты с двумерным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графеном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 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Гейм, Андрей Константинович"/>
              </a:rPr>
              <a:t>А. К. Гейму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Новосёлов, Константин Сергеевич"/>
              </a:rPr>
              <a:t>К. С. 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Новосёлов, Константин Сергеевич"/>
              </a:rPr>
              <a:t>Новосёлову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была присуждена </a:t>
            </a:r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Нобелевская премия"/>
              </a:rPr>
              <a:t>Нобелевская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Нобелевская премия"/>
              </a:rPr>
              <a:t>премия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Нобелевская премия по физике"/>
              </a:rPr>
              <a:t>по физике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 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2010 год"/>
              </a:rPr>
              <a:t>2010 год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1416" y="1672279"/>
            <a:ext cx="1842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Фуллерен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8015" y="1680515"/>
            <a:ext cx="1508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Карбин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18449" y="1696989"/>
            <a:ext cx="1528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Графен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>
            <a:stCxn id="2" idx="2"/>
            <a:endCxn id="13" idx="0"/>
          </p:cNvCxnSpPr>
          <p:nvPr/>
        </p:nvCxnSpPr>
        <p:spPr>
          <a:xfrm flipH="1">
            <a:off x="2692277" y="1334530"/>
            <a:ext cx="3498459" cy="345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2"/>
            <a:endCxn id="4" idx="0"/>
          </p:cNvCxnSpPr>
          <p:nvPr/>
        </p:nvCxnSpPr>
        <p:spPr>
          <a:xfrm flipH="1">
            <a:off x="6182494" y="1334530"/>
            <a:ext cx="8242" cy="337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  <a:endCxn id="14" idx="0"/>
          </p:cNvCxnSpPr>
          <p:nvPr/>
        </p:nvCxnSpPr>
        <p:spPr>
          <a:xfrm>
            <a:off x="6190736" y="1334530"/>
            <a:ext cx="3491773" cy="362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4629" y="2875984"/>
            <a:ext cx="2875293" cy="120076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7579" y="2385083"/>
            <a:ext cx="2349828" cy="220100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9447" y="2390384"/>
            <a:ext cx="2626124" cy="218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3987" y="624110"/>
            <a:ext cx="6773497" cy="710420"/>
          </a:xfrm>
        </p:spPr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свойства углерода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9729" y="2588648"/>
            <a:ext cx="4917990" cy="2166551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Реагирует с металлами и неметаллами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+ 3C → Al</a:t>
            </a:r>
            <a:r>
              <a:rPr 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карбид алюминия)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+ 2C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CaC</a:t>
            </a:r>
            <a:r>
              <a:rPr 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карбид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кальция)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CH</a:t>
            </a:r>
            <a:r>
              <a:rPr 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метан)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O</a:t>
            </a:r>
            <a:r>
              <a:rPr 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изб)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CO</a:t>
            </a:r>
            <a:r>
              <a:rPr 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углекислый газ)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45990" y="1606375"/>
            <a:ext cx="11648302" cy="543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Углерод при обычной температуре химически инертен, при нагревании очень активен.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516130" y="2588647"/>
            <a:ext cx="4917990" cy="2166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Восстанавливает неактивные металлы из их оксидов при нагревании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charset="2"/>
              <a:buNone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uO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C → Cu + CO</a:t>
            </a:r>
          </a:p>
          <a:p>
            <a:pPr marL="0" indent="0">
              <a:buFont typeface="Wingdings 3" charset="2"/>
              <a:buNone/>
            </a:pP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2C + PbO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+ 2CO 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но…</a:t>
            </a:r>
          </a:p>
          <a:p>
            <a:pPr marL="0" indent="0">
              <a:buNone/>
            </a:pP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+ 3C → CaC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CO</a:t>
            </a:r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charset="2"/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charset="2"/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charset="2"/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2368379" y="5027044"/>
            <a:ext cx="7842420" cy="1474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некоторыми неорганическими кислотами</a:t>
            </a:r>
          </a:p>
          <a:p>
            <a:pPr marL="0" indent="0">
              <a:buFont typeface="Wingdings 3" charset="2"/>
              <a:buNone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гор.)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CO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+ 4NO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+2H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marL="0" indent="0">
              <a:buNone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гор.)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CO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2SO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+2H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marL="0" indent="0">
              <a:buFont typeface="Wingdings 3" charset="2"/>
              <a:buNone/>
            </a:pPr>
            <a:endParaRPr lang="en-US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charset="2"/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charset="2"/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charset="2"/>
              <a:buNone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08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3968" y="136088"/>
            <a:ext cx="4893275" cy="6546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Всего, что было, есть и будет</a:t>
            </a:r>
          </a:p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Пересказать мне не в досуг,</a:t>
            </a:r>
          </a:p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углероде не забудет</a:t>
            </a:r>
          </a:p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Никто из вас, надеюсь, друг</a:t>
            </a:r>
          </a:p>
          <a:p>
            <a:pPr marL="0" indent="0">
              <a:buNone/>
            </a:pP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приоткрыл я двери тайны </a:t>
            </a:r>
          </a:p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Завесу призрачных огней</a:t>
            </a:r>
          </a:p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выбор ваш такой случайный</a:t>
            </a:r>
          </a:p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будет благом жизни всей.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Север</a:t>
            </a:r>
          </a:p>
          <a:p>
            <a:pPr marL="0" indent="0" algn="r">
              <a:buNone/>
            </a:pP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tech-edu.ru/sites/upload/horizons-technology/t72/t72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06" y="136088"/>
            <a:ext cx="2561445" cy="201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ech-edu.ru/sites/upload/horizons-technology/t72/t72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51" y="2060139"/>
            <a:ext cx="2890667" cy="205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3/3b/Buckminsterfullerene_animated.gif/220px-Buckminsterfullerene_animate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05" y="3966141"/>
            <a:ext cx="2561445" cy="256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71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1122" y="572883"/>
            <a:ext cx="4720281" cy="5029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Восславим вечный углерод!</a:t>
            </a:r>
          </a:p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Первооснову жизни бренной</a:t>
            </a:r>
          </a:p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нем мой стих - души полет</a:t>
            </a:r>
          </a:p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отголосок всей Вселенной</a:t>
            </a:r>
          </a:p>
          <a:p>
            <a:pPr marL="0" indent="0">
              <a:buNone/>
            </a:pP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Кирпичик малый мирозданья</a:t>
            </a:r>
          </a:p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 к пониманию бытия</a:t>
            </a:r>
          </a:p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Частица нашего сознанья</a:t>
            </a:r>
          </a:p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 мы – и он, и я…</a:t>
            </a:r>
          </a:p>
          <a:p>
            <a:pPr marL="0" indent="0">
              <a:buNone/>
            </a:pP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tech-edu.ru/sites/upload/horizons-technology/t72/t72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06" y="136088"/>
            <a:ext cx="2561445" cy="201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ech-edu.ru/sites/upload/horizons-technology/t72/t72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51" y="2060139"/>
            <a:ext cx="2890667" cy="205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3/3b/Buckminsterfullerene_animated.gif/220px-Buckminsterfullerene_animate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05" y="3966141"/>
            <a:ext cx="2561445" cy="256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0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8314" y="477794"/>
            <a:ext cx="5049793" cy="2059460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Взгляните, вот алмаз прозрачный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чище утренней росы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казалось бы не мрачный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Сынишка звездной полосы…</a:t>
            </a:r>
          </a:p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714" y="3130248"/>
            <a:ext cx="5595079" cy="3300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692" y="3130249"/>
            <a:ext cx="4601984" cy="3300413"/>
          </a:xfrm>
          <a:prstGeom prst="rect">
            <a:avLst/>
          </a:prstGeom>
        </p:spPr>
      </p:pic>
      <p:pic>
        <p:nvPicPr>
          <p:cNvPr id="2050" name="Picture 2" descr="http://img0.liveinternet.ru/images/attach/b/3/8/415/8415076_diamon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46" y="154309"/>
            <a:ext cx="3624047" cy="271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7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3987" y="624110"/>
            <a:ext cx="6773497" cy="710420"/>
          </a:xfrm>
        </p:spPr>
        <p:txBody>
          <a:bodyPr/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большой алмаз «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Кулинан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4616" y="1334530"/>
            <a:ext cx="9152238" cy="642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Найден в 1905 году в Южной Африке. Его масса 621 г. (3105 карат)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986" y="1977081"/>
            <a:ext cx="66675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3987" y="624110"/>
            <a:ext cx="6773497" cy="710420"/>
          </a:xfrm>
        </p:spPr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Алмаз «Шах»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4616" y="1334530"/>
            <a:ext cx="9152238" cy="9473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Найден в конце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в Центральной Индии. </a:t>
            </a:r>
          </a:p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семи исторических камней Алмазного фонда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485" y="2685536"/>
            <a:ext cx="47625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3987" y="624110"/>
            <a:ext cx="6773497" cy="710420"/>
          </a:xfrm>
        </p:spPr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императорская корона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4616" y="1334530"/>
            <a:ext cx="9152238" cy="9473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золота, серебра, бриллиантов, шпинели, жемчуга.</a:t>
            </a:r>
          </a:p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число бриллиантов – 4 936 штук.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949" y="2427566"/>
            <a:ext cx="3374424" cy="431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3987" y="624110"/>
            <a:ext cx="6773497" cy="710420"/>
          </a:xfrm>
        </p:spPr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императорская корона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221" y="1334530"/>
            <a:ext cx="11425881" cy="9473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 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серебра, в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 48 крупных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200 мелких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бриллиантов.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 — 378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568" y="2421924"/>
            <a:ext cx="4850248" cy="420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3987" y="624110"/>
            <a:ext cx="6773497" cy="710420"/>
          </a:xfrm>
        </p:spPr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Алмаз «Орлов»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221" y="1334530"/>
            <a:ext cx="11425881" cy="9473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Ограненный в форме «высокой розы» с большим количеством маленьких граней, расположенных ярусами (общее количество граней — около 180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 —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189,62 карата.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161" y="2730585"/>
            <a:ext cx="6096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8314" y="477794"/>
            <a:ext cx="5049793" cy="2059460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вот графит – язык науки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 служитель, знаний жрец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не испачкавши им руки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скажешь ты, что ты – мудрец…</a:t>
            </a:r>
          </a:p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643" y="347405"/>
            <a:ext cx="2919799" cy="21898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573" y="2537254"/>
            <a:ext cx="5371070" cy="415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585858"/>
      </a:dk1>
      <a:lt1>
        <a:sysClr val="window" lastClr="FCFCFC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202</TotalTime>
  <Words>492</Words>
  <Application>Microsoft Office PowerPoint</Application>
  <PresentationFormat>Широкоэкранный</PresentationFormat>
  <Paragraphs>96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Легкий дым</vt:lpstr>
      <vt:lpstr>Углерод</vt:lpstr>
      <vt:lpstr>Презентация PowerPoint</vt:lpstr>
      <vt:lpstr>Презентация PowerPoint</vt:lpstr>
      <vt:lpstr>Самый большой алмаз «Кулинан»</vt:lpstr>
      <vt:lpstr>Алмаз «Шах»</vt:lpstr>
      <vt:lpstr>Большая императорская корона</vt:lpstr>
      <vt:lpstr>Малая императорская корона</vt:lpstr>
      <vt:lpstr>Алмаз «Орлов»</vt:lpstr>
      <vt:lpstr>Презентация PowerPoint</vt:lpstr>
      <vt:lpstr>Изделия из графита</vt:lpstr>
      <vt:lpstr>Презентация PowerPoint</vt:lpstr>
      <vt:lpstr>Новейшие модификации углерода</vt:lpstr>
      <vt:lpstr>Химические свойства углерода</vt:lpstr>
      <vt:lpstr>Презентация PowerPoint</vt:lpstr>
      <vt:lpstr>Спасибо за внимание.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Многоликий углерод</dc:title>
  <dc:creator>Пользователь Windows</dc:creator>
  <cp:lastModifiedBy>Пользователь Windows</cp:lastModifiedBy>
  <cp:revision>24</cp:revision>
  <dcterms:created xsi:type="dcterms:W3CDTF">2013-10-19T16:48:49Z</dcterms:created>
  <dcterms:modified xsi:type="dcterms:W3CDTF">2013-11-19T19:11:24Z</dcterms:modified>
</cp:coreProperties>
</file>