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16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84" r:id="rId4"/>
    <p:sldId id="285" r:id="rId5"/>
    <p:sldId id="287" r:id="rId6"/>
    <p:sldId id="288" r:id="rId7"/>
    <p:sldId id="289" r:id="rId8"/>
    <p:sldId id="290" r:id="rId9"/>
    <p:sldId id="264" r:id="rId10"/>
    <p:sldId id="265" r:id="rId11"/>
    <p:sldId id="266" r:id="rId12"/>
    <p:sldId id="267" r:id="rId13"/>
    <p:sldId id="268" r:id="rId14"/>
    <p:sldId id="269" r:id="rId15"/>
    <p:sldId id="282" r:id="rId16"/>
    <p:sldId id="286" r:id="rId17"/>
    <p:sldId id="291" r:id="rId18"/>
    <p:sldId id="292" r:id="rId19"/>
    <p:sldId id="293" r:id="rId20"/>
    <p:sldId id="270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4" r:id="rId31"/>
    <p:sldId id="303" r:id="rId32"/>
    <p:sldId id="305" r:id="rId33"/>
    <p:sldId id="306" r:id="rId34"/>
    <p:sldId id="257" r:id="rId35"/>
    <p:sldId id="258" r:id="rId36"/>
    <p:sldId id="259" r:id="rId37"/>
    <p:sldId id="260" r:id="rId38"/>
    <p:sldId id="261" r:id="rId39"/>
    <p:sldId id="262" r:id="rId40"/>
    <p:sldId id="283" r:id="rId41"/>
    <p:sldId id="307" r:id="rId42"/>
    <p:sldId id="308" r:id="rId43"/>
    <p:sldId id="309" r:id="rId44"/>
    <p:sldId id="310" r:id="rId45"/>
    <p:sldId id="311" r:id="rId46"/>
    <p:sldId id="312" r:id="rId47"/>
    <p:sldId id="271" r:id="rId48"/>
    <p:sldId id="313" r:id="rId49"/>
    <p:sldId id="272" r:id="rId50"/>
    <p:sldId id="315" r:id="rId51"/>
    <p:sldId id="273" r:id="rId52"/>
    <p:sldId id="320" r:id="rId53"/>
    <p:sldId id="274" r:id="rId54"/>
    <p:sldId id="321" r:id="rId55"/>
    <p:sldId id="275" r:id="rId56"/>
    <p:sldId id="317" r:id="rId57"/>
    <p:sldId id="281" r:id="rId58"/>
    <p:sldId id="319" r:id="rId59"/>
    <p:sldId id="322" r:id="rId60"/>
    <p:sldId id="325" r:id="rId61"/>
    <p:sldId id="323" r:id="rId62"/>
    <p:sldId id="326" r:id="rId63"/>
    <p:sldId id="324" r:id="rId64"/>
    <p:sldId id="276" r:id="rId65"/>
    <p:sldId id="277" r:id="rId66"/>
    <p:sldId id="278" r:id="rId67"/>
    <p:sldId id="279" r:id="rId68"/>
    <p:sldId id="280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345" r:id="rId88"/>
    <p:sldId id="346" r:id="rId89"/>
    <p:sldId id="347" r:id="rId90"/>
    <p:sldId id="348" r:id="rId91"/>
    <p:sldId id="349" r:id="rId92"/>
    <p:sldId id="350" r:id="rId93"/>
    <p:sldId id="351" r:id="rId94"/>
    <p:sldId id="352" r:id="rId95"/>
    <p:sldId id="353" r:id="rId96"/>
    <p:sldId id="354" r:id="rId97"/>
    <p:sldId id="355" r:id="rId98"/>
    <p:sldId id="356" r:id="rId99"/>
    <p:sldId id="357" r:id="rId100"/>
    <p:sldId id="358" r:id="rId101"/>
    <p:sldId id="359" r:id="rId102"/>
    <p:sldId id="360" r:id="rId103"/>
    <p:sldId id="361" r:id="rId104"/>
    <p:sldId id="362" r:id="rId105"/>
    <p:sldId id="363" r:id="rId106"/>
    <p:sldId id="364" r:id="rId107"/>
    <p:sldId id="365" r:id="rId108"/>
    <p:sldId id="366" r:id="rId109"/>
    <p:sldId id="367" r:id="rId110"/>
    <p:sldId id="368" r:id="rId111"/>
    <p:sldId id="369" r:id="rId112"/>
    <p:sldId id="370" r:id="rId113"/>
    <p:sldId id="371" r:id="rId114"/>
    <p:sldId id="372" r:id="rId115"/>
    <p:sldId id="373" r:id="rId116"/>
    <p:sldId id="374" r:id="rId117"/>
    <p:sldId id="375" r:id="rId118"/>
    <p:sldId id="376" r:id="rId119"/>
    <p:sldId id="377" r:id="rId120"/>
    <p:sldId id="378" r:id="rId121"/>
    <p:sldId id="379" r:id="rId122"/>
    <p:sldId id="380" r:id="rId123"/>
    <p:sldId id="381" r:id="rId124"/>
    <p:sldId id="382" r:id="rId125"/>
    <p:sldId id="383" r:id="rId126"/>
    <p:sldId id="384" r:id="rId127"/>
    <p:sldId id="385" r:id="rId128"/>
    <p:sldId id="386" r:id="rId129"/>
    <p:sldId id="423" r:id="rId130"/>
    <p:sldId id="424" r:id="rId131"/>
    <p:sldId id="387" r:id="rId132"/>
    <p:sldId id="388" r:id="rId133"/>
    <p:sldId id="389" r:id="rId134"/>
    <p:sldId id="390" r:id="rId135"/>
    <p:sldId id="391" r:id="rId136"/>
    <p:sldId id="392" r:id="rId137"/>
    <p:sldId id="393" r:id="rId138"/>
    <p:sldId id="394" r:id="rId139"/>
    <p:sldId id="395" r:id="rId140"/>
    <p:sldId id="396" r:id="rId141"/>
    <p:sldId id="397" r:id="rId142"/>
    <p:sldId id="398" r:id="rId143"/>
    <p:sldId id="399" r:id="rId144"/>
    <p:sldId id="400" r:id="rId145"/>
    <p:sldId id="401" r:id="rId146"/>
    <p:sldId id="402" r:id="rId147"/>
    <p:sldId id="403" r:id="rId148"/>
    <p:sldId id="404" r:id="rId149"/>
    <p:sldId id="405" r:id="rId150"/>
    <p:sldId id="406" r:id="rId151"/>
    <p:sldId id="407" r:id="rId152"/>
    <p:sldId id="408" r:id="rId153"/>
    <p:sldId id="409" r:id="rId154"/>
    <p:sldId id="410" r:id="rId155"/>
    <p:sldId id="411" r:id="rId156"/>
    <p:sldId id="412" r:id="rId157"/>
    <p:sldId id="413" r:id="rId158"/>
    <p:sldId id="414" r:id="rId159"/>
    <p:sldId id="415" r:id="rId160"/>
    <p:sldId id="416" r:id="rId161"/>
    <p:sldId id="417" r:id="rId162"/>
    <p:sldId id="418" r:id="rId163"/>
    <p:sldId id="419" r:id="rId164"/>
    <p:sldId id="420" r:id="rId165"/>
    <p:sldId id="421" r:id="rId166"/>
    <p:sldId id="422" r:id="rId16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1703AD"/>
    <a:srgbClr val="00CC00"/>
    <a:srgbClr val="66FF33"/>
    <a:srgbClr val="FF0000"/>
    <a:srgbClr val="1DFF8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0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58C4-30C8-4ED6-83C0-FEB1EACC0643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B5EE-3566-4667-8A62-AC4E9960C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58C4-30C8-4ED6-83C0-FEB1EACC0643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B5EE-3566-4667-8A62-AC4E9960C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58C4-30C8-4ED6-83C0-FEB1EACC0643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B5EE-3566-4667-8A62-AC4E9960C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58C4-30C8-4ED6-83C0-FEB1EACC0643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B5EE-3566-4667-8A62-AC4E9960C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58C4-30C8-4ED6-83C0-FEB1EACC0643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B5EE-3566-4667-8A62-AC4E9960C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58C4-30C8-4ED6-83C0-FEB1EACC0643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B5EE-3566-4667-8A62-AC4E9960C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58C4-30C8-4ED6-83C0-FEB1EACC0643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B5EE-3566-4667-8A62-AC4E9960C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58C4-30C8-4ED6-83C0-FEB1EACC0643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B5EE-3566-4667-8A62-AC4E9960C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58C4-30C8-4ED6-83C0-FEB1EACC0643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B5EE-3566-4667-8A62-AC4E9960C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58C4-30C8-4ED6-83C0-FEB1EACC0643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B5EE-3566-4667-8A62-AC4E9960C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58C4-30C8-4ED6-83C0-FEB1EACC0643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B5EE-3566-4667-8A62-AC4E9960C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958C4-30C8-4ED6-83C0-FEB1EACC0643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2B5EE-3566-4667-8A62-AC4E9960C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Преобразование графиков.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712968" cy="5184576"/>
          </a:xfrm>
        </p:spPr>
        <p:txBody>
          <a:bodyPr>
            <a:normAutofit fontScale="92500" lnSpcReduction="20000"/>
          </a:bodyPr>
          <a:lstStyle/>
          <a:p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Часть 1. Квадратичная </a:t>
            </a:r>
            <a:r>
              <a:rPr lang="ru-RU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функция</a:t>
            </a: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Функцию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ax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²+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bx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представляем в виде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a(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х±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m)²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±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r>
              <a:rPr lang="ru-RU" sz="2600" i="1" dirty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Например:  </a:t>
            </a:r>
            <a:r>
              <a:rPr lang="ru-RU" sz="2600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600" i="1" dirty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600" i="1" dirty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600" i="1" dirty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²+6</a:t>
            </a:r>
            <a:r>
              <a:rPr lang="en-US" sz="2600" i="1" dirty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600" i="1" dirty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+7 </a:t>
            </a:r>
            <a:r>
              <a:rPr lang="ru-RU" sz="2600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600" i="1" dirty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600" i="1" dirty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²+6</a:t>
            </a:r>
            <a:r>
              <a:rPr lang="en-US" sz="2600" i="1" dirty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600" i="1" dirty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+9 </a:t>
            </a:r>
            <a:r>
              <a:rPr lang="ru-RU" sz="2600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– 2</a:t>
            </a:r>
            <a:r>
              <a:rPr lang="ru-RU" sz="2600" i="1" dirty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= (х+3)² – 2 </a:t>
            </a:r>
            <a:endParaRPr lang="ru-RU" sz="2600" i="1" dirty="0" smtClean="0">
              <a:solidFill>
                <a:srgbClr val="1703AD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r>
              <a:rPr lang="ru-RU" sz="2600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Другой </a:t>
            </a:r>
            <a:r>
              <a:rPr lang="ru-RU" sz="2600" i="1" dirty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пример: у = 2</a:t>
            </a:r>
            <a:r>
              <a:rPr lang="en-US" sz="2600" i="1" dirty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600" i="1" dirty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²+8</a:t>
            </a:r>
            <a:r>
              <a:rPr lang="en-US" sz="2600" i="1" dirty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600" i="1" dirty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+9 = 2</a:t>
            </a:r>
            <a:r>
              <a:rPr lang="en-US" sz="2600" i="1" dirty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600" i="1" dirty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²+8</a:t>
            </a:r>
            <a:r>
              <a:rPr lang="en-US" sz="2600" i="1" dirty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600" i="1" dirty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+8+1 = </a:t>
            </a:r>
            <a:r>
              <a:rPr lang="ru-RU" sz="2600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2(х+2)² +1 </a:t>
            </a:r>
            <a:endParaRPr lang="ru-RU" sz="2600" i="1" dirty="0">
              <a:solidFill>
                <a:srgbClr val="1703AD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Определяем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куда направлены ветви параболы: 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вверх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&gt; 0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или вниз (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&lt; 0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l"/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Если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, то сдвигаем вершину параболы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единиц влево.     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Если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, то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сдвигаем вершину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единиц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вправо.    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Если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, то поднимаем вершину вверх на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единиц, </a:t>
            </a:r>
          </a:p>
          <a:p>
            <a:pPr algn="l"/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если 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 опускаем вершину вниз.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 сдвигаем параболу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=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единиц влево.</a:t>
            </a:r>
            <a:endParaRPr lang="ru-RU" dirty="0"/>
          </a:p>
        </p:txBody>
      </p:sp>
      <p:pic>
        <p:nvPicPr>
          <p:cNvPr id="6" name="Содержимое 5" descr="ПАРАБУЛЬ ПРЕЗЕНТ 2 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78621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Стандартную синусоиду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= 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 x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растягиваем по вертикали (вдоль оси </a:t>
            </a:r>
            <a:r>
              <a:rPr lang="ru-RU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Оу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в 1,5 раза.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Содержимое 4" descr="1,5 5 кл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6454"/>
            <a:ext cx="8229600" cy="4433455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786210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 функции</a:t>
            </a:r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у = 1,5</a:t>
            </a:r>
            <a:r>
              <a:rPr lang="en-US" sz="40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·sin x</a:t>
            </a:r>
            <a:endParaRPr lang="ru-RU" sz="4000" dirty="0">
              <a:solidFill>
                <a:srgbClr val="1703AD"/>
              </a:solidFill>
            </a:endParaRPr>
          </a:p>
        </p:txBody>
      </p:sp>
      <p:pic>
        <p:nvPicPr>
          <p:cNvPr id="5" name="Содержимое 4" descr="1,5 5 кл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6454"/>
            <a:ext cx="8229600" cy="4433455"/>
          </a:xfr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Построим график функции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en-US" b="1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sin </a:t>
            </a:r>
            <a:r>
              <a:rPr lang="ru-RU" b="1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dirty="0">
              <a:solidFill>
                <a:srgbClr val="00CC00"/>
              </a:solidFill>
            </a:endParaRPr>
          </a:p>
        </p:txBody>
      </p:sp>
      <p:pic>
        <p:nvPicPr>
          <p:cNvPr id="8" name="Содержимое 7" descr="СЖАТИЕ 10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Стандартную синусоиду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= 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 x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сжимаем по горизонтали (вдоль оси Ох) в 2 раза.</a:t>
            </a:r>
            <a:endParaRPr lang="ru-RU" sz="2800" dirty="0">
              <a:solidFill>
                <a:srgbClr val="00CC00"/>
              </a:solidFill>
            </a:endParaRPr>
          </a:p>
        </p:txBody>
      </p:sp>
      <p:pic>
        <p:nvPicPr>
          <p:cNvPr id="5" name="Содержимое 4" descr="СЖАТИЕ 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Стандартную синусоиду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= 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 x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сжимаем по горизонтали (вдоль оси Ох) в 2 раза.</a:t>
            </a:r>
            <a:endParaRPr lang="ru-RU" sz="2800" dirty="0">
              <a:solidFill>
                <a:srgbClr val="00CC00"/>
              </a:solidFill>
            </a:endParaRPr>
          </a:p>
        </p:txBody>
      </p:sp>
      <p:pic>
        <p:nvPicPr>
          <p:cNvPr id="6" name="Содержимое 5" descr="СЖАТИЕ 1 пусто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Стандартную синусоиду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= 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 x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сжимаем по горизонтали (вдоль оси Ох) в 2 раза.</a:t>
            </a:r>
            <a:endParaRPr lang="ru-RU" sz="2800" dirty="0">
              <a:solidFill>
                <a:srgbClr val="00CC00"/>
              </a:solidFill>
            </a:endParaRPr>
          </a:p>
        </p:txBody>
      </p:sp>
      <p:pic>
        <p:nvPicPr>
          <p:cNvPr id="6" name="Содержимое 5" descr="СЖАТИЕ 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Стандартную синусоиду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= 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 x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сжимаем по горизонтали (вдоль оси Ох) в 2 раза.</a:t>
            </a:r>
            <a:endParaRPr lang="ru-RU" sz="2800" dirty="0">
              <a:solidFill>
                <a:srgbClr val="00CC00"/>
              </a:solidFill>
            </a:endParaRPr>
          </a:p>
        </p:txBody>
      </p:sp>
      <p:pic>
        <p:nvPicPr>
          <p:cNvPr id="6" name="Содержимое 5" descr="СЖАТИЕ 2 пусто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Стандартную синусоиду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= 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 x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сжимаем по горизонтали (вдоль оси Ох) в 2 раза.</a:t>
            </a:r>
            <a:endParaRPr lang="ru-RU" sz="2800" dirty="0">
              <a:solidFill>
                <a:srgbClr val="00CC00"/>
              </a:solidFill>
            </a:endParaRPr>
          </a:p>
        </p:txBody>
      </p:sp>
      <p:pic>
        <p:nvPicPr>
          <p:cNvPr id="6" name="Содержимое 5" descr="СЖАТИЕ 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Стандартную синусоиду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= 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 x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сжимаем по горизонтали (вдоль оси Ох) в 2 раза.</a:t>
            </a:r>
            <a:endParaRPr lang="ru-RU" sz="2800" dirty="0">
              <a:solidFill>
                <a:srgbClr val="00CC00"/>
              </a:solidFill>
            </a:endParaRPr>
          </a:p>
        </p:txBody>
      </p:sp>
      <p:pic>
        <p:nvPicPr>
          <p:cNvPr id="6" name="Содержимое 5" descr="СЖАТИЕ 3 пусто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Стандартную синусоиду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= 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 x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сжимаем по горизонтали (вдоль оси Ох) в 2 раза.</a:t>
            </a:r>
            <a:endParaRPr lang="ru-RU" sz="2800" dirty="0">
              <a:solidFill>
                <a:srgbClr val="00CC00"/>
              </a:solidFill>
            </a:endParaRPr>
          </a:p>
        </p:txBody>
      </p:sp>
      <p:pic>
        <p:nvPicPr>
          <p:cNvPr id="6" name="Содержимое 5" descr="СЖАТИЕ 4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 сдвигаем параболу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=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единиц влево.</a:t>
            </a:r>
            <a:endParaRPr lang="ru-RU" dirty="0"/>
          </a:p>
        </p:txBody>
      </p:sp>
      <p:pic>
        <p:nvPicPr>
          <p:cNvPr id="6" name="Содержимое 5" descr="ПАРАБУЛЬ ПРЕЗЕНТ 2 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Стандартную синусоиду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= 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 x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сжимаем по горизонтали (вдоль оси Ох) в 2 раза.</a:t>
            </a:r>
            <a:endParaRPr lang="ru-RU" sz="2800" dirty="0">
              <a:solidFill>
                <a:srgbClr val="00CC00"/>
              </a:solidFill>
            </a:endParaRPr>
          </a:p>
        </p:txBody>
      </p:sp>
      <p:pic>
        <p:nvPicPr>
          <p:cNvPr id="6" name="Содержимое 5" descr="СЖАТИЕ 4 пусто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Стандартную синусоиду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= 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 x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сжимаем по горизонтали (вдоль оси Ох) в 2 раза.</a:t>
            </a:r>
            <a:endParaRPr lang="ru-RU" sz="2800" dirty="0">
              <a:solidFill>
                <a:srgbClr val="00CC00"/>
              </a:solidFill>
            </a:endParaRPr>
          </a:p>
        </p:txBody>
      </p:sp>
      <p:pic>
        <p:nvPicPr>
          <p:cNvPr id="6" name="Содержимое 5" descr="СЖАТИЕ 5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Стандартную синусоиду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= 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 x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сжимаем по горизонтали (вдоль оси Ох) в 2 раза.</a:t>
            </a:r>
            <a:endParaRPr lang="ru-RU" sz="2800" dirty="0">
              <a:solidFill>
                <a:srgbClr val="00CC00"/>
              </a:solidFill>
            </a:endParaRPr>
          </a:p>
        </p:txBody>
      </p:sp>
      <p:pic>
        <p:nvPicPr>
          <p:cNvPr id="6" name="Содержимое 5" descr="СЖАТИЕ 5 пусто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Стандартную синусоиду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= 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 x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сжимаем по горизонтали (вдоль оси Ох) в 2 раза.</a:t>
            </a:r>
            <a:endParaRPr lang="ru-RU" sz="2800" dirty="0">
              <a:solidFill>
                <a:srgbClr val="00CC00"/>
              </a:solidFill>
            </a:endParaRPr>
          </a:p>
        </p:txBody>
      </p:sp>
      <p:pic>
        <p:nvPicPr>
          <p:cNvPr id="6" name="Содержимое 5" descr="СЖАТИЕ 6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Стандартную синусоиду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= 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 x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сжимаем по горизонтали (вдоль оси Ох) в 2 раза.</a:t>
            </a:r>
            <a:endParaRPr lang="ru-RU" sz="2800" dirty="0">
              <a:solidFill>
                <a:srgbClr val="00CC00"/>
              </a:solidFill>
            </a:endParaRPr>
          </a:p>
        </p:txBody>
      </p:sp>
      <p:pic>
        <p:nvPicPr>
          <p:cNvPr id="6" name="Содержимое 5" descr="СЖАТИЕ 6 пусто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Стандартную синусоиду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= 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 x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сжимаем по горизонтали (вдоль оси Ох) в 2 раза.</a:t>
            </a:r>
            <a:endParaRPr lang="ru-RU" sz="2800" dirty="0">
              <a:solidFill>
                <a:srgbClr val="00CC00"/>
              </a:solidFill>
            </a:endParaRPr>
          </a:p>
        </p:txBody>
      </p:sp>
      <p:pic>
        <p:nvPicPr>
          <p:cNvPr id="6" name="Содержимое 5" descr="СЖАТИЕ 7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Стандартную синусоиду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= 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 x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сжимаем по горизонтали (вдоль оси Ох) в 2 раза.</a:t>
            </a:r>
            <a:endParaRPr lang="ru-RU" sz="2800" dirty="0">
              <a:solidFill>
                <a:srgbClr val="00CC00"/>
              </a:solidFill>
            </a:endParaRPr>
          </a:p>
        </p:txBody>
      </p:sp>
      <p:pic>
        <p:nvPicPr>
          <p:cNvPr id="6" name="Содержимое 5" descr="СЖАТИЕ 7 пусто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Стандартную синусоиду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= 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 x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сжимаем по горизонтали (вдоль оси Ох) в 2 раза.</a:t>
            </a:r>
            <a:endParaRPr lang="ru-RU" sz="2800" dirty="0">
              <a:solidFill>
                <a:srgbClr val="00CC00"/>
              </a:solidFill>
            </a:endParaRPr>
          </a:p>
        </p:txBody>
      </p:sp>
      <p:pic>
        <p:nvPicPr>
          <p:cNvPr id="6" name="Содержимое 5" descr="СЖАТИЕ 8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Стандартную синусоиду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= 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 x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сжимаем по горизонтали (вдоль оси Ох) в 2 раза.</a:t>
            </a:r>
            <a:endParaRPr lang="ru-RU" sz="2800" dirty="0">
              <a:solidFill>
                <a:srgbClr val="00CC00"/>
              </a:solidFill>
            </a:endParaRPr>
          </a:p>
        </p:txBody>
      </p:sp>
      <p:pic>
        <p:nvPicPr>
          <p:cNvPr id="6" name="Содержимое 5" descr="СЖАТИЕ 8 пусто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Стандартную синусоиду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= 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 x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сжимаем по горизонтали (вдоль оси Ох) в 2 раза.</a:t>
            </a:r>
            <a:endParaRPr lang="ru-RU" sz="2800" dirty="0">
              <a:solidFill>
                <a:srgbClr val="00CC00"/>
              </a:solidFill>
            </a:endParaRPr>
          </a:p>
        </p:txBody>
      </p:sp>
      <p:pic>
        <p:nvPicPr>
          <p:cNvPr id="6" name="Содержимое 5" descr="СЖАТИЕ 9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 сдвигаем параболу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=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единиц влево.</a:t>
            </a:r>
            <a:endParaRPr lang="ru-RU" dirty="0"/>
          </a:p>
        </p:txBody>
      </p:sp>
      <p:pic>
        <p:nvPicPr>
          <p:cNvPr id="6" name="Содержимое 5" descr="ПАРАБУЛЬ ПРЕЗЕНТ 2 4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Стандартную синусоиду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= 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 x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сжимаем по горизонтали (вдоль оси Ох) в 2 раза.</a:t>
            </a:r>
            <a:endParaRPr lang="ru-RU" sz="2800" dirty="0">
              <a:solidFill>
                <a:srgbClr val="00CC00"/>
              </a:solidFill>
            </a:endParaRPr>
          </a:p>
        </p:txBody>
      </p:sp>
      <p:pic>
        <p:nvPicPr>
          <p:cNvPr id="6" name="Содержимое 5" descr="СЖАТИЕ 9 пусто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График функции</a:t>
            </a:r>
            <a:r>
              <a:rPr lang="ru-RU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 у = </a:t>
            </a:r>
            <a:r>
              <a:rPr lang="en-US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sin </a:t>
            </a:r>
            <a:r>
              <a:rPr lang="ru-RU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dirty="0">
              <a:solidFill>
                <a:srgbClr val="1703AD"/>
              </a:solidFill>
            </a:endParaRPr>
          </a:p>
        </p:txBody>
      </p:sp>
      <p:pic>
        <p:nvPicPr>
          <p:cNvPr id="6" name="Содержимое 5" descr="СЖАТИЕ 10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216024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Тригонометрические функции 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±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              y=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±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y=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±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             y=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ctg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±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564904"/>
            <a:ext cx="8712968" cy="3073896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аналогии с квадратичной функцией, график 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«стандартной»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тригонометрической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функции, как 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«твёрдое тело»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поднимаем или опускаем вдоль оси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зависимости от 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496944" cy="1728192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того что бы построить график функции </a:t>
            </a:r>
            <a:r>
              <a:rPr lang="en-US" sz="3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1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1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b·sin</a:t>
            </a:r>
            <a:r>
              <a:rPr lang="ru-RU" sz="31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100" b="1" i="1" dirty="0" err="1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kx</a:t>
            </a:r>
            <a:r>
              <a:rPr lang="en-US" sz="31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 ±</a:t>
            </a:r>
            <a:r>
              <a:rPr lang="ru-RU" sz="31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1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31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) ± n      y =</a:t>
            </a:r>
            <a:r>
              <a:rPr lang="ru-RU" sz="31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b·cos</a:t>
            </a:r>
            <a:r>
              <a:rPr lang="ru-RU" sz="31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100" b="1" i="1" dirty="0" err="1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kx</a:t>
            </a:r>
            <a:r>
              <a:rPr lang="en-US" sz="31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 ±</a:t>
            </a:r>
            <a:r>
              <a:rPr lang="ru-RU" sz="31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1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31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) ± n     </a:t>
            </a:r>
            <a:br>
              <a:rPr lang="en-US" sz="31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1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1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b·tg</a:t>
            </a:r>
            <a:r>
              <a:rPr lang="ru-RU" sz="31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100" b="1" i="1" dirty="0" err="1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kx</a:t>
            </a:r>
            <a:r>
              <a:rPr lang="en-US" sz="31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 ±</a:t>
            </a:r>
            <a:r>
              <a:rPr lang="ru-RU" sz="31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1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31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) ± n        y =</a:t>
            </a:r>
            <a:r>
              <a:rPr lang="ru-RU" sz="31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b·ctg</a:t>
            </a:r>
            <a:r>
              <a:rPr lang="ru-RU" sz="31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100" b="1" i="1" dirty="0" err="1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kx</a:t>
            </a:r>
            <a:r>
              <a:rPr lang="en-US" sz="31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 ±</a:t>
            </a:r>
            <a:r>
              <a:rPr lang="ru-RU" sz="31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1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31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) ± n </a:t>
            </a:r>
            <a:endParaRPr lang="ru-RU" dirty="0">
              <a:solidFill>
                <a:srgbClr val="1703AD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88840"/>
            <a:ext cx="9144000" cy="486916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необходимо:                                   </a:t>
            </a: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например </a:t>
            </a:r>
            <a:r>
              <a:rPr lang="en-US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b·sin</a:t>
            </a:r>
            <a: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kx</a:t>
            </a:r>
            <a:r>
              <a:rPr lang="en-US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±</a:t>
            </a:r>
            <a: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 ± n</a:t>
            </a:r>
            <a:r>
              <a:rPr lang="en-US" sz="2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1.Вынести коэффициент 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скобки, получим </a:t>
            </a:r>
            <a:r>
              <a:rPr lang="en-US" sz="24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4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b·sin</a:t>
            </a:r>
            <a:r>
              <a:rPr lang="ru-RU" sz="24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4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x ±</a:t>
            </a:r>
            <a:r>
              <a:rPr lang="ru-RU" sz="24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4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k) ± n </a:t>
            </a:r>
            <a:endParaRPr lang="ru-RU" sz="2400" dirty="0" smtClean="0">
              <a:solidFill>
                <a:srgbClr val="1703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Строим стандартный график </a:t>
            </a:r>
            <a:r>
              <a:rPr lang="ru-RU" sz="24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en-US" sz="24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sin x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затем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сжимаем или растягиваем его вдоль оси 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зависимости от коэффициента 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Если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то передвигаем график вправо на </a:t>
            </a:r>
            <a:r>
              <a:rPr lang="el-GR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l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если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то передвигаем график влево на </a:t>
            </a:r>
            <a:r>
              <a:rPr lang="el-GR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Коэффициент 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сжимаем или растягиваем график вдоль оси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Оу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    т.е. увеличиваем или уменьшаем амплитуду.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поднимаем(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или опускаем(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график на 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единиц.</a:t>
            </a:r>
          </a:p>
          <a:p>
            <a:pPr algn="l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Делаем проверку: берём какое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либо значение </a:t>
            </a:r>
            <a:r>
              <a:rPr lang="ru-RU" sz="2400" b="1" i="1" dirty="0" err="1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подставляем его в формулу, находим значение </a:t>
            </a:r>
            <a:r>
              <a:rPr lang="ru-RU" sz="24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Проверяем, лежит ли точка с этими координатами на нашем графике.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Построим график функции у =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(2x – </a:t>
            </a:r>
            <a:r>
              <a:rPr lang="el-GR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π/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endParaRPr lang="ru-RU" sz="3200" dirty="0">
              <a:solidFill>
                <a:srgbClr val="0000CC"/>
              </a:solidFill>
            </a:endParaRPr>
          </a:p>
        </p:txBody>
      </p:sp>
      <p:pic>
        <p:nvPicPr>
          <p:cNvPr id="5" name="Содержимое 4" descr="Готовая косинусоида с формулой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Выносим 2 за скобки, получаем 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cos2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 – </a:t>
            </a:r>
            <a:r>
              <a:rPr lang="el-GR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π/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Строим график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Косинусоида 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Выносим 2 за скобки, получаем 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cos2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 – </a:t>
            </a:r>
            <a:r>
              <a:rPr lang="el-GR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π/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Строим график 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endParaRPr lang="ru-RU" sz="2800" b="1" i="1" dirty="0">
              <a:solidFill>
                <a:srgbClr val="0000CC"/>
              </a:solidFill>
            </a:endParaRPr>
          </a:p>
        </p:txBody>
      </p:sp>
      <p:pic>
        <p:nvPicPr>
          <p:cNvPr id="6" name="Содержимое 5" descr="Косинусоида 1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Выносим 2 за скобки, получаем 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cos2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 – </a:t>
            </a:r>
            <a:r>
              <a:rPr lang="el-GR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π/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Строим график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Косинусоида 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Выносим 2 за скобки, получаем 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cos2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 – </a:t>
            </a:r>
            <a:r>
              <a:rPr lang="el-GR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π/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Строим график 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endParaRPr lang="ru-RU" sz="2800" b="1" i="1" dirty="0">
              <a:solidFill>
                <a:srgbClr val="0000CC"/>
              </a:solidFill>
            </a:endParaRPr>
          </a:p>
        </p:txBody>
      </p:sp>
      <p:pic>
        <p:nvPicPr>
          <p:cNvPr id="6" name="Содержимое 5" descr="Косинусоида 1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Выносим 2 за скобки, получаем 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cos2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 – </a:t>
            </a:r>
            <a:r>
              <a:rPr lang="el-GR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π/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Строим график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Косинусоида 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 сдвигаем параболу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=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единиц влево.</a:t>
            </a:r>
            <a:endParaRPr lang="ru-RU" dirty="0"/>
          </a:p>
        </p:txBody>
      </p:sp>
      <p:pic>
        <p:nvPicPr>
          <p:cNvPr id="6" name="Содержимое 5" descr="ПАРАБУЛЬ ПРЕЗЕНТ 2 5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Выносим 2 за скобки, получаем 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cos2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 – </a:t>
            </a:r>
            <a:r>
              <a:rPr lang="el-GR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π/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Строим график 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endParaRPr lang="ru-RU" sz="2800" b="1" i="1" dirty="0">
              <a:solidFill>
                <a:srgbClr val="0000CC"/>
              </a:solidFill>
            </a:endParaRPr>
          </a:p>
        </p:txBody>
      </p:sp>
      <p:pic>
        <p:nvPicPr>
          <p:cNvPr id="6" name="Содержимое 5" descr="Косинусоида 1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Сжимаем косинусоиду по оси Ох в два раза.</a:t>
            </a:r>
            <a:endParaRPr lang="ru-RU" sz="2800" b="1" i="1" dirty="0">
              <a:solidFill>
                <a:srgbClr val="0000CC"/>
              </a:solidFill>
            </a:endParaRPr>
          </a:p>
        </p:txBody>
      </p:sp>
      <p:pic>
        <p:nvPicPr>
          <p:cNvPr id="6" name="Содержимое 5" descr="Косинусоида 1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Сжимаем косинусоиду по оси Ох в два раза.</a:t>
            </a:r>
            <a:endParaRPr lang="ru-RU" sz="2800" b="1" i="1" dirty="0">
              <a:solidFill>
                <a:srgbClr val="0000CC"/>
              </a:solidFill>
            </a:endParaRPr>
          </a:p>
        </p:txBody>
      </p:sp>
      <p:pic>
        <p:nvPicPr>
          <p:cNvPr id="7" name="Содержимое 6" descr="Косинусоида 11пусто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Сжимаем косинусоиду по оси Ох в два раза.</a:t>
            </a:r>
            <a:endParaRPr lang="ru-RU" sz="2800" b="1" i="1" dirty="0">
              <a:solidFill>
                <a:srgbClr val="0000CC"/>
              </a:solidFill>
            </a:endParaRPr>
          </a:p>
        </p:txBody>
      </p:sp>
      <p:pic>
        <p:nvPicPr>
          <p:cNvPr id="5" name="Содержимое 4" descr="Косинусоида 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Сжимаем косинусоиду по оси Ох в два раза.</a:t>
            </a:r>
            <a:endParaRPr lang="ru-RU" sz="2800" b="1" i="1" dirty="0">
              <a:solidFill>
                <a:srgbClr val="0000CC"/>
              </a:solidFill>
            </a:endParaRPr>
          </a:p>
        </p:txBody>
      </p:sp>
      <p:pic>
        <p:nvPicPr>
          <p:cNvPr id="5" name="Содержимое 4" descr="Косинусоида 2пусто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Сжимаем косинусоиду по оси Ох в два раза.</a:t>
            </a:r>
            <a:endParaRPr lang="ru-RU" sz="2800" b="1" i="1" dirty="0">
              <a:solidFill>
                <a:srgbClr val="0000CC"/>
              </a:solidFill>
            </a:endParaRPr>
          </a:p>
        </p:txBody>
      </p:sp>
      <p:pic>
        <p:nvPicPr>
          <p:cNvPr id="6" name="Содержимое 5" descr="Косинусоида 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Сжимаем косинусоиду по оси Ох в два раза.</a:t>
            </a:r>
            <a:endParaRPr lang="ru-RU" sz="2800" b="1" i="1" dirty="0">
              <a:solidFill>
                <a:srgbClr val="0000CC"/>
              </a:solidFill>
            </a:endParaRPr>
          </a:p>
        </p:txBody>
      </p:sp>
      <p:pic>
        <p:nvPicPr>
          <p:cNvPr id="6" name="Содержимое 5" descr="Косинусоида 3пусто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Сжимаем косинусоиду по оси Ох в два раза.</a:t>
            </a:r>
            <a:endParaRPr lang="ru-RU" sz="2800" b="1" i="1" dirty="0">
              <a:solidFill>
                <a:srgbClr val="0000CC"/>
              </a:solidFill>
            </a:endParaRPr>
          </a:p>
        </p:txBody>
      </p:sp>
      <p:pic>
        <p:nvPicPr>
          <p:cNvPr id="6" name="Содержимое 5" descr="Косинусоида 4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Сжимаем косинусоиду по оси Ох в два раза.</a:t>
            </a:r>
            <a:endParaRPr lang="ru-RU" sz="2800" b="1" i="1" dirty="0">
              <a:solidFill>
                <a:srgbClr val="0000CC"/>
              </a:solidFill>
            </a:endParaRPr>
          </a:p>
        </p:txBody>
      </p:sp>
      <p:pic>
        <p:nvPicPr>
          <p:cNvPr id="6" name="Содержимое 5" descr="Косинусоида 4пусто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Сжимаем косинусоиду по оси Ох в два раза.</a:t>
            </a:r>
            <a:endParaRPr lang="ru-RU" sz="2800" b="1" i="1" dirty="0">
              <a:solidFill>
                <a:srgbClr val="0000CC"/>
              </a:solidFill>
            </a:endParaRPr>
          </a:p>
        </p:txBody>
      </p:sp>
      <p:pic>
        <p:nvPicPr>
          <p:cNvPr id="5" name="Содержимое 4" descr="Косинусоида 5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 сдвигаем параболу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=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единиц влево.</a:t>
            </a:r>
            <a:endParaRPr lang="ru-RU" dirty="0"/>
          </a:p>
        </p:txBody>
      </p:sp>
      <p:pic>
        <p:nvPicPr>
          <p:cNvPr id="6" name="Содержимое 5" descr="ПАРАБУЛЬ ПРЕЗЕНТ 2 6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Сжимаем косинусоиду по оси Ох в два раза.</a:t>
            </a:r>
            <a:endParaRPr lang="ru-RU" sz="2800" b="1" i="1" dirty="0">
              <a:solidFill>
                <a:srgbClr val="0000CC"/>
              </a:solidFill>
            </a:endParaRPr>
          </a:p>
        </p:txBody>
      </p:sp>
      <p:pic>
        <p:nvPicPr>
          <p:cNvPr id="5" name="Содержимое 4" descr="Косинусоида 5пусто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Сжимаем косинусоиду по оси Ох в два раза.</a:t>
            </a:r>
            <a:endParaRPr lang="ru-RU" sz="2800" b="1" i="1" dirty="0">
              <a:solidFill>
                <a:srgbClr val="0000CC"/>
              </a:solidFill>
            </a:endParaRPr>
          </a:p>
        </p:txBody>
      </p:sp>
      <p:pic>
        <p:nvPicPr>
          <p:cNvPr id="5" name="Содержимое 4" descr="Косинусоида 6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Сжимаем косинусоиду по оси Ох в два раза.</a:t>
            </a:r>
            <a:endParaRPr lang="ru-RU" sz="2800" b="1" i="1" dirty="0">
              <a:solidFill>
                <a:srgbClr val="0000CC"/>
              </a:solidFill>
            </a:endParaRPr>
          </a:p>
        </p:txBody>
      </p:sp>
      <p:pic>
        <p:nvPicPr>
          <p:cNvPr id="5" name="Содержимое 4" descr="Косинусоида 6пусто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Сжимаем косинусоиду по оси Ох в два раза.</a:t>
            </a:r>
            <a:endParaRPr lang="ru-RU" sz="2800" b="1" i="1" dirty="0">
              <a:solidFill>
                <a:srgbClr val="0000CC"/>
              </a:solidFill>
            </a:endParaRPr>
          </a:p>
        </p:txBody>
      </p:sp>
      <p:pic>
        <p:nvPicPr>
          <p:cNvPr id="6" name="Содержимое 5" descr="Косинусоида 7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Сжимаем косинусоиду по оси Ох в два раза.</a:t>
            </a:r>
            <a:endParaRPr lang="ru-RU" sz="2800" b="1" i="1" dirty="0">
              <a:solidFill>
                <a:srgbClr val="0000CC"/>
              </a:solidFill>
            </a:endParaRPr>
          </a:p>
        </p:txBody>
      </p:sp>
      <p:pic>
        <p:nvPicPr>
          <p:cNvPr id="6" name="Содержимое 5" descr="Косинусоида 7пусто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Сжимаем косинусоиду по оси Ох в два раза.</a:t>
            </a:r>
            <a:endParaRPr lang="ru-RU" sz="2800" b="1" i="1" dirty="0">
              <a:solidFill>
                <a:srgbClr val="0000CC"/>
              </a:solidFill>
            </a:endParaRPr>
          </a:p>
        </p:txBody>
      </p:sp>
      <p:pic>
        <p:nvPicPr>
          <p:cNvPr id="6" name="Содержимое 5" descr="Косинусоида 8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Сжимаем косинусоиду по оси Ох в два раза.</a:t>
            </a:r>
            <a:endParaRPr lang="ru-RU" sz="2800" b="1" i="1" dirty="0">
              <a:solidFill>
                <a:srgbClr val="0000CC"/>
              </a:solidFill>
            </a:endParaRPr>
          </a:p>
        </p:txBody>
      </p:sp>
      <p:pic>
        <p:nvPicPr>
          <p:cNvPr id="6" name="Содержимое 5" descr="Косинусоида 8пусто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Сжимаем косинусоиду по оси Ох в два раза.</a:t>
            </a:r>
            <a:endParaRPr lang="ru-RU" sz="2800" b="1" i="1" dirty="0">
              <a:solidFill>
                <a:srgbClr val="0000CC"/>
              </a:solidFill>
            </a:endParaRPr>
          </a:p>
        </p:txBody>
      </p:sp>
      <p:pic>
        <p:nvPicPr>
          <p:cNvPr id="5" name="Содержимое 4" descr="Косинусоида усё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Сжимаем косинусоиду по оси Ох в два раза.</a:t>
            </a:r>
            <a:endParaRPr lang="ru-RU" sz="2800" b="1" i="1" dirty="0">
              <a:solidFill>
                <a:srgbClr val="0000CC"/>
              </a:solidFill>
            </a:endParaRPr>
          </a:p>
        </p:txBody>
      </p:sp>
      <p:pic>
        <p:nvPicPr>
          <p:cNvPr id="5" name="Содержимое 4" descr="Косинусоида усёпусто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Сжимаем косинусоиду по оси Ох в два раза.</a:t>
            </a:r>
            <a:endParaRPr lang="ru-RU" sz="2800" b="1" i="1" dirty="0">
              <a:solidFill>
                <a:srgbClr val="0000CC"/>
              </a:solidFill>
            </a:endParaRPr>
          </a:p>
        </p:txBody>
      </p:sp>
      <p:pic>
        <p:nvPicPr>
          <p:cNvPr id="5" name="Содержимое 4" descr="Косинусоида усё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Вершина параболы (–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0)</a:t>
            </a:r>
            <a:endParaRPr lang="ru-RU" dirty="0"/>
          </a:p>
        </p:txBody>
      </p:sp>
      <p:pic>
        <p:nvPicPr>
          <p:cNvPr id="8" name="Содержимое 7" descr="ПАРАБУЛЬ ПРЕЗЕНТ 2 6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Сжали. Получился график функции 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2х</a:t>
            </a:r>
            <a:endParaRPr lang="ru-RU" sz="2800" b="1" i="1" dirty="0">
              <a:solidFill>
                <a:srgbClr val="0000CC"/>
              </a:solidFill>
            </a:endParaRPr>
          </a:p>
        </p:txBody>
      </p:sp>
      <p:pic>
        <p:nvPicPr>
          <p:cNvPr id="5" name="Содержимое 4" descr="Косинусоида усё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Теперь 4. Передвигаем этот график на  </a:t>
            </a:r>
            <a:r>
              <a:rPr lang="el-G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π/6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положительном направлении.</a:t>
            </a:r>
            <a:endParaRPr lang="ru-RU" sz="2800" b="1" i="1" dirty="0">
              <a:solidFill>
                <a:srgbClr val="0000CC"/>
              </a:solidFill>
            </a:endParaRPr>
          </a:p>
        </p:txBody>
      </p:sp>
      <p:pic>
        <p:nvPicPr>
          <p:cNvPr id="5" name="Содержимое 4" descr="Косинусоида усё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Теперь 4. Передвигаем этот график на  </a:t>
            </a:r>
            <a:r>
              <a:rPr lang="el-G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π/6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положительном направлении.</a:t>
            </a:r>
            <a:endParaRPr lang="ru-RU" sz="2800" b="1" i="1" dirty="0">
              <a:solidFill>
                <a:srgbClr val="0000CC"/>
              </a:solidFill>
            </a:endParaRPr>
          </a:p>
        </p:txBody>
      </p:sp>
      <p:pic>
        <p:nvPicPr>
          <p:cNvPr id="6" name="Содержимое 5" descr="Косинусоида усё с пи на 6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Теперь 4. Передвигаем этот график на  </a:t>
            </a:r>
            <a:r>
              <a:rPr lang="el-G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π/6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положительном направлении.</a:t>
            </a:r>
            <a:endParaRPr lang="ru-RU" sz="2800" b="1" i="1" dirty="0">
              <a:solidFill>
                <a:srgbClr val="0000CC"/>
              </a:solidFill>
            </a:endParaRPr>
          </a:p>
        </p:txBody>
      </p:sp>
      <p:pic>
        <p:nvPicPr>
          <p:cNvPr id="6" name="Содержимое 5" descr="Косинусоида усё с пи на 6 стрелочка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Теперь 4. Передвигаем этот график на  </a:t>
            </a:r>
            <a:r>
              <a:rPr lang="el-G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π/6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положительном направлении.</a:t>
            </a:r>
            <a:endParaRPr lang="ru-RU" sz="2800" b="1" i="1" dirty="0">
              <a:solidFill>
                <a:srgbClr val="0000CC"/>
              </a:solidFill>
            </a:endParaRPr>
          </a:p>
        </p:txBody>
      </p:sp>
      <p:pic>
        <p:nvPicPr>
          <p:cNvPr id="5" name="Содержимое 4" descr="Косинусоида усё с пи на 6 стрелочка пусто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Теперь 4. Передвигаем этот график на  </a:t>
            </a:r>
            <a:r>
              <a:rPr lang="el-G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π/6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положительном направлении.</a:t>
            </a:r>
            <a:endParaRPr lang="ru-RU" sz="2800" b="1" i="1" dirty="0">
              <a:solidFill>
                <a:srgbClr val="0000CC"/>
              </a:solidFill>
            </a:endParaRPr>
          </a:p>
        </p:txBody>
      </p:sp>
      <p:pic>
        <p:nvPicPr>
          <p:cNvPr id="6" name="Содержимое 5" descr="Стрелочка 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Теперь 4. Передвигаем этот график на  </a:t>
            </a:r>
            <a:r>
              <a:rPr lang="el-G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π/6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положительном направлении.</a:t>
            </a:r>
            <a:endParaRPr lang="ru-RU" sz="2800" b="1" i="1" dirty="0">
              <a:solidFill>
                <a:srgbClr val="0000CC"/>
              </a:solidFill>
            </a:endParaRPr>
          </a:p>
        </p:txBody>
      </p:sp>
      <p:pic>
        <p:nvPicPr>
          <p:cNvPr id="6" name="Содержимое 5" descr="Стрелочка 1пусто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Теперь 4. Передвигаем этот график на  </a:t>
            </a:r>
            <a:r>
              <a:rPr lang="el-G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π/6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положительном направлении.</a:t>
            </a:r>
            <a:endParaRPr lang="ru-RU" sz="2800" b="1" i="1" dirty="0">
              <a:solidFill>
                <a:srgbClr val="0000CC"/>
              </a:solidFill>
            </a:endParaRPr>
          </a:p>
        </p:txBody>
      </p:sp>
      <p:pic>
        <p:nvPicPr>
          <p:cNvPr id="6" name="Содержимое 5" descr="Стрелочка 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Теперь 4. Передвигаем этот график на  </a:t>
            </a:r>
            <a:r>
              <a:rPr lang="el-G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π/6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положительном направлении.</a:t>
            </a:r>
            <a:endParaRPr lang="ru-RU" sz="2800" b="1" i="1" dirty="0">
              <a:solidFill>
                <a:srgbClr val="0000CC"/>
              </a:solidFill>
            </a:endParaRPr>
          </a:p>
        </p:txBody>
      </p:sp>
      <p:pic>
        <p:nvPicPr>
          <p:cNvPr id="6" name="Содержимое 5" descr="Стрелочка 2пусто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Теперь 4. Передвигаем этот график на  </a:t>
            </a:r>
            <a:r>
              <a:rPr lang="el-G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π/6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положительном направлении.</a:t>
            </a:r>
            <a:endParaRPr lang="ru-RU" sz="2800" b="1" i="1" dirty="0">
              <a:solidFill>
                <a:srgbClr val="0000CC"/>
              </a:solidFill>
            </a:endParaRPr>
          </a:p>
        </p:txBody>
      </p:sp>
      <p:pic>
        <p:nvPicPr>
          <p:cNvPr id="6" name="Содержимое 5" descr="Стрелочка 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Вершина параболы (–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0)</a:t>
            </a:r>
            <a:endParaRPr lang="ru-RU" dirty="0"/>
          </a:p>
        </p:txBody>
      </p:sp>
      <p:pic>
        <p:nvPicPr>
          <p:cNvPr id="6" name="Содержимое 5" descr="ПАРАБУЛЬ ПРЕЗЕНТ 2 7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Теперь 4. Передвигаем этот график на  </a:t>
            </a:r>
            <a:r>
              <a:rPr lang="el-G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π/6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положительном направлении.</a:t>
            </a:r>
            <a:endParaRPr lang="ru-RU" sz="2800" b="1" i="1" dirty="0">
              <a:solidFill>
                <a:srgbClr val="0000CC"/>
              </a:solidFill>
            </a:endParaRPr>
          </a:p>
        </p:txBody>
      </p:sp>
      <p:pic>
        <p:nvPicPr>
          <p:cNvPr id="6" name="Содержимое 5" descr="Стрелочка 3пусто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Теперь 4. Передвигаем этот график на  </a:t>
            </a:r>
            <a:r>
              <a:rPr lang="el-G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π/6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положительном направлении.</a:t>
            </a:r>
            <a:endParaRPr lang="ru-RU" sz="2800" b="1" i="1" dirty="0">
              <a:solidFill>
                <a:srgbClr val="0000CC"/>
              </a:solidFill>
            </a:endParaRPr>
          </a:p>
        </p:txBody>
      </p:sp>
      <p:pic>
        <p:nvPicPr>
          <p:cNvPr id="6" name="Содержимое 5" descr="Стрелочка 4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Теперь 4. Передвигаем этот график на  </a:t>
            </a:r>
            <a:r>
              <a:rPr lang="el-G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π/6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положительном направлении.</a:t>
            </a:r>
            <a:endParaRPr lang="ru-RU" sz="2800" b="1" i="1" dirty="0">
              <a:solidFill>
                <a:srgbClr val="0000CC"/>
              </a:solidFill>
            </a:endParaRPr>
          </a:p>
        </p:txBody>
      </p:sp>
      <p:pic>
        <p:nvPicPr>
          <p:cNvPr id="6" name="Содержимое 5" descr="Стрелочка 4 пусто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Теперь 4. Передвигаем этот график на  </a:t>
            </a:r>
            <a:r>
              <a:rPr lang="el-G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π/6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положительном направлении.</a:t>
            </a:r>
            <a:endParaRPr lang="ru-RU" sz="2800" b="1" i="1" dirty="0">
              <a:solidFill>
                <a:srgbClr val="0000CC"/>
              </a:solidFill>
            </a:endParaRPr>
          </a:p>
        </p:txBody>
      </p:sp>
      <p:pic>
        <p:nvPicPr>
          <p:cNvPr id="6" name="Содержимое 5" descr="Стрелочка 5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Теперь 4. Передвигаем этот график на  </a:t>
            </a:r>
            <a:r>
              <a:rPr lang="el-G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π/6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положительном направлении.</a:t>
            </a:r>
            <a:endParaRPr lang="ru-RU" sz="2800" b="1" i="1" dirty="0">
              <a:solidFill>
                <a:srgbClr val="0000CC"/>
              </a:solidFill>
            </a:endParaRPr>
          </a:p>
        </p:txBody>
      </p:sp>
      <p:pic>
        <p:nvPicPr>
          <p:cNvPr id="6" name="Содержимое 5" descr="Стрелочка 5пусто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Теперь 4. Передвигаем этот график на  </a:t>
            </a:r>
            <a:r>
              <a:rPr lang="el-G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π/6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положительном направлении.</a:t>
            </a:r>
            <a:endParaRPr lang="ru-RU" sz="2800" b="1" i="1" dirty="0">
              <a:solidFill>
                <a:srgbClr val="0000CC"/>
              </a:solidFill>
            </a:endParaRPr>
          </a:p>
        </p:txBody>
      </p:sp>
      <p:pic>
        <p:nvPicPr>
          <p:cNvPr id="6" name="Содержимое 5" descr="Готовая косинусоида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 функции </a:t>
            </a:r>
            <a:r>
              <a:rPr lang="ru-RU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(2x – </a:t>
            </a:r>
            <a:r>
              <a:rPr lang="el-GR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π/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endParaRPr lang="ru-RU" sz="3600" b="1" i="1" dirty="0">
              <a:solidFill>
                <a:srgbClr val="0000CC"/>
              </a:solidFill>
            </a:endParaRPr>
          </a:p>
        </p:txBody>
      </p:sp>
      <p:pic>
        <p:nvPicPr>
          <p:cNvPr id="6" name="Содержимое 5" descr="Готовая косинусоида с формулой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8908"/>
            <a:ext cx="8229600" cy="4308546"/>
          </a:xfrm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Вершина параболы (–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0)</a:t>
            </a:r>
            <a:endParaRPr lang="ru-RU" dirty="0"/>
          </a:p>
        </p:txBody>
      </p:sp>
      <p:pic>
        <p:nvPicPr>
          <p:cNvPr id="8" name="Содержимое 7" descr="ПАРАБУЛЬ ПРЕЗЕНТ 2 6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Вершина параболы (–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0)</a:t>
            </a:r>
            <a:endParaRPr lang="ru-RU" dirty="0"/>
          </a:p>
        </p:txBody>
      </p:sp>
      <p:pic>
        <p:nvPicPr>
          <p:cNvPr id="6" name="Содержимое 5" descr="ПАРАБУЛЬ ПРЕЗЕНТ 2 7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Вершина параболы (–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0)</a:t>
            </a:r>
            <a:endParaRPr lang="ru-RU" dirty="0"/>
          </a:p>
        </p:txBody>
      </p:sp>
      <p:pic>
        <p:nvPicPr>
          <p:cNvPr id="8" name="Содержимое 7" descr="ПАРАБУЛЬ ПРЕЗЕНТ 2 6 с надписью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 =(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)²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то сдвигаем параболу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у =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единиц влево.</a:t>
            </a:r>
            <a:endParaRPr lang="ru-RU" sz="4000" dirty="0"/>
          </a:p>
        </p:txBody>
      </p:sp>
      <p:pic>
        <p:nvPicPr>
          <p:cNvPr id="8" name="Содержимое 7" descr="ПАРАБУЛЬ ПРЕЗЕНТ 2 0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у=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 то сдвигаем параболу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единиц вправо.</a:t>
            </a:r>
            <a:endParaRPr lang="ru-RU" dirty="0"/>
          </a:p>
        </p:txBody>
      </p:sp>
      <p:pic>
        <p:nvPicPr>
          <p:cNvPr id="6" name="Содержимое 5" descr="ПАРАБУЛЬ ПРЕЗЕНТ начало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у=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 то сдвигаем параболу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единиц вправо.</a:t>
            </a:r>
            <a:endParaRPr lang="ru-RU" dirty="0"/>
          </a:p>
        </p:txBody>
      </p:sp>
      <p:pic>
        <p:nvPicPr>
          <p:cNvPr id="4" name="Содержимое 3" descr="ПАРАБУЛЬ ПРЕЗЕНТ начало 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у=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 то сдвигаем параболу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единиц вправо.</a:t>
            </a:r>
            <a:endParaRPr lang="ru-RU" dirty="0"/>
          </a:p>
        </p:txBody>
      </p:sp>
      <p:pic>
        <p:nvPicPr>
          <p:cNvPr id="4" name="Содержимое 3" descr="ПАРАБУЛЬ ПРЕЗЕНТ начало 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у=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 то сдвигаем параболу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единиц вправо.</a:t>
            </a:r>
            <a:endParaRPr lang="ru-RU" dirty="0"/>
          </a:p>
        </p:txBody>
      </p:sp>
      <p:pic>
        <p:nvPicPr>
          <p:cNvPr id="4" name="Содержимое 3" descr="ПАРАБУЛЬ ПРЕЗЕНТ начало 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у=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 то сдвигаем параболу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единиц вправо.</a:t>
            </a:r>
            <a:endParaRPr lang="ru-RU" dirty="0"/>
          </a:p>
        </p:txBody>
      </p:sp>
      <p:pic>
        <p:nvPicPr>
          <p:cNvPr id="4" name="Содержимое 3" descr="ПАРАБУЛЬ ПРЕЗЕНТ начало 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у=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 то сдвигаем параболу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единиц вправо.</a:t>
            </a:r>
            <a:endParaRPr lang="ru-RU" dirty="0"/>
          </a:p>
        </p:txBody>
      </p:sp>
      <p:pic>
        <p:nvPicPr>
          <p:cNvPr id="4" name="Содержимое 3" descr="ПАРАБУЛЬ ПРЕЗЕНТ начало 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у=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 то сдвигаем параболу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единиц вправо.</a:t>
            </a:r>
            <a:endParaRPr lang="ru-RU" dirty="0"/>
          </a:p>
        </p:txBody>
      </p:sp>
      <p:pic>
        <p:nvPicPr>
          <p:cNvPr id="4" name="Содержимое 3" descr="ПАРАБУЛЬ ПРЕЗЕНТ начало 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у=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 то сдвигаем параболу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единиц вправо.</a:t>
            </a:r>
            <a:endParaRPr lang="ru-RU" dirty="0"/>
          </a:p>
        </p:txBody>
      </p:sp>
      <p:pic>
        <p:nvPicPr>
          <p:cNvPr id="6" name="Содержимое 5" descr="ПАРАБУЛЬ ПРЕЗЕНТ начало 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у=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 то сдвигаем параболу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единиц вправо.</a:t>
            </a:r>
            <a:endParaRPr lang="ru-RU" dirty="0"/>
          </a:p>
        </p:txBody>
      </p:sp>
      <p:pic>
        <p:nvPicPr>
          <p:cNvPr id="4" name="Содержимое 3" descr="ПАРАБУЛЬ ПРЕЗЕНТ начало 4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у=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 то сдвигаем параболу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единиц вправо.</a:t>
            </a:r>
            <a:endParaRPr lang="ru-RU" dirty="0"/>
          </a:p>
        </p:txBody>
      </p:sp>
      <p:pic>
        <p:nvPicPr>
          <p:cNvPr id="6" name="Содержимое 5" descr="ПАРАБУЛЬ ПРЕЗЕНТ начало 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 сдвигаем параболу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=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единиц влево.</a:t>
            </a:r>
            <a:endParaRPr lang="ru-RU" dirty="0"/>
          </a:p>
        </p:txBody>
      </p:sp>
      <p:pic>
        <p:nvPicPr>
          <p:cNvPr id="4" name="Содержимое 3" descr="ПАРАБУЛЬ ПРЕЗЕНТ 2 0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у=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 то сдвигаем параболу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единиц вправо.</a:t>
            </a:r>
            <a:endParaRPr lang="ru-RU" dirty="0"/>
          </a:p>
        </p:txBody>
      </p:sp>
      <p:pic>
        <p:nvPicPr>
          <p:cNvPr id="4" name="Содержимое 3" descr="ПАРАБУЛЬ ПРЕЗЕНТ начало 4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у=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 то сдвигаем параболу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единиц вправо.</a:t>
            </a:r>
            <a:endParaRPr lang="ru-RU" dirty="0"/>
          </a:p>
        </p:txBody>
      </p:sp>
      <p:pic>
        <p:nvPicPr>
          <p:cNvPr id="6" name="Содержимое 5" descr="ПАРАБУЛЬ ПРЕЗЕНТ начало 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у=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 то сдвигаем параболу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единиц вправо.</a:t>
            </a:r>
            <a:endParaRPr lang="ru-RU" dirty="0"/>
          </a:p>
        </p:txBody>
      </p:sp>
      <p:pic>
        <p:nvPicPr>
          <p:cNvPr id="4" name="Содержимое 3" descr="ПАРАБУЛЬ ПРЕЗЕНТ начало 4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у=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 то сдвигаем параболу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единиц вправо.</a:t>
            </a:r>
            <a:endParaRPr lang="ru-RU" dirty="0"/>
          </a:p>
        </p:txBody>
      </p:sp>
      <p:pic>
        <p:nvPicPr>
          <p:cNvPr id="6" name="Содержимое 5" descr="ПАРАБУЛЬ ПРЕЗЕНТ начало 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у=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)²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, то сдвигаем параболу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²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единиц вправо.</a:t>
            </a:r>
            <a:endParaRPr lang="ru-RU" sz="4000" dirty="0"/>
          </a:p>
        </p:txBody>
      </p:sp>
      <p:pic>
        <p:nvPicPr>
          <p:cNvPr id="5" name="Содержимое 4" descr="ПАРАБУЛЬ ПРЕЗЕНТ 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у=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)²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, то сдвигаем параболу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²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единиц вправо.</a:t>
            </a:r>
            <a:endParaRPr lang="ru-RU" sz="4000" dirty="0"/>
          </a:p>
        </p:txBody>
      </p:sp>
      <p:pic>
        <p:nvPicPr>
          <p:cNvPr id="6" name="Содержимое 5" descr="ПАРАБУЛЬ ПРЕЗЕНТ 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у=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)²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, то сдвигаем параболу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²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единиц вправо.</a:t>
            </a:r>
            <a:endParaRPr lang="ru-RU" sz="4000" dirty="0"/>
          </a:p>
        </p:txBody>
      </p:sp>
      <p:pic>
        <p:nvPicPr>
          <p:cNvPr id="6" name="Содержимое 5" descr="ПАРАБУЛЬ ПРЕЗЕНТ 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у=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)²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, то сдвигаем параболу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²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единиц вправо.</a:t>
            </a:r>
            <a:endParaRPr lang="ru-RU" sz="4000" dirty="0"/>
          </a:p>
        </p:txBody>
      </p:sp>
      <p:pic>
        <p:nvPicPr>
          <p:cNvPr id="6" name="Содержимое 5" descr="ПАРАБУЛЬ ПРЕЗЕНТ 4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у=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)²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, то сдвигаем параболу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²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единиц вправо.</a:t>
            </a:r>
            <a:endParaRPr lang="ru-RU" sz="4000" dirty="0"/>
          </a:p>
        </p:txBody>
      </p:sp>
      <p:pic>
        <p:nvPicPr>
          <p:cNvPr id="6" name="Содержимое 5" descr="ПАРАБУЛЬ ПРЕЗЕНТ 5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у=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)²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, то сдвигаем параболу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²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единиц вправо.</a:t>
            </a:r>
            <a:endParaRPr lang="ru-RU" sz="4000" dirty="0"/>
          </a:p>
        </p:txBody>
      </p:sp>
      <p:pic>
        <p:nvPicPr>
          <p:cNvPr id="5" name="Содержимое 4" descr="ПАРАБУЛЬ ПРЕЗЕНТ окончат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 сдвигаем параболу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=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единиц влево.</a:t>
            </a:r>
            <a:endParaRPr lang="ru-RU" dirty="0"/>
          </a:p>
        </p:txBody>
      </p:sp>
      <p:pic>
        <p:nvPicPr>
          <p:cNvPr id="4" name="Содержимое 3" descr="ПАРАБУЛЬ ПРЕЗЕНТ 2 правка 0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Вершина параболы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  <p:pic>
        <p:nvPicPr>
          <p:cNvPr id="6" name="Содержимое 5" descr="ПАРАБУЛЬ ПРЕЗЕНТ окончат 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Вершина параболы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  <p:pic>
        <p:nvPicPr>
          <p:cNvPr id="4" name="Содержимое 3" descr="ПАРАБУЛЬ ПРЕЗЕНТ окончат 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Вершина параболы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  <p:pic>
        <p:nvPicPr>
          <p:cNvPr id="6" name="Содержимое 5" descr="ПАРАБУЛЬ ПРЕЗЕНТ окончат 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Вершина параболы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  <p:pic>
        <p:nvPicPr>
          <p:cNvPr id="4" name="Содержимое 3" descr="ПАРАБУЛЬ ПРЕЗЕНТ окончат 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Вершина параболы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  <p:pic>
        <p:nvPicPr>
          <p:cNvPr id="6" name="Содержимое 5" descr="ПАРАБУЛЬ ПРЕЗЕНТ окончат 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Вершина параболы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  <p:pic>
        <p:nvPicPr>
          <p:cNvPr id="4" name="Содержимое 3" descr="ПАРАБУЛЬ ПРЕЗЕНТ окончат 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Вершина параболы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  <p:pic>
        <p:nvPicPr>
          <p:cNvPr id="5" name="Содержимое 4" descr="ПАРАБУЛЬ ПРЕЗЕНТ окончат 2 с надписью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 то поднимаем параболу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вверх на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единиц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ПАРАБУЛЬ ПРЕЗЕНТ n 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 то поднимаем параболу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вверх на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единиц</a:t>
            </a:r>
            <a:endParaRPr lang="ru-RU" dirty="0"/>
          </a:p>
        </p:txBody>
      </p:sp>
      <p:pic>
        <p:nvPicPr>
          <p:cNvPr id="4" name="Содержимое 3" descr="ПАРАБУЛЬ ПРЕЗЕНТ n 1 безцвет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 то поднимаем параболу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вверх на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единиц</a:t>
            </a:r>
            <a:endParaRPr lang="ru-RU" dirty="0"/>
          </a:p>
        </p:txBody>
      </p:sp>
      <p:pic>
        <p:nvPicPr>
          <p:cNvPr id="6" name="Содержимое 5" descr="ПАРАБУЛЬ ПРЕЗЕНТ n 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 сдвигаем параболу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=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единиц влево.</a:t>
            </a:r>
            <a:endParaRPr lang="ru-RU" dirty="0"/>
          </a:p>
        </p:txBody>
      </p:sp>
      <p:pic>
        <p:nvPicPr>
          <p:cNvPr id="4" name="Содержимое 3" descr="ПАРАБУЛЬ ПРЕЗЕНТ 2 0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 то поднимаем параболу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вверх на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единиц</a:t>
            </a:r>
            <a:endParaRPr lang="ru-RU" dirty="0"/>
          </a:p>
        </p:txBody>
      </p:sp>
      <p:pic>
        <p:nvPicPr>
          <p:cNvPr id="6" name="Содержимое 5" descr="ПАРАБУЛЬ ПРЕЗЕНТ n 2 бесцвет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 то поднимаем параболу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вверх на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единиц</a:t>
            </a:r>
            <a:endParaRPr lang="ru-RU" dirty="0"/>
          </a:p>
        </p:txBody>
      </p:sp>
      <p:pic>
        <p:nvPicPr>
          <p:cNvPr id="6" name="Содержимое 5" descr="ПАРАБУЛЬ ПРЕЗЕНТ n 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 то поднимаем параболу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вверх на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единиц</a:t>
            </a:r>
            <a:endParaRPr lang="ru-RU" dirty="0"/>
          </a:p>
        </p:txBody>
      </p:sp>
      <p:pic>
        <p:nvPicPr>
          <p:cNvPr id="4" name="Содержимое 3" descr="ПАРАБУЛЬ ПРЕЗЕНТ n 3 бесцвет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 то поднимаем параболу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вверх на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единиц</a:t>
            </a:r>
            <a:endParaRPr lang="ru-RU" dirty="0"/>
          </a:p>
        </p:txBody>
      </p:sp>
      <p:pic>
        <p:nvPicPr>
          <p:cNvPr id="6" name="Содержимое 5" descr="ПАРАБУЛЬ ПРЕЗЕНТ n 4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 то поднимаем параболу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вверх на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единиц</a:t>
            </a:r>
            <a:endParaRPr lang="ru-RU" dirty="0"/>
          </a:p>
        </p:txBody>
      </p:sp>
      <p:pic>
        <p:nvPicPr>
          <p:cNvPr id="4" name="Содержимое 3" descr="ПАРАБУЛЬ ПРЕЗЕНТ n 4 бесцвет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 то поднимаем параболу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вверх на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единиц</a:t>
            </a:r>
            <a:endParaRPr lang="ru-RU" dirty="0"/>
          </a:p>
        </p:txBody>
      </p:sp>
      <p:pic>
        <p:nvPicPr>
          <p:cNvPr id="4" name="Содержимое 3" descr="ПАРАБУЛЬ ПРЕЗЕНТ n 5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 то поднимаем параболу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вверх на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единиц</a:t>
            </a:r>
            <a:endParaRPr lang="ru-RU" dirty="0"/>
          </a:p>
        </p:txBody>
      </p:sp>
      <p:pic>
        <p:nvPicPr>
          <p:cNvPr id="6" name="Содержимое 5" descr="ПАРАБУЛЬ ПРЕЗЕНТ n 5 бесцвет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Вершина параболы (0;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  <p:pic>
        <p:nvPicPr>
          <p:cNvPr id="6" name="Содержимое 5" descr="ПАРАБУЛЬ ПРЕЗЕНТ n 6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Вершина параболы (0;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  <p:pic>
        <p:nvPicPr>
          <p:cNvPr id="8" name="Содержимое 7" descr="ПАРАБУЛЬ ПРЕЗЕНТ n 6 бесцвет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Вершина параболы (0;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  <p:pic>
        <p:nvPicPr>
          <p:cNvPr id="6" name="Содержимое 5" descr="ПАРАБУЛЬ ПРЕЗЕНТ n 6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 сдвигаем параболу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=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единиц влево.</a:t>
            </a:r>
            <a:endParaRPr lang="ru-RU" dirty="0"/>
          </a:p>
        </p:txBody>
      </p:sp>
      <p:pic>
        <p:nvPicPr>
          <p:cNvPr id="4" name="Содержимое 3" descr="ПАРАБУЛЬ ПРЕЗЕНТ 2 правка 0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Вершина параболы (0;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  <p:pic>
        <p:nvPicPr>
          <p:cNvPr id="8" name="Содержимое 7" descr="ПАРАБУЛЬ ПРЕЗЕНТ n 6 бесцвет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Вершина параболы (0;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  <p:pic>
        <p:nvPicPr>
          <p:cNvPr id="6" name="Содержимое 5" descr="ПАРАБУЛЬ ПРЕЗЕНТ n 6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Вершина параболы (0;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  <p:pic>
        <p:nvPicPr>
          <p:cNvPr id="8" name="Содержимое 7" descr="ПАРАБУЛЬ ПРЕЗЕНТ n 6 бесцвет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Вершина параболы (0;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  <p:pic>
        <p:nvPicPr>
          <p:cNvPr id="5" name="Содержимое 4" descr="ПАРАБУЛЬ ПРЕЗЕНТ n 6 с надписью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 опускаем параболу вниз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АРАБУЛЬ ПРЕЗЕНТ n vniz 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 опускаем параболу вниз</a:t>
            </a:r>
            <a:endParaRPr lang="ru-RU" dirty="0"/>
          </a:p>
        </p:txBody>
      </p:sp>
      <p:pic>
        <p:nvPicPr>
          <p:cNvPr id="4" name="Содержимое 3" descr="ПАРАБУЛЬ ПРЕЗЕНТ n vniz 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 опускаем параболу вниз</a:t>
            </a:r>
            <a:endParaRPr lang="ru-RU" dirty="0"/>
          </a:p>
        </p:txBody>
      </p:sp>
      <p:pic>
        <p:nvPicPr>
          <p:cNvPr id="4" name="Содержимое 3" descr="ПАРАБУЛЬ ПРЕЗЕНТ n vniz 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 опускаем параболу вниз</a:t>
            </a:r>
            <a:endParaRPr lang="ru-RU" dirty="0"/>
          </a:p>
        </p:txBody>
      </p:sp>
      <p:pic>
        <p:nvPicPr>
          <p:cNvPr id="4" name="Содержимое 3" descr="ПАРАБУЛЬ ПРЕЗЕНТ n vniz 4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Вершина параболы (0; –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dirty="0"/>
          </a:p>
        </p:txBody>
      </p:sp>
      <p:pic>
        <p:nvPicPr>
          <p:cNvPr id="5" name="Содержимое 4" descr="ПАРАБУЛЬ ПРЕЗЕНТ n vniz 5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Вершина параболы (0; –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dirty="0"/>
          </a:p>
        </p:txBody>
      </p:sp>
      <p:pic>
        <p:nvPicPr>
          <p:cNvPr id="5" name="Содержимое 4" descr="ПАРАБУЛЬ ПРЕЗЕНТ n vniz 5 бесцвет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 сдвигаем параболу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=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единиц влево.</a:t>
            </a:r>
            <a:endParaRPr lang="ru-RU" dirty="0"/>
          </a:p>
        </p:txBody>
      </p:sp>
      <p:pic>
        <p:nvPicPr>
          <p:cNvPr id="4" name="Содержимое 3" descr="ПАРАБУЛЬ ПРЕЗЕНТ 2 0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Вершина параболы (0; –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dirty="0"/>
          </a:p>
        </p:txBody>
      </p:sp>
      <p:pic>
        <p:nvPicPr>
          <p:cNvPr id="5" name="Содержимое 4" descr="ПАРАБУЛЬ ПРЕЗЕНТ n vniz 5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Вершина параболы (0; –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dirty="0"/>
          </a:p>
        </p:txBody>
      </p:sp>
      <p:pic>
        <p:nvPicPr>
          <p:cNvPr id="5" name="Содержимое 4" descr="ПАРАБУЛЬ ПРЕЗЕНТ n vniz 5 бесцвет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Вершина параболы (0; –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dirty="0"/>
          </a:p>
        </p:txBody>
      </p:sp>
      <p:pic>
        <p:nvPicPr>
          <p:cNvPr id="6" name="Содержимое 5" descr="ПАРАБУЛЬ ПРЕЗЕНТ n vniz 5 с надписью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96944" cy="252028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Преобразование графиков.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2. Тригонометрические функции.</a:t>
            </a:r>
            <a:b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y=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b·sin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(x ± </a:t>
            </a:r>
            <a:r>
              <a:rPr lang="el-GR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)±n               y=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b·tg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(x ± </a:t>
            </a:r>
            <a:r>
              <a:rPr lang="el-GR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)±n 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y=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b·cos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(x ± </a:t>
            </a:r>
            <a:r>
              <a:rPr lang="el-GR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)±n              y=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b·ctg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(x ± </a:t>
            </a:r>
            <a:r>
              <a:rPr lang="el-GR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)±n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284984"/>
            <a:ext cx="9144000" cy="3240360"/>
          </a:xfrm>
        </p:spPr>
        <p:txBody>
          <a:bodyPr>
            <a:normAutofit/>
          </a:bodyPr>
          <a:lstStyle/>
          <a:p>
            <a:pPr marL="457200" indent="-457200" algn="l"/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Построим график функции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sin(x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Стандартную синусоиду (косинусоиду, тангенсоиду,</a:t>
            </a:r>
          </a:p>
          <a:p>
            <a:pPr marL="457200" indent="-457200"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котангенсоиду) передвигаем влево, т.к.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l"/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(если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то график стандартной функции передвигаем вправо)</a:t>
            </a:r>
            <a:endParaRPr lang="ru-RU" sz="2400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4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поэтому синусоиду сдвигаем в отрицательном направлении</a:t>
            </a:r>
            <a:endParaRPr lang="ru-RU" sz="40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ОЕХАЛА 0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0000" y="1440000"/>
            <a:ext cx="8494588" cy="5400000"/>
          </a:xfrm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поэтому синусоиду сдвигаем в отрицательном направлении</a:t>
            </a:r>
            <a:endParaRPr lang="ru-RU" dirty="0"/>
          </a:p>
        </p:txBody>
      </p:sp>
      <p:pic>
        <p:nvPicPr>
          <p:cNvPr id="4" name="Содержимое 3" descr="ПОЕХАЛА 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0000" y="1440000"/>
            <a:ext cx="8494580" cy="5400000"/>
          </a:xfrm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поэтому синусоиду сдвигаем в отрицательном направлении</a:t>
            </a:r>
            <a:endParaRPr lang="ru-RU" dirty="0"/>
          </a:p>
        </p:txBody>
      </p:sp>
      <p:pic>
        <p:nvPicPr>
          <p:cNvPr id="4" name="Содержимое 3" descr="ПОЕХАЛА 1 пусто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0000" y="1440000"/>
            <a:ext cx="8494580" cy="5400000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поэтому синусоиду сдвигаем в отрицательном направлении</a:t>
            </a:r>
            <a:endParaRPr lang="ru-RU" dirty="0"/>
          </a:p>
        </p:txBody>
      </p:sp>
      <p:pic>
        <p:nvPicPr>
          <p:cNvPr id="4" name="Содержимое 3" descr="ПОЕХАЛА 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0000" y="1440000"/>
            <a:ext cx="8494580" cy="5400000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поэтому синусоиду сдвигаем в отрицательном направлении</a:t>
            </a:r>
            <a:endParaRPr lang="ru-RU" dirty="0"/>
          </a:p>
        </p:txBody>
      </p:sp>
      <p:pic>
        <p:nvPicPr>
          <p:cNvPr id="4" name="Содержимое 3" descr="ПОЕХАЛА 2 пусто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0000" y="1440000"/>
            <a:ext cx="8494580" cy="5400000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поэтому синусоиду сдвигаем в отрицательном направлении</a:t>
            </a:r>
            <a:endParaRPr lang="ru-RU" dirty="0"/>
          </a:p>
        </p:txBody>
      </p:sp>
      <p:pic>
        <p:nvPicPr>
          <p:cNvPr id="4" name="Содержимое 3" descr="ПОЕХАЛА 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0000" y="1440000"/>
            <a:ext cx="8494581" cy="5400000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 сдвигаем параболу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=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единиц влево.</a:t>
            </a:r>
            <a:endParaRPr lang="ru-RU" dirty="0"/>
          </a:p>
        </p:txBody>
      </p:sp>
      <p:pic>
        <p:nvPicPr>
          <p:cNvPr id="4" name="Содержимое 3" descr="ПАРАБУЛЬ ПРЕЗЕНТ 2 правка 0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поэтому синусоиду сдвигаем в отрицательном направлении</a:t>
            </a:r>
            <a:endParaRPr lang="ru-RU" dirty="0"/>
          </a:p>
        </p:txBody>
      </p:sp>
      <p:pic>
        <p:nvPicPr>
          <p:cNvPr id="4" name="Содержимое 3" descr="ПОЕХАЛА 3пусто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0000" y="1440000"/>
            <a:ext cx="8494581" cy="5400000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поэтому синусоиду сдвигаем в отрицательном направлении</a:t>
            </a:r>
            <a:endParaRPr lang="ru-RU" dirty="0"/>
          </a:p>
        </p:txBody>
      </p:sp>
      <p:pic>
        <p:nvPicPr>
          <p:cNvPr id="4" name="Содержимое 3" descr="ПОЕХАЛА 4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0000" y="1440000"/>
            <a:ext cx="8494581" cy="5400000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поэтому синусоиду сдвигаем в отрицательном направлении</a:t>
            </a:r>
            <a:endParaRPr lang="ru-RU" dirty="0"/>
          </a:p>
        </p:txBody>
      </p:sp>
      <p:pic>
        <p:nvPicPr>
          <p:cNvPr id="4" name="Содержимое 3" descr="ПОЕХАЛА 4 пусто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0000" y="1440000"/>
            <a:ext cx="8494581" cy="5400000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поэтому синусоиду сдвигаем в отрицательном направлении</a:t>
            </a:r>
            <a:endParaRPr lang="ru-RU" dirty="0"/>
          </a:p>
        </p:txBody>
      </p:sp>
      <p:pic>
        <p:nvPicPr>
          <p:cNvPr id="4" name="Содержимое 3" descr="ПОЕХАЛА 5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0000" y="1440000"/>
            <a:ext cx="8494581" cy="5400000"/>
          </a:xfrm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поэтому синусоиду сдвигаем в отрицательном направлении</a:t>
            </a:r>
            <a:endParaRPr lang="ru-RU" dirty="0"/>
          </a:p>
        </p:txBody>
      </p:sp>
      <p:pic>
        <p:nvPicPr>
          <p:cNvPr id="4" name="Содержимое 3" descr="ПОЕХАЛА 5 пусто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0000" y="1440000"/>
            <a:ext cx="8494581" cy="5400000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График функции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 =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 (x+</a:t>
            </a:r>
            <a:r>
              <a:rPr lang="el-G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ПРИЕХАЛА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0000" y="1440000"/>
            <a:ext cx="8494581" cy="5400000"/>
          </a:xfrm>
        </p:spPr>
      </p:pic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4665"/>
            <a:ext cx="9144000" cy="2448271"/>
          </a:xfrm>
        </p:spPr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y=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b·sin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(x ± </a:t>
            </a:r>
            <a:r>
              <a:rPr lang="el-GR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)±n               y=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b·tg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(x ± </a:t>
            </a:r>
            <a:r>
              <a:rPr lang="el-GR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)±n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y=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b·cos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(x ± </a:t>
            </a:r>
            <a:r>
              <a:rPr lang="el-GR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)±n              y=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b·ctg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(x ± </a:t>
            </a:r>
            <a:r>
              <a:rPr lang="el-GR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)±n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коэффициент «растяжения–сжатия» по оси </a:t>
            </a:r>
            <a:r>
              <a:rPr lang="ru-RU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Оу</a:t>
            </a: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964488" cy="3384376"/>
          </a:xfrm>
        </p:spPr>
        <p:txBody>
          <a:bodyPr/>
          <a:lstStyle/>
          <a:p>
            <a:pPr algn="l"/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&gt; 1, то график «растягиваем» по вертикали – увеличиваем амплитуду в 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раз.</a:t>
            </a:r>
          </a:p>
          <a:p>
            <a:pPr algn="l"/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0 &lt; 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&lt; 1, то график «сжимаем» по вертикали – уменьшаем амплитуду.</a:t>
            </a:r>
          </a:p>
          <a:p>
            <a:pPr algn="l"/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&lt; 0, то график отображаем симметрично оси Ох, т.е. «переворачиваем» его и сжимаем или растягиваем в зависимости от |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|</a:t>
            </a: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786210"/>
          </a:xfrm>
        </p:spPr>
        <p:txBody>
          <a:bodyPr>
            <a:noAutofit/>
          </a:bodyPr>
          <a:lstStyle/>
          <a:p>
            <a:pPr algn="l"/>
            <a:r>
              <a:rPr lang="ru-RU" sz="4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Построим график функции</a:t>
            </a:r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у = 1,5</a:t>
            </a:r>
            <a:r>
              <a:rPr lang="en-US" sz="4000" b="1" i="1" dirty="0" smtClean="0">
                <a:solidFill>
                  <a:srgbClr val="1703AD"/>
                </a:solidFill>
                <a:latin typeface="Times New Roman" pitchFamily="18" charset="0"/>
                <a:cs typeface="Times New Roman" pitchFamily="18" charset="0"/>
              </a:rPr>
              <a:t>·sin x</a:t>
            </a:r>
            <a:endParaRPr lang="ru-RU" sz="4000" dirty="0">
              <a:solidFill>
                <a:srgbClr val="1703AD"/>
              </a:solidFill>
            </a:endParaRPr>
          </a:p>
        </p:txBody>
      </p:sp>
      <p:pic>
        <p:nvPicPr>
          <p:cNvPr id="15" name="Содержимое 14" descr="1,5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6454"/>
            <a:ext cx="8229600" cy="4433455"/>
          </a:xfr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78621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Стандартную синусоиду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= 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 x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растягиваем по вертикали (вдоль оси </a:t>
            </a:r>
            <a:r>
              <a:rPr lang="ru-RU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Оу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в 1,5 раза.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Содержимое 8" descr="1,5  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6454"/>
            <a:ext cx="8229600" cy="4433455"/>
          </a:xfrm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78621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Стандартную синусоиду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= 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 x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растягиваем по вертикали (вдоль оси </a:t>
            </a:r>
            <a:r>
              <a:rPr lang="ru-RU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Оу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в 1,5 раза.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Содержимое 7" descr="1,5  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6454"/>
            <a:ext cx="8229600" cy="4433455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 сдвигаем параболу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=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единиц влево.</a:t>
            </a:r>
            <a:endParaRPr lang="ru-RU" dirty="0"/>
          </a:p>
        </p:txBody>
      </p:sp>
      <p:pic>
        <p:nvPicPr>
          <p:cNvPr id="6" name="Содержимое 5" descr="ПАРАБУЛЬ ПРЕЗЕНТ 2 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835" y="1600200"/>
            <a:ext cx="4284330" cy="4525963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78621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Стандартную синусоиду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= 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 x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растягиваем по вертикали (вдоль оси </a:t>
            </a:r>
            <a:r>
              <a:rPr lang="ru-RU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Оу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в 1,5 раза.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Содержимое 4" descr="1,5 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6454"/>
            <a:ext cx="8229600" cy="4433455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78621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Стандартную синусоиду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= 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 x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растягиваем по вертикали (вдоль оси </a:t>
            </a:r>
            <a:r>
              <a:rPr lang="ru-RU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Оу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в 1,5 раза.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Содержимое 4" descr="1,5 4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6454"/>
            <a:ext cx="8229600" cy="4433455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78621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Стандартную синусоиду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= 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 x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растягиваем по вертикали (вдоль оси </a:t>
            </a:r>
            <a:r>
              <a:rPr lang="ru-RU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Оу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в 1,5 раза.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Содержимое 5" descr="1,5 5 2 кл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6454"/>
            <a:ext cx="8229600" cy="4433455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78621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Стандартную синусоиду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= 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 x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растягиваем по вертикали (вдоль оси </a:t>
            </a:r>
            <a:r>
              <a:rPr lang="ru-RU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Оу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в 1,5 раза.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Содержимое 5" descr="1,5 6 2 кл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6454"/>
            <a:ext cx="8229600" cy="4433455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78621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Стандартную синусоиду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= 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 x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растягиваем по вертикали (вдоль оси </a:t>
            </a:r>
            <a:r>
              <a:rPr lang="ru-RU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Оу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в 1,5 раза.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Содержимое 4" descr="1,5 3 кл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6454"/>
            <a:ext cx="8229600" cy="4433455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78621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Стандартную синусоиду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= 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 x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растягиваем по вертикали (вдоль оси </a:t>
            </a:r>
            <a:r>
              <a:rPr lang="ru-RU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Оу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в 1,5 раза.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Содержимое 4" descr="1,5 3 кл пусто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6454"/>
            <a:ext cx="8229600" cy="4433455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78621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Стандартную синусоиду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= 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 x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растягиваем по вертикали (вдоль оси </a:t>
            </a:r>
            <a:r>
              <a:rPr lang="ru-RU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Оу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в 1,5 раза.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Содержимое 5" descr="1,5 4 кл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6454"/>
            <a:ext cx="8229600" cy="4433455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78621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Стандартную синусоиду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= 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 x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растягиваем по вертикали (вдоль оси </a:t>
            </a:r>
            <a:r>
              <a:rPr lang="ru-RU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Оу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в 1,5 раза.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Содержимое 5" descr="1,5 4 кл пусто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6454"/>
            <a:ext cx="8229600" cy="4433455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78621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Стандартную синусоиду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= 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 x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растягиваем по вертикали (вдоль оси </a:t>
            </a:r>
            <a:r>
              <a:rPr lang="ru-RU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Оу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в 1,5 раза.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Содержимое 4" descr="1,5 5 кл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6454"/>
            <a:ext cx="8229600" cy="4433455"/>
          </a:xfrm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78621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Стандартную синусоиду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= 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 x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растягиваем по вертикали (вдоль оси </a:t>
            </a:r>
            <a:r>
              <a:rPr lang="ru-RU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Оу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в 1,5 раза.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Содержимое 4" descr="1,5 5 кл пусто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6454"/>
            <a:ext cx="8229600" cy="4433455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2224</Words>
  <Application>Microsoft Office PowerPoint</Application>
  <PresentationFormat>Экран (4:3)</PresentationFormat>
  <Paragraphs>196</Paragraphs>
  <Slides>166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166</vt:i4>
      </vt:variant>
    </vt:vector>
  </HeadingPairs>
  <TitlesOfParts>
    <vt:vector size="167" baseType="lpstr">
      <vt:lpstr>Тема Office</vt:lpstr>
      <vt:lpstr>Преобразование графиков. </vt:lpstr>
      <vt:lpstr>Если у =(х + m)², то сдвигаем параболу  у = х² на m единиц влево.</vt:lpstr>
      <vt:lpstr>Если у =(х + m)², то сдвигаем параболу  у = х² на m единиц влево.</vt:lpstr>
      <vt:lpstr>Если у =(х + m)², то сдвигаем параболу  у = х² на m единиц влево.</vt:lpstr>
      <vt:lpstr>Если у =(х + m)², то сдвигаем параболу  у = х² на m единиц влево.</vt:lpstr>
      <vt:lpstr>Если у =(х + m)², то сдвигаем параболу  у = х² на m единиц влево.</vt:lpstr>
      <vt:lpstr>Если у =(х + m)², то сдвигаем параболу  у = х² на m единиц влево.</vt:lpstr>
      <vt:lpstr>Если у =(х + m)², то сдвигаем параболу  у = х² на m единиц влево.</vt:lpstr>
      <vt:lpstr>Если у =(х + m)², то сдвигаем параболу  у = х² на m единиц влево.</vt:lpstr>
      <vt:lpstr>Если у =(х + m)², то сдвигаем параболу  у = х² на m единиц влево.</vt:lpstr>
      <vt:lpstr>Если у =(х + m)², то сдвигаем параболу  у = х² на m единиц влево.</vt:lpstr>
      <vt:lpstr>Если у =(х + m)², то сдвигаем параболу  у = х² на m единиц влево.</vt:lpstr>
      <vt:lpstr>Если у =(х + m)², то сдвигаем параболу  у = х² на m единиц влево.</vt:lpstr>
      <vt:lpstr>Если у =(х + m)², то сдвигаем параболу  у = х² на m единиц влево.</vt:lpstr>
      <vt:lpstr>Вершина параболы (– m; 0)</vt:lpstr>
      <vt:lpstr>Вершина параболы (– m; 0)</vt:lpstr>
      <vt:lpstr>Вершина параболы (– m; 0)</vt:lpstr>
      <vt:lpstr>Вершина параболы (– m; 0)</vt:lpstr>
      <vt:lpstr>Вершина параболы (– m; 0)</vt:lpstr>
      <vt:lpstr>Если у=(х – m)² , то сдвигаем параболу у = х² на m единиц вправо.</vt:lpstr>
      <vt:lpstr>Если у=(х – m)² , то сдвигаем параболу у = х² на m единиц вправо.</vt:lpstr>
      <vt:lpstr>Если у=(х – m)² , то сдвигаем параболу у = х² на m единиц вправо.</vt:lpstr>
      <vt:lpstr>Если у=(х – m)² , то сдвигаем параболу у = х² на m единиц вправо.</vt:lpstr>
      <vt:lpstr>Если у=(х – m)² , то сдвигаем параболу у = х² на m единиц вправо.</vt:lpstr>
      <vt:lpstr>Если у=(х – m)² , то сдвигаем параболу у = х² на m единиц вправо.</vt:lpstr>
      <vt:lpstr>Если у=(х – m)² , то сдвигаем параболу у = х² на m единиц вправо.</vt:lpstr>
      <vt:lpstr>Если у=(х – m)² , то сдвигаем параболу у = х² на m единиц вправо.</vt:lpstr>
      <vt:lpstr>Если у=(х – m)² , то сдвигаем параболу у = х² на m единиц вправо.</vt:lpstr>
      <vt:lpstr>Если у=(х – m)² , то сдвигаем параболу у = х² на m единиц вправо.</vt:lpstr>
      <vt:lpstr>Если у=(х – m)² , то сдвигаем параболу у = х² на m единиц вправо.</vt:lpstr>
      <vt:lpstr>Если у=(х – m)² , то сдвигаем параболу у = х² на m единиц вправо.</vt:lpstr>
      <vt:lpstr>Если у=(х – m)² , то сдвигаем параболу у = х² на m единиц вправо.</vt:lpstr>
      <vt:lpstr>Если у=(х – m)² , то сдвигаем параболу у = х² на m единиц вправо.</vt:lpstr>
      <vt:lpstr>Если у=(х – m)² , то сдвигаем параболу у = х² на m единиц вправо.</vt:lpstr>
      <vt:lpstr>Если у=(х – m)² , то сдвигаем параболу у = х² на m единиц вправо.</vt:lpstr>
      <vt:lpstr>Если у=(х – m)² , то сдвигаем параболу у = х² на m единиц вправо.</vt:lpstr>
      <vt:lpstr>Если у=(х – m)² , то сдвигаем параболу у = х² на m единиц вправо.</vt:lpstr>
      <vt:lpstr>Если у=(х – m)² , то сдвигаем параболу у = х² на m единиц вправо.</vt:lpstr>
      <vt:lpstr>Если у=(х – m)² , то сдвигаем параболу у = х² на m единиц вправо.</vt:lpstr>
      <vt:lpstr>Вершина параболы (m; 0)</vt:lpstr>
      <vt:lpstr>Вершина параболы (m; 0)</vt:lpstr>
      <vt:lpstr>Вершина параболы (m; 0)</vt:lpstr>
      <vt:lpstr>Вершина параболы (m; 0)</vt:lpstr>
      <vt:lpstr>Вершина параболы (m; 0)</vt:lpstr>
      <vt:lpstr>Вершина параболы (m; 0)</vt:lpstr>
      <vt:lpstr>Вершина параболы (m; 0)</vt:lpstr>
      <vt:lpstr>Если у = х² + n , то поднимаем параболу у = х² вверх на n единиц</vt:lpstr>
      <vt:lpstr>Если у = х² + n , то поднимаем параболу у = х² вверх на n единиц</vt:lpstr>
      <vt:lpstr>Если у = х² + n , то поднимаем параболу у = х² вверх на n единиц</vt:lpstr>
      <vt:lpstr>Если у = х² + n , то поднимаем параболу у = х² вверх на n единиц</vt:lpstr>
      <vt:lpstr>Если у = х² + n , то поднимаем параболу у = х² вверх на n единиц</vt:lpstr>
      <vt:lpstr>Если у = х² + n , то поднимаем параболу у = х² вверх на n единиц</vt:lpstr>
      <vt:lpstr>Если у = х² + n , то поднимаем параболу у = х² вверх на n единиц</vt:lpstr>
      <vt:lpstr>Если у = х² + n , то поднимаем параболу у = х² вверх на n единиц</vt:lpstr>
      <vt:lpstr>Если у = х² + n , то поднимаем параболу у = х² вверх на n единиц</vt:lpstr>
      <vt:lpstr>Если у = х² + n , то поднимаем параболу у = х² вверх на n единиц</vt:lpstr>
      <vt:lpstr>Вершина параболы (0; n)</vt:lpstr>
      <vt:lpstr>Вершина параболы (0; n)</vt:lpstr>
      <vt:lpstr>Вершина параболы (0; n)</vt:lpstr>
      <vt:lpstr>Вершина параболы (0; n)</vt:lpstr>
      <vt:lpstr>Вершина параболы (0; n)</vt:lpstr>
      <vt:lpstr>Вершина параболы (0; n)</vt:lpstr>
      <vt:lpstr>Вершина параболы (0; n)</vt:lpstr>
      <vt:lpstr>Если у = х² – n , то опускаем параболу вниз</vt:lpstr>
      <vt:lpstr>Если у = х² – n , то опускаем параболу вниз</vt:lpstr>
      <vt:lpstr>Если у = х² – n , то опускаем параболу вниз</vt:lpstr>
      <vt:lpstr>Если у = х² – n , то опускаем параболу вниз</vt:lpstr>
      <vt:lpstr>Вершина параболы (0; – n)</vt:lpstr>
      <vt:lpstr>Вершина параболы (0; – n)</vt:lpstr>
      <vt:lpstr>Вершина параболы (0; – n)</vt:lpstr>
      <vt:lpstr>Вершина параболы (0; – n)</vt:lpstr>
      <vt:lpstr>Вершина параболы (0; – n)</vt:lpstr>
      <vt:lpstr>Преобразование графиков. Часть 2. Тригонометрические функции. y=b·sin(x ± α)±n               y=b·tg(x ± α)±n   y=b·cos(x ± α)±n              y=b·ctg(x ± α)±n </vt:lpstr>
      <vt:lpstr>+α  поэтому синусоиду сдвигаем в отрицательном направлении</vt:lpstr>
      <vt:lpstr>+α  поэтому синусоиду сдвигаем в отрицательном направлении</vt:lpstr>
      <vt:lpstr>+α  поэтому синусоиду сдвигаем в отрицательном направлении</vt:lpstr>
      <vt:lpstr>+α  поэтому синусоиду сдвигаем в отрицательном направлении</vt:lpstr>
      <vt:lpstr>+α  поэтому синусоиду сдвигаем в отрицательном направлении</vt:lpstr>
      <vt:lpstr>+α  поэтому синусоиду сдвигаем в отрицательном направлении</vt:lpstr>
      <vt:lpstr>+α  поэтому синусоиду сдвигаем в отрицательном направлении</vt:lpstr>
      <vt:lpstr>+α  поэтому синусоиду сдвигаем в отрицательном направлении</vt:lpstr>
      <vt:lpstr>+α  поэтому синусоиду сдвигаем в отрицательном направлении</vt:lpstr>
      <vt:lpstr>+α  поэтому синусоиду сдвигаем в отрицательном направлении</vt:lpstr>
      <vt:lpstr>+α  поэтому синусоиду сдвигаем в отрицательном направлении</vt:lpstr>
      <vt:lpstr>График функции у = sin (x+α)</vt:lpstr>
      <vt:lpstr>y=b·sin(x ± α)±n               y=b·tg(x ± α)±n   y=b·cos(x ± α)±n              y=b·ctg(x ± α)±n  b – коэффициент «растяжения–сжатия» по оси Оу.</vt:lpstr>
      <vt:lpstr>Построим график функции у = 1,5·sin x</vt:lpstr>
      <vt:lpstr>Стандартную синусоиду у = sin x  растягиваем по вертикали (вдоль оси Оу) в 1,5 раза.</vt:lpstr>
      <vt:lpstr>Стандартную синусоиду у = sin x  растягиваем по вертикали (вдоль оси Оу) в 1,5 раза.</vt:lpstr>
      <vt:lpstr>Стандартную синусоиду у = sin x  растягиваем по вертикали (вдоль оси Оу) в 1,5 раза.</vt:lpstr>
      <vt:lpstr>Стандартную синусоиду у = sin x  растягиваем по вертикали (вдоль оси Оу) в 1,5 раза.</vt:lpstr>
      <vt:lpstr>Стандартную синусоиду у = sin x  растягиваем по вертикали (вдоль оси Оу) в 1,5 раза.</vt:lpstr>
      <vt:lpstr>Стандартную синусоиду у = sin x  растягиваем по вертикали (вдоль оси Оу) в 1,5 раза.</vt:lpstr>
      <vt:lpstr>Стандартную синусоиду у = sin x  растягиваем по вертикали (вдоль оси Оу) в 1,5 раза.</vt:lpstr>
      <vt:lpstr>Стандартную синусоиду у = sin x  растягиваем по вертикали (вдоль оси Оу) в 1,5 раза.</vt:lpstr>
      <vt:lpstr>Стандартную синусоиду у = sin x  растягиваем по вертикали (вдоль оси Оу) в 1,5 раза.</vt:lpstr>
      <vt:lpstr>Стандартную синусоиду у = sin x  растягиваем по вертикали (вдоль оси Оу) в 1,5 раза.</vt:lpstr>
      <vt:lpstr>Стандартную синусоиду у = sin x  растягиваем по вертикали (вдоль оси Оу) в 1,5 раза.</vt:lpstr>
      <vt:lpstr>Стандартную синусоиду у = sin x  растягиваем по вертикали (вдоль оси Оу) в 1,5 раза.</vt:lpstr>
      <vt:lpstr>Стандартную синусоиду у = sin x  растягиваем по вертикали (вдоль оси Оу) в 1,5 раза.</vt:lpstr>
      <vt:lpstr>График функции у = 1,5·sin x</vt:lpstr>
      <vt:lpstr>Построим график функции  у = sin 2x</vt:lpstr>
      <vt:lpstr>Стандартную синусоиду у = sin x  сжимаем по горизонтали (вдоль оси Ох) в 2 раза.</vt:lpstr>
      <vt:lpstr>Стандартную синусоиду у = sin x  сжимаем по горизонтали (вдоль оси Ох) в 2 раза.</vt:lpstr>
      <vt:lpstr>Стандартную синусоиду у = sin x  сжимаем по горизонтали (вдоль оси Ох) в 2 раза.</vt:lpstr>
      <vt:lpstr>Стандартную синусоиду у = sin x  сжимаем по горизонтали (вдоль оси Ох) в 2 раза.</vt:lpstr>
      <vt:lpstr>Стандартную синусоиду у = sin x  сжимаем по горизонтали (вдоль оси Ох) в 2 раза.</vt:lpstr>
      <vt:lpstr>Стандартную синусоиду у = sin x  сжимаем по горизонтали (вдоль оси Ох) в 2 раза.</vt:lpstr>
      <vt:lpstr>Стандартную синусоиду у = sin x  сжимаем по горизонтали (вдоль оси Ох) в 2 раза.</vt:lpstr>
      <vt:lpstr>Стандартную синусоиду у = sin x  сжимаем по горизонтали (вдоль оси Ох) в 2 раза.</vt:lpstr>
      <vt:lpstr>Стандартную синусоиду у = sin x  сжимаем по горизонтали (вдоль оси Ох) в 2 раза.</vt:lpstr>
      <vt:lpstr>Стандартную синусоиду у = sin x  сжимаем по горизонтали (вдоль оси Ох) в 2 раза.</vt:lpstr>
      <vt:lpstr>Стандартную синусоиду у = sin x  сжимаем по горизонтали (вдоль оси Ох) в 2 раза.</vt:lpstr>
      <vt:lpstr>Стандартную синусоиду у = sin x  сжимаем по горизонтали (вдоль оси Ох) в 2 раза.</vt:lpstr>
      <vt:lpstr>Стандартную синусоиду у = sin x  сжимаем по горизонтали (вдоль оси Ох) в 2 раза.</vt:lpstr>
      <vt:lpstr>Стандартную синусоиду у = sin x  сжимаем по горизонтали (вдоль оси Ох) в 2 раза.</vt:lpstr>
      <vt:lpstr>Стандартную синусоиду у = sin x  сжимаем по горизонтали (вдоль оси Ох) в 2 раза.</vt:lpstr>
      <vt:lpstr>Стандартную синусоиду у = sin x  сжимаем по горизонтали (вдоль оси Ох) в 2 раза.</vt:lpstr>
      <vt:lpstr>Стандартную синусоиду у = sin x  сжимаем по горизонтали (вдоль оси Ох) в 2 раза.</vt:lpstr>
      <vt:lpstr>Стандартную синусоиду у = sin x  сжимаем по горизонтали (вдоль оси Ох) в 2 раза.</vt:lpstr>
      <vt:lpstr>График функции у = sin 2x</vt:lpstr>
      <vt:lpstr>Тригонометрические функции  y = sin x ± n               y= tg x ± n   y= cos x ± n              y= ctg x ± n </vt:lpstr>
      <vt:lpstr>Для того что бы построить график функции  y = b·sin (kx ± α) ± n      y = b·cos (kx ± α) ± n      y = b·tg (kx ± α) ± n        y = b·ctg (kx ± α) ± n </vt:lpstr>
      <vt:lpstr>Построим график функции у = cos(2x – π/3)</vt:lpstr>
      <vt:lpstr>1. Выносим 2 за скобки, получаем у = cos2(x – π/6)  2. Строим график у = cos x</vt:lpstr>
      <vt:lpstr>1. Выносим 2 за скобки, получаем у = cos2(x – π/6)  2. Строим график у = cos x</vt:lpstr>
      <vt:lpstr>1. Выносим 2 за скобки, получаем у = cos2(x – π/6)  2. Строим график у = cos x</vt:lpstr>
      <vt:lpstr>1. Выносим 2 за скобки, получаем у = cos2(x – π/6)  2. Строим график у = cos x</vt:lpstr>
      <vt:lpstr>1. Выносим 2 за скобки, получаем у = cos2(x – π/6)  2. Строим график у = cos x</vt:lpstr>
      <vt:lpstr>1. Выносим 2 за скобки, получаем у = cos2(x – π/6)  2. Строим график у = cos x</vt:lpstr>
      <vt:lpstr>3. Сжимаем косинусоиду по оси Ох в два раза.</vt:lpstr>
      <vt:lpstr>3. Сжимаем косинусоиду по оси Ох в два раза.</vt:lpstr>
      <vt:lpstr>3. Сжимаем косинусоиду по оси Ох в два раза.</vt:lpstr>
      <vt:lpstr>3. Сжимаем косинусоиду по оси Ох в два раза.</vt:lpstr>
      <vt:lpstr>3. Сжимаем косинусоиду по оси Ох в два раза.</vt:lpstr>
      <vt:lpstr>3. Сжимаем косинусоиду по оси Ох в два раза.</vt:lpstr>
      <vt:lpstr>3. Сжимаем косинусоиду по оси Ох в два раза.</vt:lpstr>
      <vt:lpstr>3. Сжимаем косинусоиду по оси Ох в два раза.</vt:lpstr>
      <vt:lpstr>3. Сжимаем косинусоиду по оси Ох в два раза.</vt:lpstr>
      <vt:lpstr>3. Сжимаем косинусоиду по оси Ох в два раза.</vt:lpstr>
      <vt:lpstr>3. Сжимаем косинусоиду по оси Ох в два раза.</vt:lpstr>
      <vt:lpstr>3. Сжимаем косинусоиду по оси Ох в два раза.</vt:lpstr>
      <vt:lpstr>3. Сжимаем косинусоиду по оси Ох в два раза.</vt:lpstr>
      <vt:lpstr>3. Сжимаем косинусоиду по оси Ох в два раза.</vt:lpstr>
      <vt:lpstr>3. Сжимаем косинусоиду по оси Ох в два раза.</vt:lpstr>
      <vt:lpstr>3. Сжимаем косинусоиду по оси Ох в два раза.</vt:lpstr>
      <vt:lpstr>3. Сжимаем косинусоиду по оси Ох в два раза.</vt:lpstr>
      <vt:lpstr>3. Сжимаем косинусоиду по оси Ох в два раза.</vt:lpstr>
      <vt:lpstr>3. Сжимаем косинусоиду по оси Ох в два раза.</vt:lpstr>
      <vt:lpstr>Сжали. Получился график функции у = cos 2х</vt:lpstr>
      <vt:lpstr>Теперь 4. Передвигаем этот график на  π/6 в положительном направлении.</vt:lpstr>
      <vt:lpstr>Теперь 4. Передвигаем этот график на  π/6 в положительном направлении.</vt:lpstr>
      <vt:lpstr>Теперь 4. Передвигаем этот график на  π/6 в положительном направлении.</vt:lpstr>
      <vt:lpstr>Теперь 4. Передвигаем этот график на  π/6 в положительном направлении.</vt:lpstr>
      <vt:lpstr>Теперь 4. Передвигаем этот график на  π/6 в положительном направлении.</vt:lpstr>
      <vt:lpstr>Теперь 4. Передвигаем этот график на  π/6 в положительном направлении.</vt:lpstr>
      <vt:lpstr>Теперь 4. Передвигаем этот график на  π/6 в положительном направлении.</vt:lpstr>
      <vt:lpstr>Теперь 4. Передвигаем этот график на  π/6 в положительном направлении.</vt:lpstr>
      <vt:lpstr>Теперь 4. Передвигаем этот график на  π/6 в положительном направлении.</vt:lpstr>
      <vt:lpstr>Теперь 4. Передвигаем этот график на  π/6 в положительном направлении.</vt:lpstr>
      <vt:lpstr>Теперь 4. Передвигаем этот график на  π/6 в положительном направлении.</vt:lpstr>
      <vt:lpstr>Теперь 4. Передвигаем этот график на  π/6 в положительном направлении.</vt:lpstr>
      <vt:lpstr>Теперь 4. Передвигаем этот график на  π/6 в положительном направлении.</vt:lpstr>
      <vt:lpstr>Теперь 4. Передвигаем этот график на  π/6 в положительном направлении.</vt:lpstr>
      <vt:lpstr>Теперь 4. Передвигаем этот график на  π/6 в положительном направлении.</vt:lpstr>
      <vt:lpstr>График функции у = cos(2x – π/3)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Преобразование графиков. </dc:title>
  <dc:creator>Valued Acer Customer</dc:creator>
  <cp:lastModifiedBy>Tata</cp:lastModifiedBy>
  <cp:revision>164</cp:revision>
  <dcterms:created xsi:type="dcterms:W3CDTF">2013-10-31T06:15:31Z</dcterms:created>
  <dcterms:modified xsi:type="dcterms:W3CDTF">2014-01-30T16:23:16Z</dcterms:modified>
</cp:coreProperties>
</file>