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B273-56CF-4628-BF62-0E5A3F115A6E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54F6-1CD2-4F8C-86BE-C14FD6840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D4B3-4A99-40B8-B1A2-70FDA7BA5D83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D812-BB68-4235-ADC2-82EFA6470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6E65-ECB5-4927-9511-A3C79B6C769D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79CE-16E5-4179-840E-F6E68EE12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9CA5-1A12-4824-B3D4-A218A5361435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0F01-572E-4434-9695-5D97AEE6F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4458-152C-405D-BC0A-2F88F3E990B4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C91C-6D6B-467C-939F-2556B4B83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B24A-ABF2-4576-994D-9ADCB7CB7879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E3A0-8B37-4397-9CF9-F31A2BDED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2A4F-6C56-48C8-AA17-FEE6899A8043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D34B-6504-492C-8607-AFDCCD121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5065-8968-49F5-90E0-0A72E917FB09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C693-E61F-4CF3-B49F-2B687C396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A86E-A238-4E9D-B5CD-66E5F8A9097C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7944-1A07-493C-8443-03B33A7C8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EB1A-4CB9-4BD1-87A4-251A0992E9F5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3E81-8807-4CB2-9BAF-DE8792C5F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CE80-DA4A-4090-A3BE-5845AAE270D9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2971-C2C5-4AD1-9920-EC90C8A21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0136AF-EA1F-41DB-B467-2C8F2610396D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94CA7E-2A6C-4DE5-8D58-B37A236CA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rial Black" pitchFamily="34" charset="0"/>
              </a:rPr>
              <a:t>Les villes du Canada</a:t>
            </a:r>
            <a:endParaRPr lang="ru-RU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1" name="Picture 2" descr="C:\Documents and Settings\Т-34\Рабочий стол\calgary_profi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38313"/>
            <a:ext cx="8229600" cy="424973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         </a:t>
            </a:r>
            <a:r>
              <a:rPr lang="en-US" smtClean="0">
                <a:solidFill>
                  <a:srgbClr val="FF0000"/>
                </a:solidFill>
              </a:rPr>
              <a:t>La Colline du Parlament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1267" name="Picture 2" descr="H:\Ottawa\Colline_du_Parle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196975"/>
            <a:ext cx="7050087" cy="52863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         </a:t>
            </a:r>
            <a:r>
              <a:rPr lang="en-US" smtClean="0">
                <a:solidFill>
                  <a:srgbClr val="FF0000"/>
                </a:solidFill>
                <a:latin typeface="Bell MT" pitchFamily="18" charset="0"/>
              </a:rPr>
              <a:t>La relève de la garde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2291" name="Picture 2" descr="H:\Ottawa\releve la gar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1557338"/>
            <a:ext cx="6792913" cy="509428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smtClean="0">
                <a:solidFill>
                  <a:srgbClr val="FF0000"/>
                </a:solidFill>
                <a:latin typeface="Bell MT" pitchFamily="18" charset="0"/>
              </a:rPr>
              <a:t>             Le canal Rideau</a:t>
            </a:r>
            <a:br>
              <a:rPr lang="en-US" sz="4800" smtClean="0">
                <a:solidFill>
                  <a:srgbClr val="FF0000"/>
                </a:solidFill>
                <a:latin typeface="Bell MT" pitchFamily="18" charset="0"/>
              </a:rPr>
            </a:br>
            <a:r>
              <a:rPr lang="en-US" sz="4800" smtClean="0">
                <a:solidFill>
                  <a:srgbClr val="FF0000"/>
                </a:solidFill>
                <a:latin typeface="Bell MT" pitchFamily="18" charset="0"/>
              </a:rPr>
              <a:t>       en hiver              en été</a:t>
            </a:r>
            <a:endParaRPr lang="ru-RU" sz="4800" smtClean="0">
              <a:solidFill>
                <a:srgbClr val="FF0000"/>
              </a:solidFill>
            </a:endParaRPr>
          </a:p>
        </p:txBody>
      </p:sp>
      <p:pic>
        <p:nvPicPr>
          <p:cNvPr id="13315" name="Picture 2" descr="H:\Ottawa\rideau en hiv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420938"/>
            <a:ext cx="4133850" cy="3095625"/>
          </a:xfrm>
        </p:spPr>
      </p:pic>
      <p:pic>
        <p:nvPicPr>
          <p:cNvPr id="13316" name="Picture 3" descr="H:\Ottawa\rideau en e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492375"/>
            <a:ext cx="4429125" cy="29527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Bell MT" pitchFamily="18" charset="0"/>
              </a:rPr>
              <a:t>Le </a:t>
            </a:r>
            <a:r>
              <a:rPr lang="en-US" dirty="0" err="1" smtClean="0">
                <a:solidFill>
                  <a:srgbClr val="FF0000"/>
                </a:solidFill>
                <a:latin typeface="Bell MT" pitchFamily="18" charset="0"/>
              </a:rPr>
              <a:t>museé</a:t>
            </a:r>
            <a:r>
              <a:rPr lang="en-US" dirty="0" smtClean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ll MT" pitchFamily="18" charset="0"/>
              </a:rPr>
              <a:t>Canadien</a:t>
            </a:r>
            <a:r>
              <a:rPr lang="en-US" dirty="0" smtClean="0">
                <a:solidFill>
                  <a:srgbClr val="FF0000"/>
                </a:solidFill>
                <a:latin typeface="Bell MT" pitchFamily="18" charset="0"/>
              </a:rPr>
              <a:t> des </a:t>
            </a:r>
            <a:r>
              <a:rPr lang="en-US" dirty="0" err="1" smtClean="0">
                <a:solidFill>
                  <a:srgbClr val="FF0000"/>
                </a:solidFill>
                <a:latin typeface="Bell MT" pitchFamily="18" charset="0"/>
              </a:rPr>
              <a:t>Civilisations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9" name="Picture 2" descr="H:\Ottawa\musee-canadien-des-civilisations-2747-gatineau-canadian-museum-of-civilization-ottawa-river-and-parliament-hill-credit-ottawa-tourism-small_28_550x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7338"/>
            <a:ext cx="7272337" cy="48926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     </a:t>
            </a:r>
            <a:r>
              <a:rPr lang="en-US" smtClean="0">
                <a:solidFill>
                  <a:srgbClr val="FF0000"/>
                </a:solidFill>
                <a:latin typeface="Bell MT" pitchFamily="18" charset="0"/>
              </a:rPr>
              <a:t>Museé des Beaux -Arts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5363" name="Picture 2" descr="C:\Documents and Settings\Т-34\Рабочий стол\Musee-National-des-Beauz-Arts-du-Quebec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7996237" cy="518318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         </a:t>
            </a:r>
            <a:r>
              <a:rPr lang="en-US" smtClean="0">
                <a:solidFill>
                  <a:srgbClr val="FF0000"/>
                </a:solidFill>
                <a:latin typeface="Bell MT" pitchFamily="18" charset="0"/>
              </a:rPr>
              <a:t>Parc de la Gatineau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6387" name="Picture 2" descr="H:\Ottawa\parc-gatineau-ottaw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00200"/>
            <a:ext cx="3490913" cy="5083175"/>
          </a:xfrm>
        </p:spPr>
      </p:pic>
      <p:pic>
        <p:nvPicPr>
          <p:cNvPr id="16388" name="Picture 4" descr="H:\Ottawa\parc_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2708275"/>
            <a:ext cx="4316413" cy="287813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381750"/>
            <a:ext cx="7772400" cy="719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65175"/>
            <a:ext cx="7772400" cy="446405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La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capitale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du </a:t>
            </a:r>
            <a:r>
              <a:rPr lang="en-US" sz="4000" dirty="0">
                <a:solidFill>
                  <a:srgbClr val="0070C0"/>
                </a:solidFill>
                <a:latin typeface="Arial Black" pitchFamily="34" charset="0"/>
              </a:rPr>
              <a:t>C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anada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est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une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ville</a:t>
            </a:r>
            <a:endParaRPr lang="en-US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rgbClr val="0070C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bruyante</a:t>
            </a:r>
            <a:endParaRPr lang="en-US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 startAt="2"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calme</a:t>
            </a:r>
            <a:endParaRPr lang="en-US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c)  sale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813"/>
            <a:ext cx="7772400" cy="40020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2) Le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symbole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du Canada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est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 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Musée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des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Civilisations</a:t>
            </a:r>
            <a:endParaRPr lang="en-US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 startAt="2"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Colline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du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Parlement</a:t>
            </a:r>
            <a:endParaRPr lang="en-US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c)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Relève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de la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Garde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37288"/>
            <a:ext cx="7772400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620713"/>
            <a:ext cx="7772400" cy="43211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300" dirty="0" smtClean="0">
                <a:solidFill>
                  <a:srgbClr val="0070C0"/>
                </a:solidFill>
                <a:latin typeface="Arial Black" pitchFamily="34" charset="0"/>
              </a:rPr>
              <a:t>3) En hiver, le Canal Rideau </a:t>
            </a:r>
            <a:r>
              <a:rPr lang="en-US" sz="7300" dirty="0" err="1" smtClean="0">
                <a:solidFill>
                  <a:srgbClr val="0070C0"/>
                </a:solidFill>
                <a:latin typeface="Arial Black" pitchFamily="34" charset="0"/>
              </a:rPr>
              <a:t>c’est</a:t>
            </a:r>
            <a:r>
              <a:rPr lang="en-US" sz="7300" dirty="0" smtClean="0">
                <a:solidFill>
                  <a:srgbClr val="0070C0"/>
                </a:solidFill>
                <a:latin typeface="Arial Black" pitchFamily="34" charset="0"/>
              </a:rPr>
              <a:t> ….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73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sz="7300" dirty="0" smtClean="0">
                <a:solidFill>
                  <a:srgbClr val="0070C0"/>
                </a:solidFill>
                <a:latin typeface="Arial Black" pitchFamily="34" charset="0"/>
              </a:rPr>
              <a:t> la </a:t>
            </a:r>
            <a:r>
              <a:rPr lang="en-US" sz="7300" dirty="0" err="1" smtClean="0">
                <a:solidFill>
                  <a:srgbClr val="0070C0"/>
                </a:solidFill>
                <a:latin typeface="Arial Black" pitchFamily="34" charset="0"/>
              </a:rPr>
              <a:t>patinoire</a:t>
            </a:r>
            <a:endParaRPr lang="en-US" sz="73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 startAt="2"/>
              <a:defRPr/>
            </a:pPr>
            <a:r>
              <a:rPr lang="en-US" sz="7300" dirty="0" smtClean="0">
                <a:solidFill>
                  <a:srgbClr val="0070C0"/>
                </a:solidFill>
                <a:latin typeface="Arial Black" pitchFamily="34" charset="0"/>
              </a:rPr>
              <a:t> la </a:t>
            </a:r>
            <a:r>
              <a:rPr lang="en-US" sz="7300" dirty="0" err="1" smtClean="0">
                <a:solidFill>
                  <a:srgbClr val="0070C0"/>
                </a:solidFill>
                <a:latin typeface="Arial Black" pitchFamily="34" charset="0"/>
              </a:rPr>
              <a:t>rivière</a:t>
            </a:r>
            <a:endParaRPr lang="en-US" sz="73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300" dirty="0" smtClean="0">
                <a:solidFill>
                  <a:srgbClr val="0070C0"/>
                </a:solidFill>
                <a:latin typeface="Arial Black" pitchFamily="34" charset="0"/>
              </a:rPr>
              <a:t>c) le </a:t>
            </a:r>
            <a:r>
              <a:rPr lang="en-US" sz="7300" dirty="0" err="1" smtClean="0">
                <a:solidFill>
                  <a:srgbClr val="0070C0"/>
                </a:solidFill>
                <a:latin typeface="Arial Black" pitchFamily="34" charset="0"/>
              </a:rPr>
              <a:t>musée</a:t>
            </a:r>
            <a:endParaRPr lang="ru-RU" sz="73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5768975"/>
            <a:ext cx="7772400" cy="396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65175"/>
            <a:ext cx="7772400" cy="43926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4) Les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musée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les plus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remarquables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d’Ottawa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…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Louvre et le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musée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d’Orsée</a:t>
            </a:r>
            <a:endParaRPr lang="en-US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 startAt="2"/>
              <a:defRPr/>
            </a:pP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Musée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Black" pitchFamily="34" charset="0"/>
              </a:rPr>
              <a:t>C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anadien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des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Civilisations</a:t>
            </a:r>
            <a:endParaRPr lang="en-US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c)  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Musée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des Beaux-Arts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2" descr="C:\Documents and Settings\Т-34\Рабочий стол\Montreal LS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363" y="350838"/>
            <a:ext cx="8134350" cy="57753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9275"/>
            <a:ext cx="7772400" cy="5111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5)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Parc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de la Gatineau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c’est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Parc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naturel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 startAt="2"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Zoo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c) 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Parc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 de </a:t>
            </a:r>
            <a:r>
              <a:rPr lang="en-US" sz="4000" dirty="0" err="1" smtClean="0">
                <a:solidFill>
                  <a:srgbClr val="0070C0"/>
                </a:solidFill>
                <a:latin typeface="Arial Black" pitchFamily="34" charset="0"/>
              </a:rPr>
              <a:t>ville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B050"/>
                </a:solidFill>
              </a:rPr>
              <a:t>Jeux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d’Olympiques</a:t>
            </a:r>
            <a:r>
              <a:rPr lang="en-US" dirty="0" smtClean="0">
                <a:solidFill>
                  <a:srgbClr val="00B050"/>
                </a:solidFill>
              </a:rPr>
              <a:t>, Vancouver 2010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338" y="1600200"/>
            <a:ext cx="8062912" cy="45259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smtClean="0"/>
          </a:p>
        </p:txBody>
      </p:sp>
      <p:pic>
        <p:nvPicPr>
          <p:cNvPr id="23555" name="Picture 2" descr="C:\Documents and Settings\Т-34\Рабочий стол\330px-Dauphin_Map_of_Canada_-_circa_1543_-_Project_Guten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7600" y="963613"/>
            <a:ext cx="6550025" cy="478313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C:\Documents and Settings\Т-34\Рабочий стол\350px-MayflowerHarbor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8" y="765175"/>
            <a:ext cx="8318500" cy="52562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C:\Documents and Settings\Т-34\Рабочий стол\заселение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563" y="549275"/>
            <a:ext cx="8350250" cy="60325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C:\Documents and Settings\Т-34\Рабочий стол\ин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476250"/>
            <a:ext cx="6076950" cy="61595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Documents and Settings\Т-34\Рабочий стол\56077805_Jankov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47650"/>
            <a:ext cx="7159625" cy="57578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C:\Documents and Settings\Т-34\Рабочий стол\full_611.1286488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333375"/>
            <a:ext cx="6134100" cy="61150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549275"/>
            <a:ext cx="7715250" cy="524033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0575" y="836613"/>
            <a:ext cx="7227888" cy="52895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Ottawa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9" name="Picture 2" descr="H:\Ottawa\ottaw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69988"/>
            <a:ext cx="7056438" cy="527843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1748" name="Picture 2" descr="C:\Documents and Settings\Т-34\Рабочий стол\Coat_of_arms_of_Québec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425" y="1468438"/>
            <a:ext cx="222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2772" name="Picture 2" descr="C:\Documents and Settings\Т-34\Рабочий стол\main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484313"/>
            <a:ext cx="3584575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3796" name="Picture 2" descr="C:\Documents and Settings\Т-34\Рабочий стол\fleurdely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349500"/>
            <a:ext cx="29448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Quebec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5123" name="Picture 2" descr="C:\Documents and Settings\Т-34\Рабочий стол\Quebec_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86800" cy="43815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Toronto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6147" name="Picture 2" descr="C:\Documents and Settings\Т-34\Рабочий стол\Toronto-Branc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96975"/>
            <a:ext cx="8572500" cy="53752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Vancouver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7171" name="Picture 2" descr="C:\Documents and Settings\Т-34\Рабочий стол\vancouver-9399-400x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387475"/>
            <a:ext cx="8220075" cy="51371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Winnipeg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8195" name="Picture 2" descr="C:\Documents and Settings\Т-34\Рабочий стол\winnipe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303338"/>
            <a:ext cx="7848600" cy="526573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La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Capitale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 du Canada - Ottawa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9" name="Picture 2" descr="H:\Ottawa\ottawa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262063"/>
            <a:ext cx="6911975" cy="51911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CC3300"/>
                </a:solidFill>
              </a:rPr>
              <a:t>Centre politique et administratif</a:t>
            </a:r>
            <a:endParaRPr lang="ru-RU" smtClean="0">
              <a:solidFill>
                <a:srgbClr val="CC3300"/>
              </a:solidFill>
            </a:endParaRPr>
          </a:p>
        </p:txBody>
      </p:sp>
      <p:pic>
        <p:nvPicPr>
          <p:cNvPr id="10243" name="Picture 2" descr="H:\Ottawa\centre_ville_ottaw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47775" y="1600200"/>
            <a:ext cx="6648450" cy="45259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152</Words>
  <Application>Microsoft Office PowerPoint</Application>
  <PresentationFormat>Экран (4:3)</PresentationFormat>
  <Paragraphs>40</Paragraphs>
  <Slides>32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Calibri</vt:lpstr>
      <vt:lpstr>Arial</vt:lpstr>
      <vt:lpstr>Arial Black</vt:lpstr>
      <vt:lpstr>Bell MT</vt:lpstr>
      <vt:lpstr>Тема Office</vt:lpstr>
      <vt:lpstr>Les villes du Canada</vt:lpstr>
      <vt:lpstr>Слайд 2</vt:lpstr>
      <vt:lpstr>Ottawa</vt:lpstr>
      <vt:lpstr>Quebec</vt:lpstr>
      <vt:lpstr>Toronto</vt:lpstr>
      <vt:lpstr>Vancouver</vt:lpstr>
      <vt:lpstr>Winnipeg</vt:lpstr>
      <vt:lpstr>La Capitale du Canada - Ottawa</vt:lpstr>
      <vt:lpstr>Centre politique et administratif</vt:lpstr>
      <vt:lpstr>         La Colline du Parlament</vt:lpstr>
      <vt:lpstr>         La relève de la garde</vt:lpstr>
      <vt:lpstr>             Le canal Rideau        en hiver              en été</vt:lpstr>
      <vt:lpstr>Le museé Canadien des Civilisations</vt:lpstr>
      <vt:lpstr>     Museé des Beaux -Arts</vt:lpstr>
      <vt:lpstr>         Parc de la Gatineau</vt:lpstr>
      <vt:lpstr>Слайд 16</vt:lpstr>
      <vt:lpstr>Слайд 17</vt:lpstr>
      <vt:lpstr>Слайд 18</vt:lpstr>
      <vt:lpstr>Слайд 19</vt:lpstr>
      <vt:lpstr>Слайд 20</vt:lpstr>
      <vt:lpstr>Jeux d’Olympiques, Vancouver 2010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villes du Canada</dc:title>
  <cp:lastModifiedBy>Roman</cp:lastModifiedBy>
  <cp:revision>36</cp:revision>
  <dcterms:modified xsi:type="dcterms:W3CDTF">2014-01-30T20:14:12Z</dcterms:modified>
</cp:coreProperties>
</file>