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0"/>
  </p:notesMasterIdLst>
  <p:sldIdLst>
    <p:sldId id="337" r:id="rId2"/>
    <p:sldId id="336" r:id="rId3"/>
    <p:sldId id="298" r:id="rId4"/>
    <p:sldId id="282" r:id="rId5"/>
    <p:sldId id="286" r:id="rId6"/>
    <p:sldId id="274" r:id="rId7"/>
    <p:sldId id="340" r:id="rId8"/>
    <p:sldId id="350" r:id="rId9"/>
    <p:sldId id="313" r:id="rId10"/>
    <p:sldId id="314" r:id="rId11"/>
    <p:sldId id="346" r:id="rId12"/>
    <p:sldId id="347" r:id="rId13"/>
    <p:sldId id="333" r:id="rId14"/>
    <p:sldId id="328" r:id="rId15"/>
    <p:sldId id="330" r:id="rId16"/>
    <p:sldId id="324" r:id="rId17"/>
    <p:sldId id="291" r:id="rId18"/>
    <p:sldId id="307" r:id="rId19"/>
    <p:sldId id="342" r:id="rId20"/>
    <p:sldId id="295" r:id="rId21"/>
    <p:sldId id="306" r:id="rId22"/>
    <p:sldId id="305" r:id="rId23"/>
    <p:sldId id="318" r:id="rId24"/>
    <p:sldId id="326" r:id="rId25"/>
    <p:sldId id="288" r:id="rId26"/>
    <p:sldId id="301" r:id="rId27"/>
    <p:sldId id="303" r:id="rId28"/>
    <p:sldId id="344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72C9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149" autoAdjust="0"/>
    <p:restoredTop sz="95378" autoAdjust="0"/>
  </p:normalViewPr>
  <p:slideViewPr>
    <p:cSldViewPr>
      <p:cViewPr>
        <p:scale>
          <a:sx n="87" d="100"/>
          <a:sy n="87" d="100"/>
        </p:scale>
        <p:origin x="-48" y="1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63D3E7-039F-462E-A6FB-07FB1B23E740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83C35A-2368-4CBF-BBE9-72DDDBEE9D4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3C35A-2368-4CBF-BBE9-72DDDBEE9D4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3C35A-2368-4CBF-BBE9-72DDDBEE9D44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76B43-46D9-4F96-A4E5-E25A463F40D7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479FF-57DE-447A-9F03-4E120F54B9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76B43-46D9-4F96-A4E5-E25A463F40D7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479FF-57DE-447A-9F03-4E120F54B9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76B43-46D9-4F96-A4E5-E25A463F40D7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479FF-57DE-447A-9F03-4E120F54B9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76B43-46D9-4F96-A4E5-E25A463F40D7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479FF-57DE-447A-9F03-4E120F54B9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76B43-46D9-4F96-A4E5-E25A463F40D7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479FF-57DE-447A-9F03-4E120F54B9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76B43-46D9-4F96-A4E5-E25A463F40D7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479FF-57DE-447A-9F03-4E120F54B9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76B43-46D9-4F96-A4E5-E25A463F40D7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479FF-57DE-447A-9F03-4E120F54B9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76B43-46D9-4F96-A4E5-E25A463F40D7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479FF-57DE-447A-9F03-4E120F54B9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76B43-46D9-4F96-A4E5-E25A463F40D7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479FF-57DE-447A-9F03-4E120F54B9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76B43-46D9-4F96-A4E5-E25A463F40D7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479FF-57DE-447A-9F03-4E120F54B9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76B43-46D9-4F96-A4E5-E25A463F40D7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5A479FF-57DE-447A-9F03-4E120F54B95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6776B43-46D9-4F96-A4E5-E25A463F40D7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5A479FF-57DE-447A-9F03-4E120F54B95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Public\Music\Sample%20Music\&#1103;&#1103;%20&#1084;&#1103;&#1075;&#1082;&#1080;&#1081;%20&#1092;&#1086;&#1085;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12" Type="http://schemas.openxmlformats.org/officeDocument/2006/relationships/image" Target="../media/image3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11" Type="http://schemas.openxmlformats.org/officeDocument/2006/relationships/image" Target="../media/image33.jpeg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openxmlformats.org/officeDocument/2006/relationships/image" Target="../media/image26.png"/><Relationship Id="rId9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4.jpe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Relationship Id="rId9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43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Public\Music\Sample%20Music\_pod_fokusi_.mp3" TargetMode="External"/><Relationship Id="rId6" Type="http://schemas.openxmlformats.org/officeDocument/2006/relationships/image" Target="../media/image42.gif"/><Relationship Id="rId5" Type="http://schemas.openxmlformats.org/officeDocument/2006/relationships/image" Target="../media/image41.gif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Public\Music\Sample%20Music\&#1045;%20&#1085;&#1072;&#1095;&#1072;&#1083;&#1086;%20&#1094;&#1077;&#1088;&#1077;&#1084;&#1086;&#1085;&#1080;&#1080;.mp3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13" Type="http://schemas.openxmlformats.org/officeDocument/2006/relationships/image" Target="../media/image56.jpe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12" Type="http://schemas.openxmlformats.org/officeDocument/2006/relationships/image" Target="../media/image55.jpeg"/><Relationship Id="rId2" Type="http://schemas.openxmlformats.org/officeDocument/2006/relationships/audio" Target="../media/audio1.wav"/><Relationship Id="rId16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11" Type="http://schemas.openxmlformats.org/officeDocument/2006/relationships/image" Target="../media/image54.jpeg"/><Relationship Id="rId5" Type="http://schemas.openxmlformats.org/officeDocument/2006/relationships/image" Target="../media/image48.jpeg"/><Relationship Id="rId15" Type="http://schemas.openxmlformats.org/officeDocument/2006/relationships/image" Target="../media/image58.jpeg"/><Relationship Id="rId10" Type="http://schemas.openxmlformats.org/officeDocument/2006/relationships/image" Target="../media/image53.jpeg"/><Relationship Id="rId4" Type="http://schemas.openxmlformats.org/officeDocument/2006/relationships/image" Target="../media/image47.jpeg"/><Relationship Id="rId9" Type="http://schemas.openxmlformats.org/officeDocument/2006/relationships/image" Target="../media/image52.jpeg"/><Relationship Id="rId14" Type="http://schemas.openxmlformats.org/officeDocument/2006/relationships/image" Target="../media/image5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Public\Music\Sample%20Music\&#1040;&#1093;%20&#1074;&#1099;,%20&#1089;&#1077;&#1085;&#1080;%20&#1084;&#1086;&#1080;,%20&#1089;&#1077;&#1085;&#1080;.mp3" TargetMode="External"/><Relationship Id="rId5" Type="http://schemas.openxmlformats.org/officeDocument/2006/relationships/image" Target="../media/image60.png"/><Relationship Id="rId4" Type="http://schemas.openxmlformats.org/officeDocument/2006/relationships/image" Target="../media/image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4.jpeg"/><Relationship Id="rId7" Type="http://schemas.openxmlformats.org/officeDocument/2006/relationships/image" Target="../media/image1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11" Type="http://schemas.openxmlformats.org/officeDocument/2006/relationships/image" Target="../media/image14.gif"/><Relationship Id="rId5" Type="http://schemas.openxmlformats.org/officeDocument/2006/relationships/image" Target="../media/image8.gif"/><Relationship Id="rId10" Type="http://schemas.openxmlformats.org/officeDocument/2006/relationships/image" Target="../media/image13.gif"/><Relationship Id="rId4" Type="http://schemas.openxmlformats.org/officeDocument/2006/relationships/image" Target="../media/image7.gif"/><Relationship Id="rId9" Type="http://schemas.openxmlformats.org/officeDocument/2006/relationships/image" Target="../media/image1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Public\Music\Sample%20Music\Detskaya__pesnya-Mol',_mol',mol'-yadovitaya_bukashka.mp3" TargetMode="Externa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Света\Desktop\дит и логопед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-285775"/>
            <a:ext cx="9144000" cy="7143775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642910" y="71414"/>
            <a:ext cx="8043890" cy="135732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i="0" u="none" strike="noStrike" kern="1200" cap="none" spc="0" normalizeH="0" baseline="0" noProof="0" dirty="0" smtClean="0">
                <a:ln>
                  <a:noFill/>
                </a:ln>
                <a:solidFill>
                  <a:srgbClr val="672C9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Домашний логопед</a:t>
            </a:r>
            <a:endParaRPr kumimoji="0" lang="ru-RU" sz="7200" i="0" u="none" strike="noStrike" kern="1200" cap="none" spc="0" normalizeH="0" baseline="0" noProof="0" dirty="0">
              <a:ln>
                <a:noFill/>
              </a:ln>
              <a:solidFill>
                <a:srgbClr val="672C94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яя мягкий фон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714876" y="335756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124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3640" cy="6857640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57200" y="214290"/>
            <a:ext cx="8229600" cy="1000132"/>
          </a:xfrm>
          <a:prstGeom prst="rect">
            <a:avLst/>
          </a:prstGeom>
        </p:spPr>
        <p:txBody>
          <a:bodyPr vert="horz" lIns="0" rIns="0" bIns="0" anchor="b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Влияние пальчиковой гимнастики на умственное развитие детей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457200" y="1357298"/>
            <a:ext cx="8229600" cy="496730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85720" y="1428736"/>
            <a:ext cx="8553480" cy="504826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just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Char char="•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</a:t>
            </a:r>
            <a:r>
              <a:rPr kumimoji="0" lang="ru-RU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Простые движения рук  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способны улучшить произношение многих звуков</a:t>
            </a:r>
            <a:r>
              <a:rPr kumimoji="0" lang="ru-RU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а значит, развивать речь ребенка.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Char char="•"/>
              <a:tabLst/>
              <a:defRPr/>
            </a:pPr>
            <a:r>
              <a:rPr kumimoji="0" lang="ru-RU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 ходе пальчиковых игр дети вырабатывают :</a:t>
            </a:r>
          </a:p>
          <a:p>
            <a:pPr marL="731520" lvl="1" indent="-274320" algn="just">
              <a:lnSpc>
                <a:spcPct val="120000"/>
              </a:lnSpc>
              <a:spcBef>
                <a:spcPct val="20000"/>
              </a:spcBef>
              <a:buClr>
                <a:schemeClr val="accent3"/>
              </a:buClr>
              <a:buSzPct val="95000"/>
              <a:buFont typeface="Wingdings" pitchFamily="2" charset="2"/>
              <a:buChar char="Ø"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ловкость,</a:t>
            </a:r>
          </a:p>
          <a:p>
            <a:pPr marL="731520" lvl="1" indent="-274320" algn="just">
              <a:lnSpc>
                <a:spcPct val="120000"/>
              </a:lnSpc>
              <a:spcBef>
                <a:spcPct val="20000"/>
              </a:spcBef>
              <a:buClr>
                <a:schemeClr val="accent3"/>
              </a:buClr>
              <a:buSzPct val="95000"/>
              <a:buFont typeface="Wingdings" pitchFamily="2" charset="2"/>
              <a:buChar char="Ø"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умение управлять своими движениями,</a:t>
            </a:r>
          </a:p>
          <a:p>
            <a:pPr marL="731520" lvl="1" indent="-274320" algn="just">
              <a:lnSpc>
                <a:spcPct val="120000"/>
              </a:lnSpc>
              <a:spcBef>
                <a:spcPct val="20000"/>
              </a:spcBef>
              <a:buClr>
                <a:schemeClr val="accent3"/>
              </a:buClr>
              <a:buSzPct val="95000"/>
              <a:buFont typeface="Wingdings" pitchFamily="2" charset="2"/>
              <a:buChar char="Ø"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концентрировать внимание </a:t>
            </a:r>
            <a:r>
              <a:rPr kumimoji="0" lang="ru-RU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на одном виде деятельности. 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Char char="•"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3640" cy="685764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214290"/>
            <a:ext cx="8305800" cy="1000132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/>
              <a:t>Развитие мелкой моторики.</a:t>
            </a:r>
            <a:br>
              <a:rPr lang="ru-RU" sz="4400" b="1" dirty="0" smtClean="0"/>
            </a:br>
            <a:r>
              <a:rPr lang="ru-RU" sz="4400" b="1" dirty="0" smtClean="0"/>
              <a:t> Шнуровка.</a:t>
            </a:r>
            <a:endParaRPr lang="ru-RU" sz="4400" b="1" dirty="0"/>
          </a:p>
        </p:txBody>
      </p:sp>
      <p:pic>
        <p:nvPicPr>
          <p:cNvPr id="5" name="Picture 2" descr="G:\папка для собрания\SDC139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2731" y="1428736"/>
            <a:ext cx="9309639" cy="5595955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3640" cy="6857640"/>
          </a:xfrm>
          <a:prstGeom prst="rect">
            <a:avLst/>
          </a:prstGeom>
        </p:spPr>
      </p:pic>
      <p:pic>
        <p:nvPicPr>
          <p:cNvPr id="3074" name="Picture 2" descr="D:\фото\фото для родительского собрания\пасха 1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428712"/>
            <a:ext cx="9144000" cy="5429288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428604"/>
            <a:ext cx="8305800" cy="100013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Развитие мелкой моторики. Работа с солённым тестом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zoom dir="in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-142900"/>
            <a:ext cx="9143640" cy="685764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714612" y="0"/>
            <a:ext cx="28035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571604" y="571480"/>
            <a:ext cx="4857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dirty="0" smtClean="0"/>
              <a:t>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500166" y="2428868"/>
            <a:ext cx="45005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endParaRPr lang="ru-RU" sz="2800" dirty="0" smtClean="0"/>
          </a:p>
        </p:txBody>
      </p:sp>
      <p:pic>
        <p:nvPicPr>
          <p:cNvPr id="12" name="Picture 10" descr="j0283630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80012" y="1071546"/>
            <a:ext cx="594107" cy="652457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142844" y="0"/>
            <a:ext cx="8858312" cy="5521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   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Фонематический слух 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является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основой для понимания смысла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сказанного. Замена даже одного звука в слове дает совершенно иное слово: "коза-коса", "дом-том", "бочка-почка.</a:t>
            </a:r>
            <a:b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9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Частой причиной  пропусков или замен 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звуков и слогов в словах детей является </a:t>
            </a:r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неразвитый фонематический слух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1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 4-м годам в норме ребёнок должен различать все звуки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должно быть сформировано 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фонематическое восприятие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 dir="r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2" descr=" photo Wallcatecom-CartoonForChildWallpapers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357354" y="0"/>
            <a:ext cx="11715832" cy="731520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pic>
        <p:nvPicPr>
          <p:cNvPr id="8" name="Рисунок 13" descr="Дом-3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1571612"/>
            <a:ext cx="2857520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13" descr="Дом-3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1428736"/>
            <a:ext cx="2840041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http://w3dget.ru/image12/image___245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14346" y="5857892"/>
            <a:ext cx="1323975" cy="132397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pic>
        <p:nvPicPr>
          <p:cNvPr id="2052" name="Picture 4" descr="http://www.akvaryumcenneti.com/resim/hayvanlar-alemi/tilki-resimleri/tilki-5_0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4876" y="5857892"/>
            <a:ext cx="1428750" cy="1238252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</p:pic>
      <p:pic>
        <p:nvPicPr>
          <p:cNvPr id="2054" name="Picture 6" descr="http://www.samovarcheg.ru/published/publicdata/SAMOVARCWEBASYST/attachments/SC/products_pictures/P358-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00364" y="5857892"/>
            <a:ext cx="1500198" cy="129064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</p:pic>
      <p:pic>
        <p:nvPicPr>
          <p:cNvPr id="2058" name="Picture 10" descr="http://www.magwear.ru/published/publicdata/TATIMAGWEAR/attachments/SC/products_pictures/90084591_azc_thm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57290" y="5857892"/>
            <a:ext cx="1428750" cy="1357312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</p:pic>
      <p:pic>
        <p:nvPicPr>
          <p:cNvPr id="2060" name="Picture 12" descr="http://www.myjulia.ru/data/cache/2011/07/25/826148_6790-110x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29388" y="5857892"/>
            <a:ext cx="1214446" cy="1214446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</p:pic>
      <p:pic>
        <p:nvPicPr>
          <p:cNvPr id="2062" name="Picture 14" descr="http://www.verstov.info/uploads/posts/2010-08/1282557104_kamyshi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858116" y="5857892"/>
            <a:ext cx="1285884" cy="1214446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</p:pic>
      <p:pic>
        <p:nvPicPr>
          <p:cNvPr id="2064" name="Picture 16" descr="http://en.hiero.ru/thumbx/c2c/2134460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428728" y="1857364"/>
            <a:ext cx="714380" cy="642942"/>
          </a:xfrm>
          <a:prstGeom prst="rect">
            <a:avLst/>
          </a:prstGeom>
          <a:noFill/>
        </p:spPr>
      </p:pic>
      <p:pic>
        <p:nvPicPr>
          <p:cNvPr id="2066" name="Picture 18" descr="http://900igr.net/thumbs/chtenie/Alfavit-4.files/0028-028-SH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215074" y="1928802"/>
            <a:ext cx="714380" cy="642942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1500166" y="142852"/>
            <a:ext cx="63579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+mj-lt"/>
              </a:rPr>
              <a:t>Игра «Посели картинки в домики»</a:t>
            </a:r>
            <a:endParaRPr lang="ru-RU" sz="3200" b="1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ransition>
    <p:pull dir="r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77556E-17 L 0.12586 -0.30439 " pathEditMode="relative" ptsTypes="AA"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4444E-6 -5.18519E-6 L 0.48837 -0.3044 " pathEditMode="relative" ptsTypes="AA">
                                      <p:cBhvr>
                                        <p:cTn id="10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6.2963E-6 L -0.33872 -0.39885 " pathEditMode="relative" ptsTypes="AA">
                                      <p:cBhvr>
                                        <p:cTn id="14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38778E-17 L -0.33854 -0.40949 " pathEditMode="relative" ptsTypes="AA">
                                      <p:cBhvr>
                                        <p:cTn id="18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11111E-6 -1.85185E-6 L -0.16527 -0.40949 " pathEditMode="relative" ptsTypes="AA">
                                      <p:cBhvr>
                                        <p:cTn id="22" dur="2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85185E-6 L -0.14184 -0.36736 " pathEditMode="relative" ptsTypes="AA">
                                      <p:cBhvr>
                                        <p:cTn id="26" dur="2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-571536" y="0"/>
            <a:ext cx="10358510" cy="728665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0" y="2000240"/>
            <a:ext cx="1214446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С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571604" y="2000240"/>
            <a:ext cx="1143008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        С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3071802" y="2000240"/>
            <a:ext cx="1143008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С 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4572000" y="2000240"/>
            <a:ext cx="1285884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Ш 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6215074" y="2000240"/>
            <a:ext cx="1285884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        Ш      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7929554" y="2000240"/>
            <a:ext cx="1214446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Ш </a:t>
            </a:r>
            <a:endParaRPr lang="ru-RU" dirty="0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rot="5400000">
            <a:off x="250795" y="2178041"/>
            <a:ext cx="35719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5400000">
            <a:off x="679423" y="2178041"/>
            <a:ext cx="35719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5400000">
            <a:off x="1750199" y="2178835"/>
            <a:ext cx="35719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5400000">
            <a:off x="2178827" y="2178835"/>
            <a:ext cx="35719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5400000">
            <a:off x="3251191" y="2178041"/>
            <a:ext cx="35719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rot="5400000">
            <a:off x="3608381" y="2178041"/>
            <a:ext cx="35719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rot="5400000">
            <a:off x="4822827" y="2178041"/>
            <a:ext cx="35719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>
            <a:off x="5251455" y="2178041"/>
            <a:ext cx="35719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rot="5400000">
            <a:off x="6465901" y="2178041"/>
            <a:ext cx="35719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5400000">
            <a:off x="6894529" y="2178041"/>
            <a:ext cx="35719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5400000">
            <a:off x="8108975" y="2178041"/>
            <a:ext cx="35719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5400000">
            <a:off x="8537603" y="2178041"/>
            <a:ext cx="35719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86" name="Picture 2" descr="http://www.wallpapersammlung.com/images/thumbs/54/6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14346" y="4857760"/>
            <a:ext cx="1428760" cy="1285877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</p:pic>
      <p:pic>
        <p:nvPicPr>
          <p:cNvPr id="16388" name="Picture 4" descr="http://im5-tub-ru.yandex.net/i?id=294979046-12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728" y="4857760"/>
            <a:ext cx="1357322" cy="1285874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</p:pic>
      <p:pic>
        <p:nvPicPr>
          <p:cNvPr id="16390" name="Picture 6" descr="http://www.russianlegacy.com/catalog/images/trays/P048.thumb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71802" y="4857760"/>
            <a:ext cx="1285884" cy="1285884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</p:pic>
      <p:pic>
        <p:nvPicPr>
          <p:cNvPr id="16392" name="Picture 8" descr="http://im6-tub-ru.yandex.net/i?id=26144477-40-72&amp;n=2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3438" y="4857760"/>
            <a:ext cx="1285884" cy="1285884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</p:pic>
      <p:pic>
        <p:nvPicPr>
          <p:cNvPr id="16394" name="Picture 10" descr="http://im6-tub-ru.yandex.net/i?id=504919541-15-72&amp;n=2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86512" y="4857760"/>
            <a:ext cx="1285884" cy="1285884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</p:pic>
      <p:pic>
        <p:nvPicPr>
          <p:cNvPr id="16396" name="Picture 12" descr="http://www.verstov.info/uploads/posts/2010-08/1282557104_kamyshi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929554" y="4857760"/>
            <a:ext cx="1214446" cy="1285884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</p:pic>
      <p:sp>
        <p:nvSpPr>
          <p:cNvPr id="38" name="Прямоугольник 37"/>
          <p:cNvSpPr/>
          <p:nvPr/>
        </p:nvSpPr>
        <p:spPr>
          <a:xfrm>
            <a:off x="1071538" y="642918"/>
            <a:ext cx="7143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+mj-lt"/>
              </a:rPr>
              <a:t>Игра «Найди место звука в слове»</a:t>
            </a:r>
            <a:endParaRPr lang="ru-RU" sz="3600" b="1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6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-3.7037E-7 L 0.33871 -0.34652 " pathEditMode="relative" ptsTypes="AA">
                                      <p:cBhvr>
                                        <p:cTn id="10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0.00255 L -0.03212 -0.3439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" y="-1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7037E-7 L -0.37014 -0.34652 " pathEditMode="relative" ptsTypes="AA">
                                      <p:cBhvr>
                                        <p:cTn id="18" dur="2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7037E-7 L -0.03143 -0.33588 " pathEditMode="relative" ptsTypes="AA">
                                      <p:cBhvr>
                                        <p:cTn id="22" dur="2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7037E-7 L -0.00799 -0.33588 " pathEditMode="relative" ptsTypes="AA">
                                      <p:cBhvr>
                                        <p:cTn id="26" dur="20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3640" cy="685764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28596" y="142852"/>
            <a:ext cx="80724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</a:rPr>
              <a:t>Этапы овладения фонематическим анализом</a:t>
            </a:r>
            <a:endParaRPr lang="ru-RU" sz="3600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357158" y="1357298"/>
            <a:ext cx="8229600" cy="4389120"/>
          </a:xfrm>
          <a:prstGeom prst="rect">
            <a:avLst/>
          </a:prstGeom>
        </p:spPr>
        <p:txBody>
          <a:bodyPr/>
          <a:lstStyle/>
          <a:p>
            <a:pPr marL="514350" indent="-51435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AutoNum type="arabicPeriod"/>
              <a:defRPr/>
            </a:pPr>
            <a:r>
              <a:rPr lang="ru-RU" sz="2600" dirty="0" smtClean="0"/>
              <a:t>Первый этап посвящается </a:t>
            </a:r>
            <a:r>
              <a:rPr lang="ru-RU" sz="2600" b="1" dirty="0" smtClean="0"/>
              <a:t>изучению гласных и согласных звуков.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AutoNum type="arabicPeriod"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На втором этапе учимся </a:t>
            </a: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определять место звука в слове: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начало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середина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конец слова.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AutoNum type="arabicPeriod"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 третьем этапе </a:t>
            </a: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вводятся фишки для 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выполнения </a:t>
            </a: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звукового анализа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- обозначает гласный звук;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- твёрдый согласный;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- мягкий согласный.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Блок-схема: узел 4"/>
          <p:cNvSpPr/>
          <p:nvPr/>
        </p:nvSpPr>
        <p:spPr>
          <a:xfrm>
            <a:off x="714348" y="4071942"/>
            <a:ext cx="285752" cy="285752"/>
          </a:xfrm>
          <a:prstGeom prst="flowChartConnecto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" name="Блок-схема: узел 5"/>
          <p:cNvSpPr/>
          <p:nvPr/>
        </p:nvSpPr>
        <p:spPr>
          <a:xfrm>
            <a:off x="714348" y="4572008"/>
            <a:ext cx="285752" cy="28575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узел 6"/>
          <p:cNvSpPr/>
          <p:nvPr/>
        </p:nvSpPr>
        <p:spPr>
          <a:xfrm>
            <a:off x="714348" y="5072074"/>
            <a:ext cx="285752" cy="285752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heel spokes="1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-214338"/>
            <a:ext cx="9143640" cy="6857640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457200" y="0"/>
            <a:ext cx="8229600" cy="71435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Звукослоговой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анализ слов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Содержимое 3" descr="100_096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37715"/>
            <a:ext cx="9144000" cy="6220285"/>
          </a:xfrm>
          <a:prstGeom prst="rect">
            <a:avLst/>
          </a:prstGeom>
        </p:spPr>
      </p:pic>
    </p:spTree>
  </p:cSld>
  <p:clrMapOvr>
    <a:masterClrMapping/>
  </p:clrMapOvr>
  <p:transition spd="slow">
    <p:circl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429360" cy="6857640"/>
          </a:xfrm>
          <a:prstGeom prst="rect">
            <a:avLst/>
          </a:prstGeom>
        </p:spPr>
      </p:pic>
      <p:pic>
        <p:nvPicPr>
          <p:cNvPr id="3" name="Picture 7" descr="черепаха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43174" y="3071810"/>
            <a:ext cx="4183062" cy="1143000"/>
          </a:xfrm>
          <a:prstGeom prst="rect">
            <a:avLst/>
          </a:prstGeom>
          <a:noFill/>
        </p:spPr>
      </p:pic>
      <p:pic>
        <p:nvPicPr>
          <p:cNvPr id="4" name="Picture 11" descr="j0323744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34" y="2357430"/>
            <a:ext cx="1871663" cy="1873250"/>
          </a:xfrm>
          <a:prstGeom prst="rect">
            <a:avLst/>
          </a:prstGeom>
          <a:noFill/>
        </p:spPr>
      </p:pic>
      <p:sp>
        <p:nvSpPr>
          <p:cNvPr id="5" name="Блок-схема: узел 4"/>
          <p:cNvSpPr/>
          <p:nvPr/>
        </p:nvSpPr>
        <p:spPr>
          <a:xfrm>
            <a:off x="571472" y="4643446"/>
            <a:ext cx="357190" cy="357190"/>
          </a:xfrm>
          <a:prstGeom prst="flowChartConnector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узел 5"/>
          <p:cNvSpPr/>
          <p:nvPr/>
        </p:nvSpPr>
        <p:spPr>
          <a:xfrm>
            <a:off x="1000100" y="4643446"/>
            <a:ext cx="357190" cy="35719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Блок-схема: узел 6"/>
          <p:cNvSpPr/>
          <p:nvPr/>
        </p:nvSpPr>
        <p:spPr>
          <a:xfrm>
            <a:off x="1428728" y="4643446"/>
            <a:ext cx="357190" cy="35719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узел 7"/>
          <p:cNvSpPr/>
          <p:nvPr/>
        </p:nvSpPr>
        <p:spPr>
          <a:xfrm>
            <a:off x="1857356" y="4643446"/>
            <a:ext cx="357190" cy="35719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Блок-схема: узел 8"/>
          <p:cNvSpPr/>
          <p:nvPr/>
        </p:nvSpPr>
        <p:spPr>
          <a:xfrm>
            <a:off x="3643306" y="4643446"/>
            <a:ext cx="357190" cy="35719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Блок-схема: узел 9"/>
          <p:cNvSpPr/>
          <p:nvPr/>
        </p:nvSpPr>
        <p:spPr>
          <a:xfrm>
            <a:off x="4071934" y="4643446"/>
            <a:ext cx="357190" cy="357190"/>
          </a:xfrm>
          <a:prstGeom prst="flowChartConnector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4500562" y="4643446"/>
            <a:ext cx="357190" cy="35719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Блок-схема: узел 11"/>
          <p:cNvSpPr/>
          <p:nvPr/>
        </p:nvSpPr>
        <p:spPr>
          <a:xfrm>
            <a:off x="4929190" y="4643446"/>
            <a:ext cx="357190" cy="35719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5357818" y="4643446"/>
            <a:ext cx="357190" cy="35719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5786446" y="4643446"/>
            <a:ext cx="357190" cy="35719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571472" y="1428736"/>
            <a:ext cx="8305800" cy="857256"/>
          </a:xfrm>
        </p:spPr>
        <p:txBody>
          <a:bodyPr>
            <a:normAutofit/>
          </a:bodyPr>
          <a:lstStyle/>
          <a:p>
            <a:r>
              <a:rPr lang="ru-RU" dirty="0" smtClean="0"/>
              <a:t>Зима                 Улитка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857224" y="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/>
            <a:endParaRPr lang="ru-RU" dirty="0" smtClean="0"/>
          </a:p>
          <a:p>
            <a:pPr marL="514350" indent="-514350">
              <a:buNone/>
            </a:pPr>
            <a:r>
              <a:rPr lang="ru-RU" dirty="0" smtClean="0"/>
              <a:t>        - обозначает гласный звук;</a:t>
            </a:r>
          </a:p>
          <a:p>
            <a:pPr marL="514350" indent="-514350">
              <a:buNone/>
            </a:pPr>
            <a:r>
              <a:rPr lang="ru-RU" dirty="0" smtClean="0"/>
              <a:t>        - твёрдый согласный;</a:t>
            </a:r>
          </a:p>
          <a:p>
            <a:pPr marL="514350" indent="-514350">
              <a:buNone/>
            </a:pPr>
            <a:r>
              <a:rPr lang="ru-RU" dirty="0" smtClean="0"/>
              <a:t>        - мягкий согласный.</a:t>
            </a:r>
            <a:endParaRPr lang="ru-RU" dirty="0"/>
          </a:p>
        </p:txBody>
      </p:sp>
      <p:sp>
        <p:nvSpPr>
          <p:cNvPr id="17" name="Блок-схема: узел 16"/>
          <p:cNvSpPr/>
          <p:nvPr/>
        </p:nvSpPr>
        <p:spPr>
          <a:xfrm>
            <a:off x="1000100" y="357166"/>
            <a:ext cx="214314" cy="214314"/>
          </a:xfrm>
          <a:prstGeom prst="flowChartConnecto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Блок-схема: узел 17"/>
          <p:cNvSpPr/>
          <p:nvPr/>
        </p:nvSpPr>
        <p:spPr>
          <a:xfrm>
            <a:off x="1000100" y="642918"/>
            <a:ext cx="214314" cy="21431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Блок-схема: узел 18"/>
          <p:cNvSpPr/>
          <p:nvPr/>
        </p:nvSpPr>
        <p:spPr>
          <a:xfrm>
            <a:off x="1000100" y="928670"/>
            <a:ext cx="214314" cy="214314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_pod_fokusi_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5786446" y="550070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zoom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64810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>
                <p:cTn id="6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3640" cy="6857640"/>
          </a:xfrm>
          <a:prstGeom prst="rect">
            <a:avLst/>
          </a:prstGeom>
        </p:spPr>
      </p:pic>
      <p:sp>
        <p:nvSpPr>
          <p:cNvPr id="3" name="Содержимое 2"/>
          <p:cNvSpPr txBox="1">
            <a:spLocks/>
          </p:cNvSpPr>
          <p:nvPr/>
        </p:nvSpPr>
        <p:spPr>
          <a:xfrm>
            <a:off x="142844" y="571480"/>
            <a:ext cx="8372476" cy="5357850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 Narrow" pitchFamily="34" charset="0"/>
              </a:rPr>
              <a:t>   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процессе становления детской речи 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грамматический строй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усваивается самостоятельно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благодаря подражанию речи окружающих. 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При этом важны :</a:t>
            </a:r>
          </a:p>
          <a:p>
            <a:pPr marL="731520" lvl="1" indent="-274320">
              <a:spcBef>
                <a:spcPct val="20000"/>
              </a:spcBef>
              <a:buClr>
                <a:schemeClr val="accent3"/>
              </a:buClr>
              <a:buSzPct val="95000"/>
              <a:buFont typeface="Arial" pitchFamily="34" charset="0"/>
              <a:buChar char="•"/>
              <a:defRPr/>
            </a:pPr>
            <a:r>
              <a:rPr kumimoji="0" lang="ru-RU" sz="4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благоприятные</a:t>
            </a:r>
            <a:r>
              <a:rPr kumimoji="0" lang="ru-RU" sz="4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условия воспитания</a:t>
            </a:r>
            <a:r>
              <a:rPr kumimoji="0" lang="en-US" sz="4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kumimoji="0" lang="ru-RU" sz="4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br>
              <a:rPr kumimoji="0" lang="ru-RU" sz="4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ru-RU" sz="4000" b="0" i="1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31520" lvl="1" indent="-274320">
              <a:spcBef>
                <a:spcPct val="20000"/>
              </a:spcBef>
              <a:buClr>
                <a:schemeClr val="accent3"/>
              </a:buClr>
              <a:buSzPct val="95000"/>
              <a:buFont typeface="Arial" pitchFamily="34" charset="0"/>
              <a:buChar char="•"/>
              <a:defRPr/>
            </a:pPr>
            <a:r>
              <a:rPr kumimoji="0" lang="ru-RU" sz="4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достаточный уровень </a:t>
            </a:r>
            <a:r>
              <a:rPr kumimoji="0" lang="ru-RU" sz="4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развития словаря</a:t>
            </a:r>
            <a:r>
              <a:rPr kumimoji="0" lang="en-US" sz="4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kumimoji="0" lang="ru-RU" sz="4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фонематического слуха</a:t>
            </a:r>
            <a:r>
              <a:rPr kumimoji="0" lang="en-US" sz="4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kumimoji="0" lang="ru-RU" sz="4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br>
              <a:rPr kumimoji="0" lang="ru-RU" sz="4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ru-RU" sz="4000" b="0" i="1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31520" lvl="1" indent="-274320">
              <a:spcBef>
                <a:spcPct val="20000"/>
              </a:spcBef>
              <a:buClr>
                <a:schemeClr val="accent3"/>
              </a:buClr>
              <a:buSzPct val="95000"/>
              <a:buFont typeface="Arial" pitchFamily="34" charset="0"/>
              <a:buChar char="•"/>
              <a:defRPr/>
            </a:pPr>
            <a:r>
              <a:rPr kumimoji="0" lang="ru-RU" sz="4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наличие</a:t>
            </a:r>
            <a:r>
              <a:rPr kumimoji="0" lang="ru-RU" sz="4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активной речевой практики</a:t>
            </a:r>
            <a:r>
              <a:rPr kumimoji="0" lang="en-US" sz="4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kumimoji="0" lang="ru-RU" sz="4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4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ru-RU" sz="4000" b="0" i="1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31520" lvl="1" indent="-274320">
              <a:spcBef>
                <a:spcPct val="20000"/>
              </a:spcBef>
              <a:buClr>
                <a:schemeClr val="accent3"/>
              </a:buClr>
              <a:buSzPct val="95000"/>
              <a:buFont typeface="Arial" pitchFamily="34" charset="0"/>
              <a:buChar char="•"/>
              <a:defRPr/>
            </a:pPr>
            <a:r>
              <a:rPr kumimoji="0" lang="ru-RU" sz="4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4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состояние</a:t>
            </a:r>
            <a:r>
              <a:rPr kumimoji="0" lang="ru-RU" sz="4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нервной системы ребёнка.</a:t>
            </a:r>
            <a:endParaRPr kumimoji="0" lang="ru-RU" sz="4000" b="0" i="1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ipe dir="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3640" cy="6857640"/>
          </a:xfrm>
          <a:prstGeom prst="rect">
            <a:avLst/>
          </a:prstGeom>
        </p:spPr>
      </p:pic>
      <p:sp>
        <p:nvSpPr>
          <p:cNvPr id="5" name="Заголовок 11"/>
          <p:cNvSpPr txBox="1">
            <a:spLocks/>
          </p:cNvSpPr>
          <p:nvPr/>
        </p:nvSpPr>
        <p:spPr>
          <a:xfrm>
            <a:off x="457200" y="428604"/>
            <a:ext cx="8229600" cy="1418484"/>
          </a:xfrm>
          <a:prstGeom prst="rect">
            <a:avLst/>
          </a:prstGeom>
        </p:spPr>
        <p:txBody>
          <a:bodyPr vert="horz" lIns="0" rIns="0" bIns="0" anchor="b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МКДОУ ЦРР - детский сад № 17</a:t>
            </a:r>
            <a:br>
              <a:rPr kumimoji="0" lang="ru-RU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г. Ро</a:t>
            </a:r>
            <a:r>
              <a:rPr kumimoji="0" lang="ru-RU" sz="5000" b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ссошь</a:t>
            </a:r>
            <a:endParaRPr kumimoji="0" lang="ru-RU" sz="5000" b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Содержимое 12"/>
          <p:cNvSpPr txBox="1">
            <a:spLocks/>
          </p:cNvSpPr>
          <p:nvPr/>
        </p:nvSpPr>
        <p:spPr>
          <a:xfrm>
            <a:off x="1785918" y="2000240"/>
            <a:ext cx="7072330" cy="4143404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Родительское собрание на тему: «Профилактика речевых нарушений у детей дошкольного возраста»</a:t>
            </a:r>
            <a:endParaRPr kumimoji="0" lang="ru-RU" sz="5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3929066"/>
            <a:ext cx="2357454" cy="2071054"/>
          </a:xfrm>
          <a:prstGeom prst="rect">
            <a:avLst/>
          </a:prstGeom>
        </p:spPr>
      </p:pic>
      <p:pic>
        <p:nvPicPr>
          <p:cNvPr id="9" name="Е начало церемонии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3357554" y="542926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8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0" y="0"/>
            <a:ext cx="9143640" cy="6857640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428596" y="0"/>
            <a:ext cx="8229600" cy="114298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Индивидуальная работа по формированию грамматических категорий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Содержимое 3" descr="100_097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1000109"/>
            <a:ext cx="8634766" cy="5857890"/>
          </a:xfrm>
          <a:prstGeom prst="rect">
            <a:avLst/>
          </a:prstGeom>
        </p:spPr>
      </p:pic>
    </p:spTree>
  </p:cSld>
  <p:clrMapOvr>
    <a:masterClrMapping/>
  </p:clrMapOvr>
  <p:transition spd="slow"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3640" cy="6857640"/>
          </a:xfrm>
          <a:prstGeom prst="rect">
            <a:avLst/>
          </a:prstGeom>
        </p:spPr>
      </p:pic>
      <p:pic>
        <p:nvPicPr>
          <p:cNvPr id="3" name="Picture 5" descr="463dad093c5994305babb6eee6b567f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251950" cy="6858000"/>
          </a:xfrm>
          <a:prstGeom prst="rect">
            <a:avLst/>
          </a:prstGeom>
          <a:noFill/>
        </p:spPr>
      </p:pic>
      <p:sp>
        <p:nvSpPr>
          <p:cNvPr id="11" name="Oval 21"/>
          <p:cNvSpPr>
            <a:spLocks noChangeArrowheads="1"/>
          </p:cNvSpPr>
          <p:nvPr/>
        </p:nvSpPr>
        <p:spPr bwMode="auto">
          <a:xfrm>
            <a:off x="142844" y="5643578"/>
            <a:ext cx="857256" cy="863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 smtClean="0">
                <a:solidFill>
                  <a:srgbClr val="000000"/>
                </a:solidFill>
              </a:rPr>
              <a:t>на</a:t>
            </a: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12" name="Oval 22"/>
          <p:cNvSpPr>
            <a:spLocks noChangeArrowheads="1"/>
          </p:cNvSpPr>
          <p:nvPr/>
        </p:nvSpPr>
        <p:spPr bwMode="auto">
          <a:xfrm>
            <a:off x="1142976" y="5643578"/>
            <a:ext cx="1571636" cy="863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 smtClean="0">
                <a:solidFill>
                  <a:srgbClr val="000000"/>
                </a:solidFill>
              </a:rPr>
              <a:t>большой</a:t>
            </a: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13" name="Oval 25"/>
          <p:cNvSpPr>
            <a:spLocks noChangeArrowheads="1"/>
          </p:cNvSpPr>
          <p:nvPr/>
        </p:nvSpPr>
        <p:spPr bwMode="auto">
          <a:xfrm>
            <a:off x="2786050" y="5643578"/>
            <a:ext cx="1571636" cy="863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 smtClean="0">
                <a:solidFill>
                  <a:srgbClr val="000000"/>
                </a:solidFill>
              </a:rPr>
              <a:t>расти</a:t>
            </a: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14" name="Oval 25"/>
          <p:cNvSpPr>
            <a:spLocks noChangeArrowheads="1"/>
          </p:cNvSpPr>
          <p:nvPr/>
        </p:nvSpPr>
        <p:spPr bwMode="auto">
          <a:xfrm>
            <a:off x="4429124" y="5643578"/>
            <a:ext cx="1500198" cy="863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 smtClean="0">
                <a:solidFill>
                  <a:srgbClr val="000000"/>
                </a:solidFill>
              </a:rPr>
              <a:t>одуванчик</a:t>
            </a: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15" name="Oval 25"/>
          <p:cNvSpPr>
            <a:spLocks noChangeArrowheads="1"/>
          </p:cNvSpPr>
          <p:nvPr/>
        </p:nvSpPr>
        <p:spPr bwMode="auto">
          <a:xfrm>
            <a:off x="6000760" y="5572140"/>
            <a:ext cx="1571636" cy="863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 smtClean="0">
                <a:solidFill>
                  <a:srgbClr val="000000"/>
                </a:solidFill>
              </a:rPr>
              <a:t>поляна</a:t>
            </a: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16" name="Oval 20"/>
          <p:cNvSpPr>
            <a:spLocks noChangeArrowheads="1"/>
          </p:cNvSpPr>
          <p:nvPr/>
        </p:nvSpPr>
        <p:spPr bwMode="auto">
          <a:xfrm>
            <a:off x="7643834" y="5572140"/>
            <a:ext cx="1500166" cy="863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 smtClean="0">
                <a:solidFill>
                  <a:srgbClr val="000000"/>
                </a:solidFill>
              </a:rPr>
              <a:t>красивый</a:t>
            </a: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18" name="Oval 21"/>
          <p:cNvSpPr>
            <a:spLocks noChangeArrowheads="1"/>
          </p:cNvSpPr>
          <p:nvPr/>
        </p:nvSpPr>
        <p:spPr bwMode="auto">
          <a:xfrm>
            <a:off x="357158" y="4429132"/>
            <a:ext cx="1657350" cy="863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>
                <a:solidFill>
                  <a:srgbClr val="000000"/>
                </a:solidFill>
              </a:rPr>
              <a:t>села</a:t>
            </a:r>
          </a:p>
        </p:txBody>
      </p:sp>
      <p:sp>
        <p:nvSpPr>
          <p:cNvPr id="19" name="Oval 22"/>
          <p:cNvSpPr>
            <a:spLocks noChangeArrowheads="1"/>
          </p:cNvSpPr>
          <p:nvPr/>
        </p:nvSpPr>
        <p:spPr bwMode="auto">
          <a:xfrm>
            <a:off x="2214546" y="4429132"/>
            <a:ext cx="1657350" cy="863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>
                <a:solidFill>
                  <a:srgbClr val="000000"/>
                </a:solidFill>
              </a:rPr>
              <a:t>галка</a:t>
            </a:r>
          </a:p>
        </p:txBody>
      </p:sp>
      <p:sp>
        <p:nvSpPr>
          <p:cNvPr id="20" name="Oval 25"/>
          <p:cNvSpPr>
            <a:spLocks noChangeArrowheads="1"/>
          </p:cNvSpPr>
          <p:nvPr/>
        </p:nvSpPr>
        <p:spPr bwMode="auto">
          <a:xfrm>
            <a:off x="4071934" y="4429132"/>
            <a:ext cx="1657350" cy="863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>
                <a:solidFill>
                  <a:srgbClr val="000000"/>
                </a:solidFill>
              </a:rPr>
              <a:t>забор</a:t>
            </a:r>
          </a:p>
        </p:txBody>
      </p:sp>
      <p:sp>
        <p:nvSpPr>
          <p:cNvPr id="21" name="Oval 23"/>
          <p:cNvSpPr>
            <a:spLocks noChangeArrowheads="1"/>
          </p:cNvSpPr>
          <p:nvPr/>
        </p:nvSpPr>
        <p:spPr bwMode="auto">
          <a:xfrm>
            <a:off x="5857884" y="4429132"/>
            <a:ext cx="1657350" cy="863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000000"/>
                </a:solidFill>
              </a:rPr>
              <a:t>на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0" y="285728"/>
            <a:ext cx="90011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rgbClr val="C00000"/>
                </a:solidFill>
                <a:latin typeface="+mj-lt"/>
              </a:rPr>
              <a:t>Игра «Исправь деформированное предложение»</a:t>
            </a:r>
            <a:endParaRPr lang="ru-RU" sz="3600" b="1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ransition spd="slow">
    <p:cover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3640" cy="6857640"/>
          </a:xfrm>
          <a:prstGeom prst="rect">
            <a:avLst/>
          </a:prstGeom>
        </p:spPr>
      </p:pic>
      <p:pic>
        <p:nvPicPr>
          <p:cNvPr id="3" name="Picture 5" descr="463dad093c5994305babb6eee6b567f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251950" cy="6858000"/>
          </a:xfrm>
          <a:prstGeom prst="rect">
            <a:avLst/>
          </a:prstGeom>
          <a:noFill/>
        </p:spPr>
      </p:pic>
      <p:sp>
        <p:nvSpPr>
          <p:cNvPr id="4" name="Oval 15"/>
          <p:cNvSpPr>
            <a:spLocks noChangeArrowheads="1"/>
          </p:cNvSpPr>
          <p:nvPr/>
        </p:nvSpPr>
        <p:spPr bwMode="auto">
          <a:xfrm>
            <a:off x="107950" y="4437063"/>
            <a:ext cx="1657350" cy="863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 smtClean="0">
                <a:solidFill>
                  <a:srgbClr val="000000"/>
                </a:solidFill>
              </a:rPr>
              <a:t>Галка</a:t>
            </a: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7" name="Oval 19"/>
          <p:cNvSpPr>
            <a:spLocks noChangeArrowheads="1"/>
          </p:cNvSpPr>
          <p:nvPr/>
        </p:nvSpPr>
        <p:spPr bwMode="auto">
          <a:xfrm>
            <a:off x="1857356" y="4429132"/>
            <a:ext cx="1657350" cy="863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 smtClean="0">
                <a:solidFill>
                  <a:srgbClr val="000000"/>
                </a:solidFill>
              </a:rPr>
              <a:t>села</a:t>
            </a: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8" name="Oval 20"/>
          <p:cNvSpPr>
            <a:spLocks noChangeArrowheads="1"/>
          </p:cNvSpPr>
          <p:nvPr/>
        </p:nvSpPr>
        <p:spPr bwMode="auto">
          <a:xfrm>
            <a:off x="3643306" y="4429132"/>
            <a:ext cx="1657350" cy="863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 smtClean="0">
                <a:solidFill>
                  <a:srgbClr val="000000"/>
                </a:solidFill>
              </a:rPr>
              <a:t>на</a:t>
            </a: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9" name="Oval 21"/>
          <p:cNvSpPr>
            <a:spLocks noChangeArrowheads="1"/>
          </p:cNvSpPr>
          <p:nvPr/>
        </p:nvSpPr>
        <p:spPr bwMode="auto">
          <a:xfrm>
            <a:off x="0" y="5572140"/>
            <a:ext cx="820712" cy="863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 smtClean="0">
                <a:solidFill>
                  <a:srgbClr val="000000"/>
                </a:solidFill>
              </a:rPr>
              <a:t>На</a:t>
            </a: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12" name="Oval 22"/>
          <p:cNvSpPr>
            <a:spLocks noChangeArrowheads="1"/>
          </p:cNvSpPr>
          <p:nvPr/>
        </p:nvSpPr>
        <p:spPr bwMode="auto">
          <a:xfrm>
            <a:off x="1000100" y="5572140"/>
            <a:ext cx="1500198" cy="863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 smtClean="0">
                <a:solidFill>
                  <a:srgbClr val="000000"/>
                </a:solidFill>
              </a:rPr>
              <a:t>большой</a:t>
            </a: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13" name="Oval 25"/>
          <p:cNvSpPr>
            <a:spLocks noChangeArrowheads="1"/>
          </p:cNvSpPr>
          <p:nvPr/>
        </p:nvSpPr>
        <p:spPr bwMode="auto">
          <a:xfrm>
            <a:off x="2571736" y="5572140"/>
            <a:ext cx="1500198" cy="863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 smtClean="0">
                <a:solidFill>
                  <a:srgbClr val="000000"/>
                </a:solidFill>
              </a:rPr>
              <a:t>поляне</a:t>
            </a: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14" name="Oval 23"/>
          <p:cNvSpPr>
            <a:spLocks noChangeArrowheads="1"/>
          </p:cNvSpPr>
          <p:nvPr/>
        </p:nvSpPr>
        <p:spPr bwMode="auto">
          <a:xfrm>
            <a:off x="5857884" y="5572140"/>
            <a:ext cx="1500198" cy="863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 smtClean="0">
                <a:solidFill>
                  <a:srgbClr val="000000"/>
                </a:solidFill>
              </a:rPr>
              <a:t>красивый</a:t>
            </a: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15" name="Oval 23"/>
          <p:cNvSpPr>
            <a:spLocks noChangeArrowheads="1"/>
          </p:cNvSpPr>
          <p:nvPr/>
        </p:nvSpPr>
        <p:spPr bwMode="auto">
          <a:xfrm>
            <a:off x="4143372" y="5572140"/>
            <a:ext cx="1571636" cy="863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 smtClean="0">
                <a:solidFill>
                  <a:srgbClr val="000000"/>
                </a:solidFill>
              </a:rPr>
              <a:t>растёт</a:t>
            </a: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16" name="Oval 25"/>
          <p:cNvSpPr>
            <a:spLocks noChangeArrowheads="1"/>
          </p:cNvSpPr>
          <p:nvPr/>
        </p:nvSpPr>
        <p:spPr bwMode="auto">
          <a:xfrm>
            <a:off x="5429256" y="4429132"/>
            <a:ext cx="1657350" cy="863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 smtClean="0">
                <a:solidFill>
                  <a:srgbClr val="000000"/>
                </a:solidFill>
              </a:rPr>
              <a:t>забор.</a:t>
            </a: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17" name="Oval 25"/>
          <p:cNvSpPr>
            <a:spLocks noChangeArrowheads="1"/>
          </p:cNvSpPr>
          <p:nvPr/>
        </p:nvSpPr>
        <p:spPr bwMode="auto">
          <a:xfrm>
            <a:off x="7500958" y="5572140"/>
            <a:ext cx="1500198" cy="863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 smtClean="0">
                <a:solidFill>
                  <a:srgbClr val="000000"/>
                </a:solidFill>
              </a:rPr>
              <a:t>одуванчик.</a:t>
            </a:r>
            <a:endParaRPr lang="ru-RU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push dir="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5-tub-ru.yandex.net/i?id=68149982-23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500042"/>
            <a:ext cx="1571636" cy="1357322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</p:pic>
      <p:pic>
        <p:nvPicPr>
          <p:cNvPr id="1030" name="Picture 6" descr="http://zanesafrit.typepad.com/.a/6a00e55197a0e188330115702bb247970b-200w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2214554"/>
            <a:ext cx="1571636" cy="1285884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</p:pic>
      <p:pic>
        <p:nvPicPr>
          <p:cNvPr id="1032" name="Picture 8" descr="http://www.infotag.md/data/91/50_565633_img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57422" y="2214554"/>
            <a:ext cx="1714512" cy="1357322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</p:pic>
      <p:pic>
        <p:nvPicPr>
          <p:cNvPr id="1038" name="Picture 14" descr="http://im3-tub-ru.yandex.net/i?id=403556424-10-72&amp;n=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29256" y="500042"/>
            <a:ext cx="1490662" cy="1357312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</p:pic>
      <p:pic>
        <p:nvPicPr>
          <p:cNvPr id="1040" name="Picture 16" descr="http://im2-tub-ru.yandex.net/i?id=59168573-53-72&amp;n=2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58049" y="500042"/>
            <a:ext cx="1785951" cy="1357322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</p:pic>
      <p:pic>
        <p:nvPicPr>
          <p:cNvPr id="1042" name="Picture 18" descr="http://im7-tub-ru.yandex.net/i?id=43546917-06-72&amp;n=2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15008" y="2285992"/>
            <a:ext cx="1076325" cy="1285884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</p:pic>
      <p:pic>
        <p:nvPicPr>
          <p:cNvPr id="1044" name="Picture 20" descr="http://im0-tub-ru.yandex.net/i?id=590815666-03-72&amp;n=2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429520" y="2285992"/>
            <a:ext cx="1428744" cy="1285884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</p:pic>
      <p:pic>
        <p:nvPicPr>
          <p:cNvPr id="1050" name="Picture 26" descr="http://im8-tub-ru.yandex.net/i?id=103942528-15-72&amp;n=1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643570" y="3929066"/>
            <a:ext cx="1333499" cy="1214436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</p:pic>
      <p:pic>
        <p:nvPicPr>
          <p:cNvPr id="1052" name="Picture 28" descr="http://im3-tub-ru.yandex.net/i?id=349448602-55-72&amp;n=2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429520" y="3929066"/>
            <a:ext cx="1500198" cy="1143008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</p:pic>
      <p:pic>
        <p:nvPicPr>
          <p:cNvPr id="1054" name="Picture 30" descr="http://im3-tub-ru.yandex.net/i?id=102557044-22-72&amp;n=2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857488" y="5429250"/>
            <a:ext cx="1571636" cy="121446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</p:pic>
      <p:pic>
        <p:nvPicPr>
          <p:cNvPr id="1056" name="Picture 32" descr="http://im8-tub-ru.yandex.net/i?id=176179329-68-72&amp;n=2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429256" y="5357826"/>
            <a:ext cx="1500198" cy="121446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</p:pic>
      <p:pic>
        <p:nvPicPr>
          <p:cNvPr id="1058" name="Picture 34" descr="http://im3-tub-ru.yandex.net/i?id=376566428-16-72&amp;n=2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00034" y="4000504"/>
            <a:ext cx="1428760" cy="1143008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</p:pic>
      <p:pic>
        <p:nvPicPr>
          <p:cNvPr id="1060" name="Picture 36" descr="http://im8-tub-ru.yandex.net/i?id=317185290-12-72&amp;n=21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428860" y="4000504"/>
            <a:ext cx="1428760" cy="1143008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</p:pic>
      <p:cxnSp>
        <p:nvCxnSpPr>
          <p:cNvPr id="31" name="Прямая со стрелкой 30"/>
          <p:cNvCxnSpPr/>
          <p:nvPr/>
        </p:nvCxnSpPr>
        <p:spPr>
          <a:xfrm>
            <a:off x="7072330" y="4572008"/>
            <a:ext cx="285752" cy="1588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4643438" y="6000768"/>
            <a:ext cx="500066" cy="1588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2000232" y="1214422"/>
            <a:ext cx="285752" cy="1588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2000232" y="2928934"/>
            <a:ext cx="285752" cy="1588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2000232" y="4572008"/>
            <a:ext cx="357190" cy="1588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>
            <a:off x="7000892" y="1214422"/>
            <a:ext cx="285752" cy="1588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7000892" y="2928934"/>
            <a:ext cx="357190" cy="1588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Заголовок 2"/>
          <p:cNvSpPr txBox="1">
            <a:spLocks/>
          </p:cNvSpPr>
          <p:nvPr/>
        </p:nvSpPr>
        <p:spPr>
          <a:xfrm>
            <a:off x="457200" y="0"/>
            <a:ext cx="8229600" cy="50004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Дидактическая игра «Один – много»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3794" name="Picture 2" descr="http://stat8.blog.ru/ab/0a16727bc4faa98ba889f11702d41505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57158" y="493549"/>
            <a:ext cx="1500198" cy="1363816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</p:pic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06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0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10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1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3640" cy="6857640"/>
          </a:xfrm>
          <a:prstGeom prst="rect">
            <a:avLst/>
          </a:prstGeom>
        </p:spPr>
      </p:pic>
      <p:sp>
        <p:nvSpPr>
          <p:cNvPr id="6" name="Содержимое 3"/>
          <p:cNvSpPr txBox="1">
            <a:spLocks/>
          </p:cNvSpPr>
          <p:nvPr/>
        </p:nvSpPr>
        <p:spPr>
          <a:xfrm>
            <a:off x="428596" y="1428736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предполагает:</a:t>
            </a:r>
          </a:p>
          <a:p>
            <a:pPr marL="274320" marR="0" lvl="0" indent="-27432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Char char="•"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овладение</a:t>
            </a:r>
            <a:r>
              <a:rPr kumimoji="0" lang="ru-RU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богатым </a:t>
            </a:r>
            <a:r>
              <a:rPr kumimoji="0" lang="ru-RU" sz="2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словарным запасом</a:t>
            </a:r>
            <a:r>
              <a:rPr lang="ru-RU" sz="2600" i="1" dirty="0" smtClean="0">
                <a:solidFill>
                  <a:schemeClr val="accent1">
                    <a:lumMod val="75000"/>
                  </a:schemeClr>
                </a:solidFill>
              </a:rPr>
              <a:t>;</a:t>
            </a:r>
          </a:p>
          <a:p>
            <a:pPr marL="274320" marR="0" lvl="0" indent="-27432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Char char="•"/>
              <a:tabLst/>
              <a:defRPr/>
            </a:pPr>
            <a:r>
              <a:rPr kumimoji="0" lang="ru-RU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овладение </a:t>
            </a:r>
            <a:r>
              <a:rPr kumimoji="0" lang="ru-RU" sz="2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грамматическим строем </a:t>
            </a:r>
            <a:r>
              <a:rPr kumimoji="0" lang="ru-RU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речи;</a:t>
            </a:r>
          </a:p>
          <a:p>
            <a:pPr marL="274320" marR="0" lvl="0" indent="-27432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Char char="•"/>
              <a:tabLst/>
              <a:defRPr/>
            </a:pPr>
            <a:r>
              <a:rPr kumimoji="0" lang="ru-RU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умение </a:t>
            </a:r>
            <a:r>
              <a:rPr kumimoji="0" lang="ru-RU" sz="2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полно</a:t>
            </a:r>
            <a:r>
              <a:rPr kumimoji="0" lang="en-US" sz="2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kumimoji="0" lang="ru-RU" sz="2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связно</a:t>
            </a:r>
            <a:r>
              <a:rPr kumimoji="0" lang="en-US" sz="2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kumimoji="0" lang="ru-RU" sz="2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последовательно и понятно </a:t>
            </a:r>
            <a:r>
              <a:rPr kumimoji="0" lang="ru-RU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окружающим передавать содержание готового текста или самостоятельно составить свой текст.</a:t>
            </a:r>
            <a:endParaRPr kumimoji="0" lang="ru-RU" sz="2600" b="0" i="1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Заголовок 2"/>
          <p:cNvSpPr txBox="1">
            <a:spLocks/>
          </p:cNvSpPr>
          <p:nvPr/>
        </p:nvSpPr>
        <p:spPr>
          <a:xfrm>
            <a:off x="571472" y="0"/>
            <a:ext cx="8229600" cy="1285884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0" i="0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Связная речь</a:t>
            </a:r>
            <a:endParaRPr kumimoji="0" lang="ru-RU" sz="4800" b="0" i="0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pull dir="r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3640" cy="6857640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457200" y="500042"/>
            <a:ext cx="8229600" cy="1143008"/>
          </a:xfrm>
          <a:prstGeom prst="rect">
            <a:avLst/>
          </a:prstGeom>
        </p:spPr>
        <p:txBody>
          <a:bodyPr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Профилактика нарушений развития связной речи</a:t>
            </a:r>
            <a:endParaRPr kumimoji="0" lang="ru-RU" sz="5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457200" y="1571612"/>
            <a:ext cx="8229600" cy="47529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Чтение</a:t>
            </a:r>
            <a: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 детьми  русских народных сказок.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</a:rPr>
              <a:t>С</a:t>
            </a:r>
            <a:r>
              <a:rPr kumimoji="0" lang="ru-RU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южетно</a:t>
            </a:r>
            <a: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ролевое</a:t>
            </a:r>
            <a:r>
              <a:rPr kumimoji="0" lang="ru-RU" sz="2800" b="0" i="1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1" i="1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обыгрывание</a:t>
            </a:r>
            <a: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сказок.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</a:rPr>
              <a:t>Заучивание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стихов </a:t>
            </a:r>
            <a: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 интонационной выразительностью.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</a:rPr>
              <a:t>Составление</a:t>
            </a:r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</a:rPr>
              <a:t>связного текста </a:t>
            </a:r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</a:rPr>
              <a:t>по картинке.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</a:rPr>
              <a:t>Пересказ небольшого текста</a:t>
            </a:r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</a:rPr>
              <a:t>Связный рассказ </a:t>
            </a:r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</a:rPr>
              <a:t>истории из своей жизни.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</a:rPr>
              <a:t>Умение рассуждать </a:t>
            </a:r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</a:rPr>
              <a:t>на заданную тему.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Ах вы, сени мои, сен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786314" y="642939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newsflash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97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-356854"/>
            <a:ext cx="9286908" cy="7214854"/>
          </a:xfrm>
          <a:prstGeom prst="rect">
            <a:avLst/>
          </a:prstGeom>
        </p:spPr>
      </p:pic>
      <p:pic>
        <p:nvPicPr>
          <p:cNvPr id="2050" name="Picture 2" descr="D:\фото\фото для родительского собрания\колосок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1071546"/>
            <a:ext cx="8087125" cy="5786454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71472" y="-142900"/>
            <a:ext cx="8072494" cy="1000132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> </a:t>
            </a:r>
            <a:br>
              <a:rPr lang="ru-RU" dirty="0" smtClean="0"/>
            </a:br>
            <a:r>
              <a:rPr lang="ru-RU" sz="3600" b="1" dirty="0" smtClean="0"/>
              <a:t>Инсценировка русской народной </a:t>
            </a:r>
            <a:br>
              <a:rPr lang="ru-RU" sz="3600" b="1" dirty="0" smtClean="0"/>
            </a:br>
            <a:r>
              <a:rPr lang="ru-RU" sz="3600" b="1" dirty="0" smtClean="0"/>
              <a:t>сказки «Колосок»</a:t>
            </a:r>
            <a:endParaRPr lang="ru-RU" sz="3600" b="1" dirty="0"/>
          </a:p>
        </p:txBody>
      </p:sp>
    </p:spTree>
  </p:cSld>
  <p:clrMapOvr>
    <a:masterClrMapping/>
  </p:clrMapOvr>
  <p:transition spd="slow">
    <p:pull dir="r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3640" cy="6857640"/>
          </a:xfrm>
          <a:prstGeom prst="rect">
            <a:avLst/>
          </a:prstGeom>
        </p:spPr>
      </p:pic>
      <p:pic>
        <p:nvPicPr>
          <p:cNvPr id="4098" name="Picture 2" descr="D:\фото\фото для родительского собрания\2008-11-25 10-07-01 - 00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000108"/>
            <a:ext cx="9144000" cy="584676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78581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/>
              <a:t>Пересказ сказки «Ручеек»</a:t>
            </a:r>
            <a:br>
              <a:rPr lang="ru-RU" sz="3200" b="1" dirty="0" smtClean="0"/>
            </a:br>
            <a:r>
              <a:rPr lang="ru-RU" sz="3200" b="1" dirty="0" smtClean="0"/>
              <a:t> по рисованным картинкам</a:t>
            </a:r>
            <a:endParaRPr lang="ru-RU" sz="3200" b="1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142844" y="1935480"/>
            <a:ext cx="9001156" cy="470823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>
    <p:wipe dir="r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3640" cy="6857640"/>
          </a:xfrm>
          <a:prstGeom prst="rect">
            <a:avLst/>
          </a:prstGeom>
        </p:spPr>
      </p:pic>
      <p:sp>
        <p:nvSpPr>
          <p:cNvPr id="6" name="Содержимое 3"/>
          <p:cNvSpPr txBox="1">
            <a:spLocks/>
          </p:cNvSpPr>
          <p:nvPr/>
        </p:nvSpPr>
        <p:spPr>
          <a:xfrm>
            <a:off x="428596" y="1428736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СПАСИБО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lang="ru-RU" sz="7200" dirty="0" smtClean="0">
                <a:solidFill>
                  <a:schemeClr val="tx2">
                    <a:lumMod val="75000"/>
                  </a:schemeClr>
                </a:solidFill>
              </a:rPr>
              <a:t>ЗА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ru-RU" sz="7200" dirty="0" smtClean="0">
                <a:solidFill>
                  <a:schemeClr val="tx2">
                    <a:lumMod val="75000"/>
                  </a:schemeClr>
                </a:solidFill>
              </a:rPr>
              <a:t> ВНИМАНИЕ!</a:t>
            </a:r>
            <a:endParaRPr kumimoji="0" lang="ru-RU" sz="7200" b="0" i="1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7" name="Заголовок 2"/>
          <p:cNvSpPr txBox="1">
            <a:spLocks/>
          </p:cNvSpPr>
          <p:nvPr/>
        </p:nvSpPr>
        <p:spPr>
          <a:xfrm>
            <a:off x="571472" y="0"/>
            <a:ext cx="8229600" cy="1285884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000" b="0" i="0" u="sng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pull dir="r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360"/>
            <a:ext cx="9143640" cy="6857640"/>
          </a:xfrm>
          <a:prstGeom prst="rect">
            <a:avLst/>
          </a:prstGeom>
        </p:spPr>
      </p:pic>
      <p:sp>
        <p:nvSpPr>
          <p:cNvPr id="21" name="Заголовок 6"/>
          <p:cNvSpPr txBox="1">
            <a:spLocks/>
          </p:cNvSpPr>
          <p:nvPr/>
        </p:nvSpPr>
        <p:spPr>
          <a:xfrm>
            <a:off x="457200" y="285728"/>
            <a:ext cx="8229600" cy="928694"/>
          </a:xfrm>
          <a:prstGeom prst="rect">
            <a:avLst/>
          </a:prstGeom>
        </p:spPr>
        <p:txBody>
          <a:bodyPr>
            <a:normAutofit fontScale="6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Причины возникновения речевых нарушений</a:t>
            </a:r>
            <a:endParaRPr kumimoji="0" lang="ru-RU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5" name="Куб 24"/>
          <p:cNvSpPr/>
          <p:nvPr/>
        </p:nvSpPr>
        <p:spPr>
          <a:xfrm flipH="1">
            <a:off x="9358346" y="5867400"/>
            <a:ext cx="4310058" cy="990600"/>
          </a:xfrm>
          <a:prstGeom prst="cube">
            <a:avLst>
              <a:gd name="adj" fmla="val 16538"/>
            </a:avLst>
          </a:prstGeom>
          <a:solidFill>
            <a:schemeClr val="bg2">
              <a:lumMod val="50000"/>
            </a:schemeClr>
          </a:solidFill>
          <a:ln w="9525"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rtlCol="0" anchor="ctr"/>
          <a:lstStyle/>
          <a:p>
            <a:pPr algn="ctr"/>
            <a:r>
              <a:rPr lang="ru-RU" b="1" dirty="0" smtClean="0">
                <a:latin typeface="Bookman Old Style" pitchFamily="18" charset="0"/>
              </a:rPr>
              <a:t>Различные социальные причины</a:t>
            </a:r>
            <a:endParaRPr lang="ru-RU" b="1" dirty="0">
              <a:latin typeface="Bookman Old Style" pitchFamily="18" charset="0"/>
            </a:endParaRPr>
          </a:p>
        </p:txBody>
      </p:sp>
      <p:sp>
        <p:nvSpPr>
          <p:cNvPr id="26" name="Куб 25"/>
          <p:cNvSpPr/>
          <p:nvPr/>
        </p:nvSpPr>
        <p:spPr>
          <a:xfrm flipH="1">
            <a:off x="9644098" y="5000636"/>
            <a:ext cx="4062410" cy="990600"/>
          </a:xfrm>
          <a:prstGeom prst="cube">
            <a:avLst>
              <a:gd name="adj" fmla="val 16538"/>
            </a:avLst>
          </a:prstGeom>
          <a:solidFill>
            <a:schemeClr val="bg2">
              <a:lumMod val="50000"/>
            </a:schemeClr>
          </a:solidFill>
          <a:ln w="9525"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rtlCol="0" anchor="ctr"/>
          <a:lstStyle/>
          <a:p>
            <a:pPr algn="ctr"/>
            <a:r>
              <a:rPr lang="ru-RU" b="1" dirty="0" smtClean="0">
                <a:latin typeface="Bookman Old Style" pitchFamily="18" charset="0"/>
              </a:rPr>
              <a:t>Особенности здоровья детей и рост детской заболеваемости</a:t>
            </a:r>
            <a:endParaRPr lang="ru-RU" b="1" dirty="0">
              <a:latin typeface="Bookman Old Style" pitchFamily="18" charset="0"/>
            </a:endParaRPr>
          </a:p>
        </p:txBody>
      </p:sp>
      <p:sp>
        <p:nvSpPr>
          <p:cNvPr id="27" name="Куб 26"/>
          <p:cNvSpPr/>
          <p:nvPr/>
        </p:nvSpPr>
        <p:spPr>
          <a:xfrm flipH="1">
            <a:off x="9929850" y="4143380"/>
            <a:ext cx="3738562" cy="990600"/>
          </a:xfrm>
          <a:prstGeom prst="cube">
            <a:avLst>
              <a:gd name="adj" fmla="val 16538"/>
            </a:avLst>
          </a:prstGeom>
          <a:solidFill>
            <a:schemeClr val="bg2">
              <a:lumMod val="50000"/>
            </a:schemeClr>
          </a:solidFill>
          <a:ln w="9525"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rtlCol="0" anchor="ctr"/>
          <a:lstStyle/>
          <a:p>
            <a:pPr algn="ctr"/>
            <a:r>
              <a:rPr lang="ru-RU" b="1" dirty="0" smtClean="0">
                <a:latin typeface="Bookman Old Style" pitchFamily="18" charset="0"/>
              </a:rPr>
              <a:t>Увеличение количества родовых травм</a:t>
            </a:r>
            <a:endParaRPr lang="ru-RU" b="1" dirty="0">
              <a:latin typeface="Bookman Old Style" pitchFamily="18" charset="0"/>
            </a:endParaRPr>
          </a:p>
        </p:txBody>
      </p:sp>
      <p:sp>
        <p:nvSpPr>
          <p:cNvPr id="28" name="Куб 27"/>
          <p:cNvSpPr/>
          <p:nvPr/>
        </p:nvSpPr>
        <p:spPr>
          <a:xfrm flipH="1">
            <a:off x="10287040" y="3286124"/>
            <a:ext cx="3352800" cy="990600"/>
          </a:xfrm>
          <a:prstGeom prst="cube">
            <a:avLst>
              <a:gd name="adj" fmla="val 16538"/>
            </a:avLst>
          </a:prstGeom>
          <a:solidFill>
            <a:schemeClr val="bg2">
              <a:lumMod val="50000"/>
            </a:schemeClr>
          </a:solidFill>
          <a:ln w="9525"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rtlCol="0" anchor="ctr"/>
          <a:lstStyle/>
          <a:p>
            <a:pPr algn="ctr"/>
            <a:r>
              <a:rPr lang="ru-RU" b="1" dirty="0" smtClean="0">
                <a:latin typeface="Bookman Old Style" pitchFamily="18" charset="0"/>
              </a:rPr>
              <a:t>Увеличение числа патологий беременности  </a:t>
            </a:r>
            <a:endParaRPr lang="ru-RU" b="1" dirty="0">
              <a:latin typeface="Bookman Old Style" pitchFamily="18" charset="0"/>
            </a:endParaRPr>
          </a:p>
        </p:txBody>
      </p:sp>
      <p:sp>
        <p:nvSpPr>
          <p:cNvPr id="30" name="Куб 29"/>
          <p:cNvSpPr/>
          <p:nvPr/>
        </p:nvSpPr>
        <p:spPr>
          <a:xfrm flipH="1">
            <a:off x="10644230" y="2143116"/>
            <a:ext cx="2962276" cy="1285884"/>
          </a:xfrm>
          <a:prstGeom prst="cube">
            <a:avLst>
              <a:gd name="adj" fmla="val 16538"/>
            </a:avLst>
          </a:prstGeom>
          <a:solidFill>
            <a:schemeClr val="bg2">
              <a:lumMod val="50000"/>
            </a:schemeClr>
          </a:solidFill>
          <a:ln w="9525"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rtlCol="0" anchor="ctr"/>
          <a:lstStyle/>
          <a:p>
            <a:pPr algn="ctr"/>
            <a:r>
              <a:rPr lang="ru-RU" b="1" dirty="0" smtClean="0">
                <a:latin typeface="Bookman Old Style" pitchFamily="18" charset="0"/>
              </a:rPr>
              <a:t>Особенности региона по </a:t>
            </a:r>
            <a:r>
              <a:rPr lang="ru-RU" b="1" dirty="0" err="1" smtClean="0">
                <a:latin typeface="Bookman Old Style" pitchFamily="18" charset="0"/>
              </a:rPr>
              <a:t>йодо</a:t>
            </a:r>
            <a:r>
              <a:rPr lang="ru-RU" b="1" dirty="0" smtClean="0">
                <a:latin typeface="Bookman Old Style" pitchFamily="18" charset="0"/>
              </a:rPr>
              <a:t>- и </a:t>
            </a:r>
            <a:r>
              <a:rPr lang="ru-RU" b="1" dirty="0" err="1" smtClean="0">
                <a:latin typeface="Bookman Old Style" pitchFamily="18" charset="0"/>
              </a:rPr>
              <a:t>фторо</a:t>
            </a:r>
            <a:r>
              <a:rPr lang="ru-RU" b="1" dirty="0" smtClean="0">
                <a:latin typeface="Bookman Old Style" pitchFamily="18" charset="0"/>
              </a:rPr>
              <a:t>- </a:t>
            </a:r>
            <a:r>
              <a:rPr lang="ru-RU" b="1" dirty="0" err="1" smtClean="0">
                <a:latin typeface="Bookman Old Style" pitchFamily="18" charset="0"/>
              </a:rPr>
              <a:t>дефецитности</a:t>
            </a:r>
            <a:endParaRPr lang="ru-RU" b="1" dirty="0">
              <a:latin typeface="Bookman Old Style" pitchFamily="18" charset="0"/>
            </a:endParaRPr>
          </a:p>
        </p:txBody>
      </p:sp>
      <p:sp>
        <p:nvSpPr>
          <p:cNvPr id="31" name="Куб 30"/>
          <p:cNvSpPr/>
          <p:nvPr/>
        </p:nvSpPr>
        <p:spPr>
          <a:xfrm flipH="1">
            <a:off x="11358610" y="1357298"/>
            <a:ext cx="2209800" cy="990600"/>
          </a:xfrm>
          <a:prstGeom prst="cube">
            <a:avLst>
              <a:gd name="adj" fmla="val 16538"/>
            </a:avLst>
          </a:prstGeom>
          <a:solidFill>
            <a:schemeClr val="bg2">
              <a:lumMod val="50000"/>
            </a:schemeClr>
          </a:solidFill>
          <a:ln w="9525"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rtlCol="0" anchor="ctr"/>
          <a:lstStyle/>
          <a:p>
            <a:pPr algn="ctr"/>
            <a:r>
              <a:rPr lang="ru-RU" b="1" dirty="0" smtClean="0">
                <a:latin typeface="Bookman Old Style" pitchFamily="18" charset="0"/>
              </a:rPr>
              <a:t>Ухудшение экологической обстановки</a:t>
            </a:r>
            <a:endParaRPr lang="ru-RU" b="1" dirty="0">
              <a:latin typeface="Bookman Old Style" pitchFamily="18" charset="0"/>
            </a:endParaRPr>
          </a:p>
        </p:txBody>
      </p:sp>
      <p:pic>
        <p:nvPicPr>
          <p:cNvPr id="10" name="Picture 19" descr="bird3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4000504"/>
            <a:ext cx="1466850" cy="1457325"/>
          </a:xfrm>
          <a:prstGeom prst="rect">
            <a:avLst/>
          </a:prstGeom>
          <a:noFill/>
        </p:spPr>
      </p:pic>
      <p:pic>
        <p:nvPicPr>
          <p:cNvPr id="11" name="Picture 37" descr="2ca604037f72b8fb5436c648e2be6c98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7818" y="1500174"/>
            <a:ext cx="762000" cy="571500"/>
          </a:xfrm>
          <a:prstGeom prst="rect">
            <a:avLst/>
          </a:prstGeom>
          <a:noFill/>
        </p:spPr>
      </p:pic>
      <p:pic>
        <p:nvPicPr>
          <p:cNvPr id="12" name="Picture 38" descr="85435ed910a89086e844166fd42433f8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00760" y="1285860"/>
            <a:ext cx="1171575" cy="1057275"/>
          </a:xfrm>
          <a:prstGeom prst="rect">
            <a:avLst/>
          </a:prstGeom>
          <a:noFill/>
        </p:spPr>
      </p:pic>
      <p:pic>
        <p:nvPicPr>
          <p:cNvPr id="13" name="Picture 57" descr="ce02c8ebbb052af4b10840ffef4f990c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2066" y="4857760"/>
            <a:ext cx="676275" cy="712787"/>
          </a:xfrm>
          <a:prstGeom prst="rect">
            <a:avLst/>
          </a:prstGeom>
          <a:noFill/>
        </p:spPr>
      </p:pic>
      <p:pic>
        <p:nvPicPr>
          <p:cNvPr id="14" name="Picture 58" descr="87cf7d1bc1205ba1792a993f6639cb9e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15008" y="5000636"/>
            <a:ext cx="647700" cy="647700"/>
          </a:xfrm>
          <a:prstGeom prst="rect">
            <a:avLst/>
          </a:prstGeom>
          <a:noFill/>
        </p:spPr>
      </p:pic>
      <p:pic>
        <p:nvPicPr>
          <p:cNvPr id="17" name="Picture 7" descr="27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57752" y="5553075"/>
            <a:ext cx="1685925" cy="1304925"/>
          </a:xfrm>
          <a:prstGeom prst="rect">
            <a:avLst/>
          </a:prstGeom>
          <a:noFill/>
        </p:spPr>
      </p:pic>
      <p:pic>
        <p:nvPicPr>
          <p:cNvPr id="19" name="Picture 13" descr="doc30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14810" y="2571744"/>
            <a:ext cx="966786" cy="1643074"/>
          </a:xfrm>
          <a:prstGeom prst="rect">
            <a:avLst/>
          </a:prstGeom>
          <a:noFill/>
        </p:spPr>
      </p:pic>
      <p:pic>
        <p:nvPicPr>
          <p:cNvPr id="23" name="Picture 7" descr="j0213508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214942" y="2214554"/>
            <a:ext cx="1100138" cy="143986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1.03333 0 " pathEditMode="relative" ptsTypes="AA"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1.03333 0 " pathEditMode="relative" ptsTypes="AA">
                                      <p:cBhvr>
                                        <p:cTn id="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1.03333 0 " pathEditMode="relative" ptsTypes="AA">
                                      <p:cBhvr>
                                        <p:cTn id="1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1.03333 0 " pathEditMode="relative" ptsTypes="AA">
                                      <p:cBhvr>
                                        <p:cTn id="1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1.03333 0 " pathEditMode="relative" ptsTypes="AA">
                                      <p:cBhvr>
                                        <p:cTn id="1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1.03333 0 " pathEditMode="relative" ptsTypes="AA">
                                      <p:cBhvr>
                                        <p:cTn id="1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30" grpId="0" animBg="1"/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0" y="360"/>
            <a:ext cx="9143640" cy="6857640"/>
          </a:xfrm>
          <a:prstGeom prst="rect">
            <a:avLst/>
          </a:prstGeom>
        </p:spPr>
      </p:pic>
      <p:sp>
        <p:nvSpPr>
          <p:cNvPr id="3" name="CustomShape 1"/>
          <p:cNvSpPr/>
          <p:nvPr/>
        </p:nvSpPr>
        <p:spPr>
          <a:xfrm>
            <a:off x="500040" y="571320"/>
            <a:ext cx="8143560" cy="508716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3600" b="1" u="sng" dirty="0" smtClean="0">
                <a:solidFill>
                  <a:srgbClr val="C00000"/>
                </a:solidFill>
                <a:latin typeface="Calibri"/>
              </a:rPr>
              <a:t>Некоторые </a:t>
            </a:r>
            <a:r>
              <a:rPr lang="ru-RU" sz="3600" b="1" u="sng" dirty="0">
                <a:solidFill>
                  <a:srgbClr val="C00000"/>
                </a:solidFill>
                <a:latin typeface="Calibri"/>
              </a:rPr>
              <a:t>виды дефектов речи</a:t>
            </a:r>
            <a:r>
              <a:rPr lang="ru-RU" sz="3600" b="1" u="sng" dirty="0" smtClean="0">
                <a:solidFill>
                  <a:srgbClr val="C00000"/>
                </a:solidFill>
                <a:latin typeface="Calibri"/>
              </a:rPr>
              <a:t>:</a:t>
            </a:r>
            <a:endParaRPr>
              <a:solidFill>
                <a:srgbClr val="C00000"/>
              </a:solidFill>
            </a:endParaRPr>
          </a:p>
          <a:p>
            <a:pPr lvl="1">
              <a:buFont typeface="Calibri"/>
              <a:buAutoNum type="arabicPeriod"/>
            </a:pPr>
            <a:r>
              <a:rPr lang="ru-RU" sz="3200" b="1" dirty="0">
                <a:latin typeface="Calibri"/>
              </a:rPr>
              <a:t>О</a:t>
            </a:r>
            <a:r>
              <a:rPr lang="ru-RU" sz="3200" b="1" dirty="0" smtClean="0">
                <a:latin typeface="Calibri"/>
              </a:rPr>
              <a:t>бщее </a:t>
            </a:r>
            <a:r>
              <a:rPr lang="ru-RU" sz="3200" b="1" dirty="0">
                <a:latin typeface="Calibri"/>
              </a:rPr>
              <a:t>недоразвитие речи (ОНР</a:t>
            </a:r>
            <a:r>
              <a:rPr lang="ru-RU" sz="3200" b="1" dirty="0" smtClean="0">
                <a:latin typeface="Calibri"/>
              </a:rPr>
              <a:t>);</a:t>
            </a:r>
            <a:br>
              <a:rPr lang="ru-RU" sz="3200" b="1" dirty="0" smtClean="0">
                <a:latin typeface="Calibri"/>
              </a:rPr>
            </a:br>
            <a:endParaRPr b="1"/>
          </a:p>
          <a:p>
            <a:pPr lvl="1">
              <a:buFont typeface="Calibri"/>
              <a:buAutoNum type="arabicPeriod"/>
            </a:pPr>
            <a:r>
              <a:rPr lang="ru-RU" sz="3200" b="1" dirty="0">
                <a:latin typeface="Calibri"/>
              </a:rPr>
              <a:t>Ф</a:t>
            </a:r>
            <a:r>
              <a:rPr lang="ru-RU" sz="3200" b="1" dirty="0" smtClean="0">
                <a:latin typeface="Calibri"/>
              </a:rPr>
              <a:t>онетические </a:t>
            </a:r>
            <a:r>
              <a:rPr lang="ru-RU" sz="3200" b="1" dirty="0">
                <a:latin typeface="Calibri"/>
              </a:rPr>
              <a:t>и фонематические нарушения (</a:t>
            </a:r>
            <a:r>
              <a:rPr lang="ru-RU" sz="3200" b="1" dirty="0" err="1">
                <a:latin typeface="Calibri"/>
              </a:rPr>
              <a:t>ФиФН</a:t>
            </a:r>
            <a:r>
              <a:rPr lang="ru-RU" sz="3200" b="1" dirty="0" smtClean="0">
                <a:latin typeface="Calibri"/>
              </a:rPr>
              <a:t>);</a:t>
            </a:r>
            <a:br>
              <a:rPr lang="ru-RU" sz="3200" b="1" dirty="0" smtClean="0">
                <a:latin typeface="Calibri"/>
              </a:rPr>
            </a:br>
            <a:endParaRPr/>
          </a:p>
          <a:p>
            <a:pPr lvl="1">
              <a:buFont typeface="Calibri"/>
              <a:buAutoNum type="arabicPeriod"/>
            </a:pPr>
            <a:r>
              <a:rPr lang="ru-RU" sz="3200" b="1" dirty="0" err="1">
                <a:latin typeface="Calibri"/>
              </a:rPr>
              <a:t>Д</a:t>
            </a:r>
            <a:r>
              <a:rPr lang="ru-RU" sz="3200" b="1" dirty="0" err="1" smtClean="0">
                <a:latin typeface="Calibri"/>
              </a:rPr>
              <a:t>ислалия</a:t>
            </a:r>
            <a:r>
              <a:rPr lang="ru-RU" sz="3200" b="1" dirty="0" smtClean="0">
                <a:latin typeface="Calibri"/>
              </a:rPr>
              <a:t>;</a:t>
            </a:r>
            <a:br>
              <a:rPr lang="ru-RU" sz="3200" b="1" dirty="0" smtClean="0">
                <a:latin typeface="Calibri"/>
              </a:rPr>
            </a:br>
            <a:endParaRPr/>
          </a:p>
          <a:p>
            <a:pPr lvl="1">
              <a:buFont typeface="Calibri"/>
              <a:buAutoNum type="arabicPeriod"/>
            </a:pPr>
            <a:r>
              <a:rPr lang="ru-RU" sz="3200" b="1" dirty="0">
                <a:latin typeface="Calibri"/>
              </a:rPr>
              <a:t>Д</a:t>
            </a:r>
            <a:r>
              <a:rPr lang="ru-RU" sz="3200" b="1" dirty="0" smtClean="0">
                <a:latin typeface="Calibri"/>
              </a:rPr>
              <a:t>изартрия </a:t>
            </a:r>
            <a:r>
              <a:rPr lang="ru-RU" sz="3200" b="1" dirty="0">
                <a:latin typeface="Calibri"/>
              </a:rPr>
              <a:t>(стертая форма дизартрии и </a:t>
            </a:r>
            <a:r>
              <a:rPr lang="ru-RU" sz="3200" b="1" dirty="0" err="1">
                <a:latin typeface="Calibri"/>
              </a:rPr>
              <a:t>дизартрический</a:t>
            </a:r>
            <a:r>
              <a:rPr lang="ru-RU" sz="3200" b="1" dirty="0">
                <a:latin typeface="Calibri"/>
              </a:rPr>
              <a:t> компонент</a:t>
            </a:r>
            <a:r>
              <a:rPr lang="ru-RU" sz="3200" b="1" dirty="0" smtClean="0">
                <a:latin typeface="Calibri"/>
              </a:rPr>
              <a:t>);</a:t>
            </a:r>
            <a:br>
              <a:rPr lang="ru-RU" sz="3200" b="1" dirty="0" smtClean="0">
                <a:latin typeface="Calibri"/>
              </a:rPr>
            </a:br>
            <a:endParaRPr/>
          </a:p>
          <a:p>
            <a:pPr lvl="1">
              <a:buFont typeface="Calibri"/>
              <a:buAutoNum type="arabicPeriod"/>
            </a:pPr>
            <a:r>
              <a:rPr lang="ru-RU" sz="3200" b="1" dirty="0">
                <a:latin typeface="Calibri"/>
              </a:rPr>
              <a:t>З</a:t>
            </a:r>
            <a:r>
              <a:rPr lang="ru-RU" sz="3200" b="1" dirty="0" smtClean="0">
                <a:latin typeface="Calibri"/>
              </a:rPr>
              <a:t>аикание</a:t>
            </a:r>
            <a:r>
              <a:rPr lang="ru-RU" sz="3200" b="1" dirty="0">
                <a:latin typeface="Calibri"/>
              </a:rPr>
              <a:t> и др.</a:t>
            </a:r>
            <a:endParaRPr/>
          </a:p>
        </p:txBody>
      </p:sp>
      <p:pic>
        <p:nvPicPr>
          <p:cNvPr id="6" name="Picture 19" descr="j0283820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285728"/>
            <a:ext cx="647700" cy="619125"/>
          </a:xfrm>
          <a:prstGeom prst="rect">
            <a:avLst/>
          </a:prstGeom>
          <a:noFill/>
        </p:spPr>
      </p:pic>
      <p:pic>
        <p:nvPicPr>
          <p:cNvPr id="7" name="Picture 19" descr="j0283820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86776" y="285728"/>
            <a:ext cx="647700" cy="619125"/>
          </a:xfrm>
          <a:prstGeom prst="rect">
            <a:avLst/>
          </a:prstGeom>
          <a:noFill/>
        </p:spPr>
      </p:pic>
      <p:pic>
        <p:nvPicPr>
          <p:cNvPr id="8" name="Picture 4" descr="professor01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74" y="4929198"/>
            <a:ext cx="1655762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0" y="-357214"/>
            <a:ext cx="9143640" cy="6857640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457200" y="571480"/>
            <a:ext cx="8229600" cy="1357322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5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Профилактика речевых нарушений у детей </a:t>
            </a:r>
            <a:endParaRPr kumimoji="0" lang="ru-RU" sz="53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457200" y="1928802"/>
            <a:ext cx="8229600" cy="464347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Забота о 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физическом 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и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 нервно – психическом 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здоровье ребёнка и о 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сохранности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 его речевых органов.</a:t>
            </a:r>
            <a:b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sz="11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sz="360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Забота</a:t>
            </a:r>
            <a:r>
              <a:rPr kumimoji="0" lang="ru-RU" sz="360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о правильном 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речевом развитии 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ребёнка.</a:t>
            </a:r>
            <a:endParaRPr kumimoji="0" lang="ru-RU" sz="360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Рисунок 9" descr="38cc4fc67e6316fa7179091ff498b111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643702" y="5491162"/>
            <a:ext cx="1343025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lus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3640" cy="6857640"/>
          </a:xfrm>
          <a:prstGeom prst="rect">
            <a:avLst/>
          </a:prstGeom>
        </p:spPr>
      </p:pic>
      <p:sp>
        <p:nvSpPr>
          <p:cNvPr id="3" name="CustomShape 1"/>
          <p:cNvSpPr/>
          <p:nvPr/>
        </p:nvSpPr>
        <p:spPr>
          <a:xfrm>
            <a:off x="357158" y="142852"/>
            <a:ext cx="8286480" cy="106524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3200" b="1" dirty="0" smtClean="0">
                <a:solidFill>
                  <a:srgbClr val="FF0000"/>
                </a:solidFill>
                <a:latin typeface="Century Gothic"/>
              </a:rPr>
              <a:t>Речевое развитие ребёнка - </a:t>
            </a:r>
            <a:r>
              <a:rPr lang="ru-RU" sz="3200" b="1" dirty="0">
                <a:solidFill>
                  <a:srgbClr val="FF0000"/>
                </a:solidFill>
                <a:latin typeface="Century Gothic"/>
              </a:rPr>
              <a:t>
</a:t>
            </a:r>
            <a:endParaRPr/>
          </a:p>
        </p:txBody>
      </p:sp>
      <p:sp>
        <p:nvSpPr>
          <p:cNvPr id="4" name="CustomShape 2"/>
          <p:cNvSpPr/>
          <p:nvPr/>
        </p:nvSpPr>
        <p:spPr>
          <a:xfrm>
            <a:off x="500034" y="785794"/>
            <a:ext cx="7786440" cy="4179556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>
              <a:lnSpc>
                <a:spcPct val="80000"/>
              </a:lnSpc>
            </a:pPr>
            <a:r>
              <a:rPr lang="ru-RU" sz="2800" b="1" i="1" dirty="0" smtClean="0">
                <a:solidFill>
                  <a:srgbClr val="215968"/>
                </a:solidFill>
                <a:latin typeface="Century Gothic"/>
              </a:rPr>
              <a:t> </a:t>
            </a:r>
            <a:r>
              <a:rPr lang="ru-RU" sz="2800" b="1" dirty="0" smtClean="0">
                <a:solidFill>
                  <a:srgbClr val="215968"/>
                </a:solidFill>
                <a:latin typeface="Century Gothic"/>
              </a:rPr>
              <a:t>это</a:t>
            </a:r>
            <a:r>
              <a:rPr lang="ru-RU" sz="2800" b="1" i="1" dirty="0" smtClean="0">
                <a:solidFill>
                  <a:srgbClr val="215968"/>
                </a:solidFill>
                <a:latin typeface="Century Gothic"/>
              </a:rPr>
              <a:t> </a:t>
            </a:r>
            <a:r>
              <a:rPr lang="ru-RU" sz="2800" b="1" dirty="0" smtClean="0">
                <a:solidFill>
                  <a:srgbClr val="215968"/>
                </a:solidFill>
                <a:latin typeface="Century Gothic"/>
              </a:rPr>
              <a:t>умение понимать и пользоваться родным языком.</a:t>
            </a:r>
            <a:br>
              <a:rPr lang="ru-RU" sz="2800" b="1" dirty="0" smtClean="0">
                <a:solidFill>
                  <a:srgbClr val="215968"/>
                </a:solidFill>
                <a:latin typeface="Century Gothic"/>
              </a:rPr>
            </a:br>
            <a:endParaRPr lang="ru-RU" sz="2800" b="1" dirty="0" smtClean="0">
              <a:solidFill>
                <a:srgbClr val="215968"/>
              </a:solidFill>
              <a:latin typeface="Century Gothic"/>
            </a:endParaRPr>
          </a:p>
          <a:p>
            <a:pPr lvl="1">
              <a:lnSpc>
                <a:spcPct val="80000"/>
              </a:lnSpc>
            </a:pPr>
            <a:r>
              <a:rPr lang="ru-RU" sz="2800" b="1" dirty="0" smtClean="0">
                <a:solidFill>
                  <a:srgbClr val="215968"/>
                </a:solidFill>
                <a:latin typeface="Century Gothic"/>
              </a:rPr>
              <a:t> </a:t>
            </a:r>
            <a:r>
              <a:rPr lang="ru-RU" sz="2800" b="1" u="sng" dirty="0" smtClean="0">
                <a:solidFill>
                  <a:srgbClr val="002060"/>
                </a:solidFill>
                <a:latin typeface="Century Gothic"/>
              </a:rPr>
              <a:t>Для этого необходимо: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7030A0"/>
                </a:solidFill>
                <a:latin typeface="Century Gothic"/>
              </a:rPr>
              <a:t>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сформировать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  моторную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сферу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;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развивать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 высшие психические      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функции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;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развивать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 фонематический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слух и восприятие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;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обогащать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 словарный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запас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;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формировать правильные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грамматические категории;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развивать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  коммуникативные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умения и</a:t>
            </a:r>
            <a:b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Century Gothic"/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 связную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речь.</a:t>
            </a:r>
            <a:endParaRPr sz="240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3" descr="AG00488_"/>
          <p:cNvPicPr>
            <a:picLocks noChangeAspect="1" noChangeArrowheads="1" noCrop="1"/>
          </p:cNvPicPr>
          <p:nvPr/>
        </p:nvPicPr>
        <p:blipFill>
          <a:blip r:embed="rId4" cstate="print">
            <a:lum bright="30000"/>
          </a:blip>
          <a:srcRect/>
          <a:stretch>
            <a:fillRect/>
          </a:stretch>
        </p:blipFill>
        <p:spPr bwMode="auto">
          <a:xfrm>
            <a:off x="6786578" y="5214950"/>
            <a:ext cx="1981200" cy="19589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l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42852"/>
            <a:ext cx="9143640" cy="6857640"/>
          </a:xfrm>
          <a:prstGeom prst="rect">
            <a:avLst/>
          </a:prstGeom>
        </p:spPr>
      </p:pic>
      <p:sp>
        <p:nvSpPr>
          <p:cNvPr id="5" name="CustomShape 1"/>
          <p:cNvSpPr/>
          <p:nvPr/>
        </p:nvSpPr>
        <p:spPr>
          <a:xfrm>
            <a:off x="428760" y="285840"/>
            <a:ext cx="8214840" cy="428516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ru-RU" sz="4800" b="1" dirty="0">
                <a:solidFill>
                  <a:schemeClr val="bg2">
                    <a:lumMod val="25000"/>
                  </a:schemeClr>
                </a:solidFill>
                <a:latin typeface="Calibri"/>
              </a:rPr>
              <a:t>Артикуляционная гимнастика</a:t>
            </a:r>
            <a:endParaRPr>
              <a:solidFill>
                <a:schemeClr val="bg2">
                  <a:lumMod val="25000"/>
                </a:schemeClr>
              </a:solidFill>
            </a:endParaRPr>
          </a:p>
          <a:p>
            <a:pPr algn="ctr">
              <a:lnSpc>
                <a:spcPct val="100000"/>
              </a:lnSpc>
            </a:pPr>
            <a:endParaRPr/>
          </a:p>
        </p:txBody>
      </p:sp>
      <p:pic>
        <p:nvPicPr>
          <p:cNvPr id="6" name="Picture 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1071546"/>
            <a:ext cx="9144000" cy="5857916"/>
          </a:xfrm>
          <a:prstGeom prst="rect">
            <a:avLst/>
          </a:prstGeom>
        </p:spPr>
      </p:pic>
    </p:spTree>
  </p:cSld>
  <p:clrMapOvr>
    <a:masterClrMapping/>
  </p:clrMapOvr>
  <p:transition spd="slow">
    <p:zoom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0" y="214290"/>
            <a:ext cx="9143640" cy="6857640"/>
          </a:xfrm>
          <a:prstGeom prst="rect">
            <a:avLst/>
          </a:prstGeom>
        </p:spPr>
      </p:pic>
      <p:pic>
        <p:nvPicPr>
          <p:cNvPr id="3074" name="Picture 2" descr="G:\папка для собрания\SDC139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1228284"/>
            <a:ext cx="9144000" cy="584405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000100" y="214290"/>
            <a:ext cx="75724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3200" b="1" dirty="0" smtClean="0">
                <a:solidFill>
                  <a:schemeClr val="tx2"/>
                </a:solidFill>
                <a:latin typeface="+mj-lt"/>
              </a:rPr>
              <a:t>Артикуляционная гимнастика</a:t>
            </a:r>
            <a:br>
              <a:rPr lang="ru-RU" sz="3200" b="1" dirty="0" smtClean="0">
                <a:solidFill>
                  <a:schemeClr val="tx2"/>
                </a:solidFill>
                <a:latin typeface="+mj-lt"/>
              </a:rPr>
            </a:br>
            <a:r>
              <a:rPr lang="ru-RU" sz="3200" b="1" dirty="0" smtClean="0">
                <a:solidFill>
                  <a:schemeClr val="tx2"/>
                </a:solidFill>
                <a:latin typeface="+mj-lt"/>
              </a:rPr>
              <a:t> с ребенком</a:t>
            </a:r>
          </a:p>
        </p:txBody>
      </p:sp>
    </p:spTree>
  </p:cSld>
  <p:clrMapOvr>
    <a:masterClrMapping/>
  </p:clrMapOvr>
  <p:transition spd="slow">
    <p:plus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3640" cy="6857640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57200" y="214290"/>
            <a:ext cx="8229600" cy="1000132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Влияние </a:t>
            </a:r>
            <a:r>
              <a:rPr kumimoji="0" lang="ru-RU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логоритмики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на развитие ребенка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71406" y="1142984"/>
            <a:ext cx="8858312" cy="5181616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just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9" name="Detskaya__pesnya-Mol',_mol',mol'-yadovitaya_bukashk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5214942" y="5572140"/>
            <a:ext cx="304800" cy="304800"/>
          </a:xfrm>
          <a:prstGeom prst="rect">
            <a:avLst/>
          </a:prstGeom>
        </p:spPr>
      </p:pic>
      <p:sp>
        <p:nvSpPr>
          <p:cNvPr id="10" name="Содержимое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23806" y="1295384"/>
            <a:ext cx="8858312" cy="5181616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just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Чем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выше двигательная активность </a:t>
            </a: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ребенка, тем лучше развивается его речь. 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С другой стороны, речь является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одним из основных элементов </a:t>
            </a: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в двигательно-пространственных упражнениях. 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Под влиянием регулярных </a:t>
            </a:r>
            <a:r>
              <a:rPr kumimoji="0" lang="ru-RU" sz="20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логоритмических</a:t>
            </a: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занятий у детей происходит:</a:t>
            </a:r>
          </a:p>
          <a:p>
            <a:pPr marL="1188720" lvl="2" indent="-274320" algn="just">
              <a:lnSpc>
                <a:spcPct val="120000"/>
              </a:lnSpc>
              <a:spcBef>
                <a:spcPct val="20000"/>
              </a:spcBef>
              <a:buClr>
                <a:schemeClr val="accent3"/>
              </a:buClr>
              <a:buSzPct val="95000"/>
              <a:buFont typeface="Wingdings" pitchFamily="2" charset="2"/>
              <a:buChar char="q"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положительная перестройка </a:t>
            </a:r>
            <a:r>
              <a:rPr kumimoji="0" lang="ru-RU" sz="20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сердечно-сосудистой</a:t>
            </a: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 дыхательной, двигательной, сенсорной, </a:t>
            </a:r>
            <a:r>
              <a:rPr kumimoji="0" lang="ru-RU" sz="20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речедвигательной</a:t>
            </a: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 и других систем,</a:t>
            </a:r>
          </a:p>
          <a:p>
            <a:pPr marL="1188720" lvl="2" indent="-274320" algn="just">
              <a:lnSpc>
                <a:spcPct val="120000"/>
              </a:lnSpc>
              <a:spcBef>
                <a:spcPct val="20000"/>
              </a:spcBef>
              <a:buClr>
                <a:schemeClr val="accent3"/>
              </a:buClr>
              <a:buSzPct val="95000"/>
              <a:buFont typeface="Wingdings" pitchFamily="2" charset="2"/>
              <a:buChar char="q"/>
              <a:defRPr/>
            </a:pP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воспитание</a:t>
            </a: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эмоционально- волевых качеств личности. </a:t>
            </a: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71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2484</TotalTime>
  <Words>452</Words>
  <Application>Microsoft Office PowerPoint</Application>
  <PresentationFormat>Экран (4:3)</PresentationFormat>
  <Paragraphs>122</Paragraphs>
  <Slides>28</Slides>
  <Notes>2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Развитие мелкой моторики.  Шнуровка.</vt:lpstr>
      <vt:lpstr>Развитие мелкой моторики. Работа с солённым тестом.</vt:lpstr>
      <vt:lpstr>Слайд 13</vt:lpstr>
      <vt:lpstr>Слайд 14</vt:lpstr>
      <vt:lpstr>Слайд 15</vt:lpstr>
      <vt:lpstr>Слайд 16</vt:lpstr>
      <vt:lpstr>Слайд 17</vt:lpstr>
      <vt:lpstr>Зима                 Улитка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   Инсценировка русской народной  сказки «Колосок»</vt:lpstr>
      <vt:lpstr>Пересказ сказки «Ручеек»  по рисованным картинкам</vt:lpstr>
      <vt:lpstr>Слайд 28</vt:lpstr>
    </vt:vector>
  </TitlesOfParts>
  <Company>Krokoz™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Причины речевых нарушений</dc:title>
  <dc:creator>Наташа</dc:creator>
  <cp:lastModifiedBy>Света</cp:lastModifiedBy>
  <cp:revision>103</cp:revision>
  <dcterms:created xsi:type="dcterms:W3CDTF">2013-03-06T15:30:47Z</dcterms:created>
  <dcterms:modified xsi:type="dcterms:W3CDTF">2013-11-10T16:05:05Z</dcterms:modified>
</cp:coreProperties>
</file>