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970" y="-8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4DEC3246-D894-4888-A5F7-28153DEAB59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6DC53A-FC67-4227-944C-27D12B7DA284}" type="slidenum">
              <a:rPr lang="ru-RU"/>
              <a:pPr/>
              <a:t>1</a:t>
            </a:fld>
            <a:endParaRPr lang="ru-RU"/>
          </a:p>
        </p:txBody>
      </p:sp>
      <p:sp>
        <p:nvSpPr>
          <p:cNvPr id="5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6A76CC-1346-40B8-925A-256A04969B27}" type="slidenum">
              <a:rPr lang="ru-RU"/>
              <a:pPr/>
              <a:t>2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7E19E6-0630-4BEA-803B-2D4C5531F82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325058-D792-49F2-8FB6-3E4D9C5F3EF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23B652-4AA7-4C6F-8CA9-CF90AAEAB68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ADB86A-D1F5-4453-8FAD-E5635B53405A}" type="slidenum">
              <a:rPr lang="en-US"/>
              <a:pPr/>
              <a:t>9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968" y="5078611"/>
            <a:ext cx="6047740" cy="4811316"/>
          </a:xfrm>
        </p:spPr>
        <p:txBody>
          <a:bodyPr/>
          <a:lstStyle/>
          <a:p>
            <a:r>
              <a:rPr lang="ru-RU"/>
              <a:t>Задаю вопрос: Это примеры на сложение или вычитание?</a:t>
            </a:r>
          </a:p>
          <a:p>
            <a:r>
              <a:rPr lang="ru-RU"/>
              <a:t>Задаю вопросы: Как образованы слова?</a:t>
            </a:r>
          </a:p>
          <a:p>
            <a:r>
              <a:rPr lang="ru-RU"/>
              <a:t>Что складывали чтобы получить новые слова? </a:t>
            </a:r>
          </a:p>
          <a:p>
            <a:r>
              <a:rPr lang="ru-RU"/>
              <a:t>С помощью чего соединяли, чтобы получились эти слова? (осмысливание структуры  слова)</a:t>
            </a:r>
          </a:p>
          <a:p>
            <a:r>
              <a:rPr lang="ru-RU"/>
              <a:t>Отвечают, что примеры на сложение. Значит слова сложные.</a:t>
            </a:r>
          </a:p>
          <a:p>
            <a:r>
              <a:rPr lang="ru-RU"/>
              <a:t>Определяют, что  образовали слова сложением корней и соединительной гласной «О». </a:t>
            </a:r>
          </a:p>
          <a:p>
            <a:r>
              <a:rPr lang="ru-RU"/>
              <a:t>Объясняю, что в русском языке две таких соединительных гласных: «О» и «Е». </a:t>
            </a:r>
          </a:p>
          <a:p>
            <a:r>
              <a:rPr lang="ru-RU"/>
              <a:t>В результате решения «грамматических примеров» делают вывод, что это сложные слова, потому что образованы с помощью сложения корней через соединительную гласную «о» или «е».</a:t>
            </a:r>
          </a:p>
          <a:p>
            <a:endParaRPr lang="ru-RU"/>
          </a:p>
          <a:p>
            <a:r>
              <a:rPr lang="ru-RU"/>
              <a:t>Предлагаю с использованием </a:t>
            </a:r>
            <a:r>
              <a:rPr lang="ru-RU" b="1"/>
              <a:t>ЦОР</a:t>
            </a:r>
            <a:r>
              <a:rPr lang="ru-RU"/>
              <a:t> потренироваться в определении сложных слов по  описанию с ключевыми словами.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3CDF5F-3BDC-4D47-B458-317085BE7BB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DE0AF7F-805D-43DA-B468-80FB865390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B618BF-5F7E-4809-A6A6-613B882034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1DAE92B-5537-4388-97C7-E49E3BA7F9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419982"/>
            <a:ext cx="9072563" cy="15119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04031" y="2183906"/>
            <a:ext cx="4452276" cy="453580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24318" y="2183906"/>
            <a:ext cx="4452276" cy="21839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24318" y="4535805"/>
            <a:ext cx="4452276" cy="21839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</p:spPr>
        <p:txBody>
          <a:bodyPr/>
          <a:lstStyle>
            <a:lvl1pPr>
              <a:defRPr/>
            </a:lvl1pPr>
          </a:lstStyle>
          <a:p>
            <a:fld id="{8205178B-1842-4446-B80A-1E7BFECFF1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601D22-F863-4936-BF0A-FC2971A71D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FEE0611-5DA3-4BE2-AF02-2382D4C5B7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26BEEF-999E-403F-A55E-F9D93E1F75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D9D551C-632F-4BDF-9D74-BC805B88B8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2600FE-F538-483D-9ADF-2EE13DE647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C01B069-4200-4BB4-B15F-35B0F958EA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23245BE-3ADF-4BD1-A51C-A3C096E5A2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2687A65-4A20-46FB-9C6C-3248A67FF2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6C1783A7-85D2-4741-ACC6-621B2BE587F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4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82792" y="1136631"/>
            <a:ext cx="6061788" cy="39565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/>
              <a:t>Урок , </a:t>
            </a:r>
          </a:p>
          <a:p>
            <a:pPr algn="ctr"/>
            <a:r>
              <a:rPr lang="ru-RU" sz="5400" dirty="0" smtClean="0"/>
              <a:t>реализуемый </a:t>
            </a:r>
          </a:p>
          <a:p>
            <a:pPr algn="ctr"/>
            <a:r>
              <a:rPr lang="ru-RU" sz="5400" dirty="0" smtClean="0"/>
              <a:t>методом проектов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 :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Сложные слова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9485" y="0"/>
            <a:ext cx="2460653" cy="645724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718" y="2279639"/>
            <a:ext cx="8663098" cy="3880120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r>
              <a:rPr lang="ru-RU" sz="4400" dirty="0" smtClean="0"/>
              <a:t>Соединительные гласные изображаются на письме буквами </a:t>
            </a:r>
            <a:r>
              <a:rPr lang="ru-RU" sz="4400" b="1" i="1" dirty="0" smtClean="0"/>
              <a:t>о</a:t>
            </a:r>
            <a:r>
              <a:rPr lang="ru-RU" sz="4400" dirty="0" smtClean="0"/>
              <a:t> или </a:t>
            </a:r>
            <a:r>
              <a:rPr lang="ru-RU" sz="4400" b="1" i="1" dirty="0" smtClean="0"/>
              <a:t>е</a:t>
            </a:r>
            <a:r>
              <a:rPr lang="ru-RU" sz="4400" dirty="0" smtClean="0"/>
              <a:t>; они прибавляются к концу первой основы, входящей в состав сложного слова.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47400"/>
            <a:ext cx="10080625" cy="2906905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r>
              <a:rPr lang="ru-RU" sz="4900" dirty="0" smtClean="0"/>
              <a:t>После основ на </a:t>
            </a:r>
            <a:r>
              <a:rPr lang="ru-RU" sz="4900" dirty="0" smtClean="0">
                <a:solidFill>
                  <a:srgbClr val="FF0000"/>
                </a:solidFill>
              </a:rPr>
              <a:t>твёрдую согласную</a:t>
            </a:r>
            <a:r>
              <a:rPr lang="ru-RU" sz="4900" dirty="0" smtClean="0"/>
              <a:t> (кроме </a:t>
            </a:r>
            <a:r>
              <a:rPr lang="ru-RU" sz="4900" b="1" i="1" dirty="0" smtClean="0"/>
              <a:t>ж, </a:t>
            </a:r>
            <a:r>
              <a:rPr lang="ru-RU" sz="4900" b="1" i="1" dirty="0" err="1" smtClean="0"/>
              <a:t>ш</a:t>
            </a:r>
            <a:r>
              <a:rPr lang="ru-RU" sz="4900" b="1" i="1" dirty="0" smtClean="0"/>
              <a:t> </a:t>
            </a:r>
            <a:r>
              <a:rPr lang="ru-RU" sz="4900" dirty="0" smtClean="0"/>
              <a:t>и</a:t>
            </a:r>
            <a:r>
              <a:rPr lang="ru-RU" sz="4900" b="1" i="1" dirty="0" smtClean="0"/>
              <a:t> </a:t>
            </a:r>
            <a:r>
              <a:rPr lang="ru-RU" sz="4900" b="1" i="1" dirty="0" err="1" smtClean="0"/>
              <a:t>ц</a:t>
            </a:r>
            <a:r>
              <a:rPr lang="ru-RU" sz="4900" i="1" dirty="0" smtClean="0"/>
              <a:t>)</a:t>
            </a:r>
            <a:r>
              <a:rPr lang="ru-RU" sz="4900" dirty="0" smtClean="0"/>
              <a:t> соединительной гласной бывает </a:t>
            </a:r>
            <a:r>
              <a:rPr lang="ru-RU" sz="4900" b="1" i="1" dirty="0" smtClean="0"/>
              <a:t>о</a:t>
            </a:r>
            <a:r>
              <a:rPr lang="ru-RU" sz="4900" dirty="0" smtClean="0"/>
              <a:t>: </a:t>
            </a:r>
            <a:r>
              <a:rPr lang="ru-RU" sz="4900" i="1" dirty="0" smtClean="0"/>
              <a:t>вод(</a:t>
            </a:r>
            <a:r>
              <a:rPr lang="ru-RU" sz="4900" b="1" i="1" dirty="0" smtClean="0"/>
              <a:t>о</a:t>
            </a:r>
            <a:r>
              <a:rPr lang="ru-RU" sz="4900" i="1" dirty="0" smtClean="0"/>
              <a:t>)провод, груз(</a:t>
            </a:r>
            <a:r>
              <a:rPr lang="ru-RU" sz="4900" b="1" i="1" dirty="0" smtClean="0"/>
              <a:t>о</a:t>
            </a:r>
            <a:r>
              <a:rPr lang="ru-RU" sz="4900" i="1" dirty="0" smtClean="0"/>
              <a:t>)оборот</a:t>
            </a:r>
            <a:endParaRPr lang="ru-RU" sz="49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156" y="2565391"/>
            <a:ext cx="8978119" cy="3608187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r>
              <a:rPr lang="ru-RU" sz="4900" dirty="0" smtClean="0"/>
              <a:t>После </a:t>
            </a:r>
            <a:r>
              <a:rPr lang="ru-RU" dirty="0" smtClean="0"/>
              <a:t> </a:t>
            </a:r>
            <a:r>
              <a:rPr lang="ru-RU" sz="4900" dirty="0" smtClean="0"/>
              <a:t>основ на мягкую согласную – соединительная гласная обычно </a:t>
            </a:r>
            <a:r>
              <a:rPr lang="ru-RU" sz="4900" b="1" i="1" dirty="0" smtClean="0"/>
              <a:t>е</a:t>
            </a:r>
            <a:r>
              <a:rPr lang="ru-RU" sz="4900" dirty="0" smtClean="0"/>
              <a:t> и только иногда </a:t>
            </a:r>
            <a:r>
              <a:rPr lang="ru-RU" sz="4900" b="1" i="1" dirty="0" smtClean="0"/>
              <a:t>о</a:t>
            </a:r>
            <a:r>
              <a:rPr lang="ru-RU" sz="4900" dirty="0" smtClean="0"/>
              <a:t>: </a:t>
            </a:r>
            <a:r>
              <a:rPr lang="ru-RU" sz="4900" i="1" dirty="0" err="1" smtClean="0"/>
              <a:t>земл</a:t>
            </a:r>
            <a:r>
              <a:rPr lang="ru-RU" sz="4900" i="1" dirty="0" smtClean="0"/>
              <a:t>(</a:t>
            </a:r>
            <a:r>
              <a:rPr lang="ru-RU" sz="4900" b="1" i="1" dirty="0" smtClean="0"/>
              <a:t>е</a:t>
            </a:r>
            <a:r>
              <a:rPr lang="ru-RU" sz="4900" i="1" dirty="0" smtClean="0"/>
              <a:t>)</a:t>
            </a:r>
            <a:r>
              <a:rPr lang="ru-RU" sz="4900" i="1" dirty="0" err="1" smtClean="0"/>
              <a:t>делие</a:t>
            </a:r>
            <a:r>
              <a:rPr lang="ru-RU" sz="4900" i="1" dirty="0" smtClean="0"/>
              <a:t>, кров(</a:t>
            </a:r>
            <a:r>
              <a:rPr lang="ru-RU" sz="4900" b="1" i="1" dirty="0" smtClean="0"/>
              <a:t>е</a:t>
            </a:r>
            <a:r>
              <a:rPr lang="ru-RU" sz="4900" i="1" dirty="0" smtClean="0"/>
              <a:t>)</a:t>
            </a:r>
            <a:r>
              <a:rPr lang="ru-RU" sz="4900" i="1" dirty="0" err="1" smtClean="0"/>
              <a:t>носный</a:t>
            </a:r>
            <a:r>
              <a:rPr lang="ru-RU" sz="4900" i="1" dirty="0" smtClean="0"/>
              <a:t>, пыл(</a:t>
            </a:r>
            <a:r>
              <a:rPr lang="ru-RU" sz="4900" b="1" i="1" dirty="0" smtClean="0"/>
              <a:t>е</a:t>
            </a:r>
            <a:r>
              <a:rPr lang="ru-RU" sz="4900" i="1" dirty="0" smtClean="0"/>
              <a:t>)</a:t>
            </a:r>
            <a:r>
              <a:rPr lang="ru-RU" sz="4900" i="1" dirty="0" err="1" smtClean="0"/>
              <a:t>сос</a:t>
            </a:r>
            <a:r>
              <a:rPr lang="ru-RU" sz="4900" i="1" dirty="0" smtClean="0"/>
              <a:t>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9973" y="2351077"/>
            <a:ext cx="9450652" cy="3608187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r>
              <a:rPr lang="ru-RU" sz="4900" dirty="0" smtClean="0"/>
              <a:t>После шипящих, после </a:t>
            </a:r>
            <a:r>
              <a:rPr lang="ru-RU" sz="4900" b="1" i="1" dirty="0" err="1" smtClean="0"/>
              <a:t>ц</a:t>
            </a:r>
            <a:r>
              <a:rPr lang="ru-RU" sz="4900" dirty="0" smtClean="0"/>
              <a:t> и после </a:t>
            </a:r>
            <a:r>
              <a:rPr lang="ru-RU" sz="4900" b="1" i="1" dirty="0" err="1" smtClean="0"/>
              <a:t>й</a:t>
            </a:r>
            <a:r>
              <a:rPr lang="ru-RU" sz="4900" dirty="0" smtClean="0"/>
              <a:t> соединительная гласная всегда </a:t>
            </a:r>
            <a:r>
              <a:rPr lang="ru-RU" sz="4900" b="1" i="1" dirty="0" smtClean="0"/>
              <a:t>е</a:t>
            </a:r>
            <a:r>
              <a:rPr lang="ru-RU" sz="4900" i="1" dirty="0" smtClean="0"/>
              <a:t>: каш(</a:t>
            </a:r>
            <a:r>
              <a:rPr lang="ru-RU" sz="4900" b="1" i="1" dirty="0" smtClean="0"/>
              <a:t>е</a:t>
            </a:r>
            <a:r>
              <a:rPr lang="ru-RU" sz="4900" i="1" dirty="0" smtClean="0"/>
              <a:t>)вар, </a:t>
            </a:r>
            <a:r>
              <a:rPr lang="ru-RU" sz="4900" i="1" dirty="0" err="1" smtClean="0"/>
              <a:t>овц</a:t>
            </a:r>
            <a:r>
              <a:rPr lang="ru-RU" sz="4900" i="1" dirty="0" smtClean="0"/>
              <a:t>(</a:t>
            </a:r>
            <a:r>
              <a:rPr lang="ru-RU" sz="4900" b="1" i="1" dirty="0" smtClean="0"/>
              <a:t>е</a:t>
            </a:r>
            <a:r>
              <a:rPr lang="ru-RU" sz="4900" i="1" dirty="0" smtClean="0"/>
              <a:t>)</a:t>
            </a:r>
            <a:r>
              <a:rPr lang="ru-RU" sz="4900" i="1" dirty="0" err="1" smtClean="0"/>
              <a:t>водство</a:t>
            </a:r>
            <a:r>
              <a:rPr lang="ru-RU" sz="4900" i="1" dirty="0" smtClean="0"/>
              <a:t>, </a:t>
            </a:r>
            <a:r>
              <a:rPr lang="ru-RU" sz="4900" i="1" dirty="0" err="1" smtClean="0"/>
              <a:t>ча</a:t>
            </a:r>
            <a:r>
              <a:rPr lang="ru-RU" sz="4900" i="1" dirty="0" smtClean="0"/>
              <a:t>(</a:t>
            </a:r>
            <a:r>
              <a:rPr lang="ru-RU" sz="4900" b="1" i="1" dirty="0" err="1" smtClean="0"/>
              <a:t>е</a:t>
            </a:r>
            <a:r>
              <a:rPr lang="ru-RU" sz="4900" i="1" dirty="0" smtClean="0"/>
              <a:t>)-питие</a:t>
            </a:r>
            <a:r>
              <a:rPr lang="ru-RU" sz="4900" dirty="0" smtClean="0"/>
              <a:t> (основа </a:t>
            </a:r>
            <a:r>
              <a:rPr lang="ru-RU" sz="4900" i="1" dirty="0" smtClean="0"/>
              <a:t>чай).                </a:t>
            </a:r>
            <a:endParaRPr lang="ru-RU" sz="49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993887"/>
            <a:ext cx="10080625" cy="6399474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ru-RU" b="1" dirty="0"/>
              <a:t>Сложные слова были  известны с </a:t>
            </a:r>
          </a:p>
          <a:p>
            <a:pPr algn="l">
              <a:lnSpc>
                <a:spcPct val="90000"/>
              </a:lnSpc>
            </a:pPr>
            <a:r>
              <a:rPr lang="ru-RU" b="1" dirty="0"/>
              <a:t>древних времен, например, в названии</a:t>
            </a:r>
          </a:p>
          <a:p>
            <a:pPr algn="l">
              <a:lnSpc>
                <a:spcPct val="90000"/>
              </a:lnSpc>
            </a:pPr>
            <a:r>
              <a:rPr lang="ru-RU" b="1" dirty="0"/>
              <a:t> городов: </a:t>
            </a:r>
            <a:r>
              <a:rPr lang="ru-RU" b="1" dirty="0">
                <a:solidFill>
                  <a:schemeClr val="tx1"/>
                </a:solidFill>
              </a:rPr>
              <a:t>Новгород (859 г.), Звенигород (1087),</a:t>
            </a:r>
          </a:p>
          <a:p>
            <a:pPr algn="l">
              <a:lnSpc>
                <a:spcPct val="90000"/>
              </a:lnSpc>
            </a:pPr>
            <a:r>
              <a:rPr lang="ru-RU" b="1" dirty="0">
                <a:solidFill>
                  <a:schemeClr val="tx1"/>
                </a:solidFill>
              </a:rPr>
              <a:t>Ярославль (1071), Холмогоры, </a:t>
            </a:r>
            <a:r>
              <a:rPr lang="ru-RU" b="1" dirty="0" err="1">
                <a:solidFill>
                  <a:schemeClr val="tx1"/>
                </a:solidFill>
              </a:rPr>
              <a:t>Волокаламск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pPr algn="l">
              <a:lnSpc>
                <a:spcPct val="9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Волоколамск:</a:t>
            </a:r>
            <a:endParaRPr lang="ru-RU" b="1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В </a:t>
            </a:r>
            <a:r>
              <a:rPr lang="ru-RU" b="1" dirty="0">
                <a:solidFill>
                  <a:schemeClr val="tx1"/>
                </a:solidFill>
              </a:rPr>
              <a:t>наше время по этому же типу названы города </a:t>
            </a:r>
            <a:r>
              <a:rPr lang="ru-RU" b="1" dirty="0" err="1">
                <a:solidFill>
                  <a:schemeClr val="tx1"/>
                </a:solidFill>
              </a:rPr>
              <a:t>Зеленогорск</a:t>
            </a:r>
            <a:r>
              <a:rPr lang="ru-RU" b="1" dirty="0">
                <a:solidFill>
                  <a:schemeClr val="tx1"/>
                </a:solidFill>
              </a:rPr>
              <a:t>, Новосибирск, Волгоград.</a:t>
            </a:r>
          </a:p>
          <a:p>
            <a:pPr algn="l">
              <a:lnSpc>
                <a:spcPct val="90000"/>
              </a:lnSpc>
            </a:pPr>
            <a:endParaRPr lang="ru-RU" sz="3100" dirty="0"/>
          </a:p>
          <a:p>
            <a:pPr algn="l">
              <a:lnSpc>
                <a:spcPct val="90000"/>
              </a:lnSpc>
            </a:pPr>
            <a:endParaRPr lang="ru-RU" sz="3100" dirty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"/>
            <a:ext cx="10080625" cy="708697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Знаете ли вы…</a:t>
            </a:r>
          </a:p>
        </p:txBody>
      </p:sp>
      <p:sp>
        <p:nvSpPr>
          <p:cNvPr id="132100" name="WordArt 4"/>
          <p:cNvSpPr>
            <a:spLocks noChangeArrowheads="1" noChangeShapeType="1" noTextEdit="1"/>
          </p:cNvSpPr>
          <p:nvPr/>
        </p:nvSpPr>
        <p:spPr bwMode="auto">
          <a:xfrm>
            <a:off x="8269285" y="2"/>
            <a:ext cx="1417598" cy="2283640"/>
          </a:xfrm>
          <a:prstGeom prst="rect">
            <a:avLst/>
          </a:prstGeom>
        </p:spPr>
        <p:txBody>
          <a:bodyPr wrap="none" lIns="100794" tIns="50397" rIns="100794" bIns="50397" fromWordArt="1">
            <a:prstTxWarp prst="textCascadeUp">
              <a:avLst>
                <a:gd name="adj" fmla="val 98824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10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VivaldiD CL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0" grpId="0" animBg="1"/>
      <p:bldP spid="13210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94217"/>
            <a:ext cx="9576594" cy="21943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Не всегда в сложных словах есть</a:t>
            </a:r>
            <a:br>
              <a:rPr lang="ru-RU" b="1" dirty="0" smtClean="0"/>
            </a:br>
            <a:r>
              <a:rPr lang="ru-RU" b="1" dirty="0" smtClean="0"/>
              <a:t>соединительные буквы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5470" y="2136763"/>
            <a:ext cx="4475798" cy="4672311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Газета, стена</a:t>
            </a:r>
          </a:p>
          <a:p>
            <a:endParaRPr lang="ru-RU" sz="4400" dirty="0" smtClean="0"/>
          </a:p>
          <a:p>
            <a:r>
              <a:rPr lang="ru-RU" sz="4400" dirty="0" smtClean="0"/>
              <a:t>Главный , врач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4317" y="2126147"/>
            <a:ext cx="4475798" cy="459356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Стенгазета</a:t>
            </a:r>
          </a:p>
          <a:p>
            <a:endParaRPr lang="ru-RU" sz="4400" dirty="0" smtClean="0"/>
          </a:p>
          <a:p>
            <a:r>
              <a:rPr lang="ru-RU" sz="4400" dirty="0" smtClean="0"/>
              <a:t>Главврач</a:t>
            </a:r>
            <a:endParaRPr lang="ru-RU" sz="4400" dirty="0"/>
          </a:p>
        </p:txBody>
      </p:sp>
      <p:sp>
        <p:nvSpPr>
          <p:cNvPr id="5" name="Arc 5"/>
          <p:cNvSpPr>
            <a:spLocks/>
          </p:cNvSpPr>
          <p:nvPr/>
        </p:nvSpPr>
        <p:spPr bwMode="auto">
          <a:xfrm rot="17162791">
            <a:off x="5340298" y="1834966"/>
            <a:ext cx="664917" cy="1124925"/>
          </a:xfrm>
          <a:custGeom>
            <a:avLst/>
            <a:gdLst>
              <a:gd name="G0" fmla="+- 0 0 0"/>
              <a:gd name="G1" fmla="+- 19585 0 0"/>
              <a:gd name="G2" fmla="+- 21600 0 0"/>
              <a:gd name="T0" fmla="*/ 9109 w 21600"/>
              <a:gd name="T1" fmla="*/ 0 h 29009"/>
              <a:gd name="T2" fmla="*/ 19436 w 21600"/>
              <a:gd name="T3" fmla="*/ 29009 h 29009"/>
              <a:gd name="T4" fmla="*/ 0 w 21600"/>
              <a:gd name="T5" fmla="*/ 19585 h 29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9009" fill="none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</a:path>
              <a:path w="21600" h="29009" stroke="0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  <a:lnTo>
                  <a:pt x="0" y="19585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sp>
        <p:nvSpPr>
          <p:cNvPr id="6" name="Arc 5"/>
          <p:cNvSpPr>
            <a:spLocks/>
          </p:cNvSpPr>
          <p:nvPr/>
        </p:nvSpPr>
        <p:spPr bwMode="auto">
          <a:xfrm rot="17162791">
            <a:off x="6660102" y="1767732"/>
            <a:ext cx="892636" cy="1218299"/>
          </a:xfrm>
          <a:custGeom>
            <a:avLst/>
            <a:gdLst>
              <a:gd name="G0" fmla="+- 0 0 0"/>
              <a:gd name="G1" fmla="+- 19585 0 0"/>
              <a:gd name="G2" fmla="+- 21600 0 0"/>
              <a:gd name="T0" fmla="*/ 9109 w 21600"/>
              <a:gd name="T1" fmla="*/ 0 h 29009"/>
              <a:gd name="T2" fmla="*/ 19436 w 21600"/>
              <a:gd name="T3" fmla="*/ 29009 h 29009"/>
              <a:gd name="T4" fmla="*/ 0 w 21600"/>
              <a:gd name="T5" fmla="*/ 19585 h 29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9009" fill="none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</a:path>
              <a:path w="21600" h="29009" stroke="0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  <a:lnTo>
                  <a:pt x="0" y="19585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sp>
        <p:nvSpPr>
          <p:cNvPr id="7" name="Arc 5"/>
          <p:cNvSpPr>
            <a:spLocks/>
          </p:cNvSpPr>
          <p:nvPr/>
        </p:nvSpPr>
        <p:spPr bwMode="auto">
          <a:xfrm rot="17162791">
            <a:off x="978855" y="3457789"/>
            <a:ext cx="764798" cy="1192377"/>
          </a:xfrm>
          <a:custGeom>
            <a:avLst/>
            <a:gdLst>
              <a:gd name="G0" fmla="+- 0 0 0"/>
              <a:gd name="G1" fmla="+- 19585 0 0"/>
              <a:gd name="G2" fmla="+- 21600 0 0"/>
              <a:gd name="T0" fmla="*/ 9109 w 21600"/>
              <a:gd name="T1" fmla="*/ 0 h 29009"/>
              <a:gd name="T2" fmla="*/ 19436 w 21600"/>
              <a:gd name="T3" fmla="*/ 29009 h 29009"/>
              <a:gd name="T4" fmla="*/ 0 w 21600"/>
              <a:gd name="T5" fmla="*/ 19585 h 29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9009" fill="none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</a:path>
              <a:path w="21600" h="29009" stroke="0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  <a:lnTo>
                  <a:pt x="0" y="19585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sp>
        <p:nvSpPr>
          <p:cNvPr id="8" name="Arc 5"/>
          <p:cNvSpPr>
            <a:spLocks/>
          </p:cNvSpPr>
          <p:nvPr/>
        </p:nvSpPr>
        <p:spPr bwMode="auto">
          <a:xfrm rot="17162791">
            <a:off x="2954660" y="2005485"/>
            <a:ext cx="780582" cy="1004688"/>
          </a:xfrm>
          <a:custGeom>
            <a:avLst/>
            <a:gdLst>
              <a:gd name="G0" fmla="+- 0 0 0"/>
              <a:gd name="G1" fmla="+- 19585 0 0"/>
              <a:gd name="G2" fmla="+- 21600 0 0"/>
              <a:gd name="T0" fmla="*/ 9109 w 21600"/>
              <a:gd name="T1" fmla="*/ 0 h 29009"/>
              <a:gd name="T2" fmla="*/ 19436 w 21600"/>
              <a:gd name="T3" fmla="*/ 29009 h 29009"/>
              <a:gd name="T4" fmla="*/ 0 w 21600"/>
              <a:gd name="T5" fmla="*/ 19585 h 29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9009" fill="none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</a:path>
              <a:path w="21600" h="29009" stroke="0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  <a:lnTo>
                  <a:pt x="0" y="19585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sp>
        <p:nvSpPr>
          <p:cNvPr id="9" name="Arc 5"/>
          <p:cNvSpPr>
            <a:spLocks/>
          </p:cNvSpPr>
          <p:nvPr/>
        </p:nvSpPr>
        <p:spPr bwMode="auto">
          <a:xfrm rot="17162791">
            <a:off x="1121029" y="1855471"/>
            <a:ext cx="747423" cy="1177831"/>
          </a:xfrm>
          <a:custGeom>
            <a:avLst/>
            <a:gdLst>
              <a:gd name="G0" fmla="+- 0 0 0"/>
              <a:gd name="G1" fmla="+- 19585 0 0"/>
              <a:gd name="G2" fmla="+- 21600 0 0"/>
              <a:gd name="T0" fmla="*/ 9109 w 21600"/>
              <a:gd name="T1" fmla="*/ 0 h 29009"/>
              <a:gd name="T2" fmla="*/ 19436 w 21600"/>
              <a:gd name="T3" fmla="*/ 29009 h 29009"/>
              <a:gd name="T4" fmla="*/ 0 w 21600"/>
              <a:gd name="T5" fmla="*/ 19585 h 29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9009" fill="none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</a:path>
              <a:path w="21600" h="29009" stroke="0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  <a:lnTo>
                  <a:pt x="0" y="19585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sp>
        <p:nvSpPr>
          <p:cNvPr id="10" name="Arc 5"/>
          <p:cNvSpPr>
            <a:spLocks/>
          </p:cNvSpPr>
          <p:nvPr/>
        </p:nvSpPr>
        <p:spPr bwMode="auto">
          <a:xfrm rot="17162791">
            <a:off x="5332675" y="3414919"/>
            <a:ext cx="762111" cy="1033571"/>
          </a:xfrm>
          <a:custGeom>
            <a:avLst/>
            <a:gdLst>
              <a:gd name="G0" fmla="+- 0 0 0"/>
              <a:gd name="G1" fmla="+- 19585 0 0"/>
              <a:gd name="G2" fmla="+- 21600 0 0"/>
              <a:gd name="T0" fmla="*/ 9109 w 21600"/>
              <a:gd name="T1" fmla="*/ 0 h 29009"/>
              <a:gd name="T2" fmla="*/ 19436 w 21600"/>
              <a:gd name="T3" fmla="*/ 29009 h 29009"/>
              <a:gd name="T4" fmla="*/ 0 w 21600"/>
              <a:gd name="T5" fmla="*/ 19585 h 29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9009" fill="none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</a:path>
              <a:path w="21600" h="29009" stroke="0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  <a:lnTo>
                  <a:pt x="0" y="19585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sp>
        <p:nvSpPr>
          <p:cNvPr id="11" name="Arc 5"/>
          <p:cNvSpPr>
            <a:spLocks/>
          </p:cNvSpPr>
          <p:nvPr/>
        </p:nvSpPr>
        <p:spPr bwMode="auto">
          <a:xfrm rot="17162791">
            <a:off x="3692429" y="3356156"/>
            <a:ext cx="748436" cy="1177831"/>
          </a:xfrm>
          <a:custGeom>
            <a:avLst/>
            <a:gdLst>
              <a:gd name="G0" fmla="+- 0 0 0"/>
              <a:gd name="G1" fmla="+- 19585 0 0"/>
              <a:gd name="G2" fmla="+- 21600 0 0"/>
              <a:gd name="T0" fmla="*/ 9109 w 21600"/>
              <a:gd name="T1" fmla="*/ 0 h 29009"/>
              <a:gd name="T2" fmla="*/ 19436 w 21600"/>
              <a:gd name="T3" fmla="*/ 29009 h 29009"/>
              <a:gd name="T4" fmla="*/ 0 w 21600"/>
              <a:gd name="T5" fmla="*/ 19585 h 29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9009" fill="none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</a:path>
              <a:path w="21600" h="29009" stroke="0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  <a:lnTo>
                  <a:pt x="0" y="19585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sp>
        <p:nvSpPr>
          <p:cNvPr id="12" name="Arc 5"/>
          <p:cNvSpPr>
            <a:spLocks/>
          </p:cNvSpPr>
          <p:nvPr/>
        </p:nvSpPr>
        <p:spPr bwMode="auto">
          <a:xfrm rot="17162791">
            <a:off x="6526561" y="3434244"/>
            <a:ext cx="780580" cy="1004688"/>
          </a:xfrm>
          <a:custGeom>
            <a:avLst/>
            <a:gdLst>
              <a:gd name="G0" fmla="+- 0 0 0"/>
              <a:gd name="G1" fmla="+- 19585 0 0"/>
              <a:gd name="G2" fmla="+- 21600 0 0"/>
              <a:gd name="T0" fmla="*/ 9109 w 21600"/>
              <a:gd name="T1" fmla="*/ 0 h 29009"/>
              <a:gd name="T2" fmla="*/ 19436 w 21600"/>
              <a:gd name="T3" fmla="*/ 29009 h 29009"/>
              <a:gd name="T4" fmla="*/ 0 w 21600"/>
              <a:gd name="T5" fmla="*/ 19585 h 29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9009" fill="none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</a:path>
              <a:path w="21600" h="29009" stroke="0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  <a:lnTo>
                  <a:pt x="0" y="19585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65127"/>
            <a:ext cx="9576594" cy="675296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400" b="1" dirty="0" smtClean="0"/>
              <a:t>Сложные  слова</a:t>
            </a:r>
          </a:p>
          <a:p>
            <a:pPr algn="ctr">
              <a:buFont typeface="Arial" charset="0"/>
              <a:buNone/>
            </a:pPr>
            <a:endParaRPr lang="ru-RU" sz="4400" dirty="0" smtClean="0"/>
          </a:p>
          <a:p>
            <a:r>
              <a:rPr lang="ru-RU" sz="4400" dirty="0" smtClean="0"/>
              <a:t>Соединительные буквы </a:t>
            </a:r>
            <a:r>
              <a:rPr lang="ru-RU" sz="4400" dirty="0" smtClean="0">
                <a:solidFill>
                  <a:srgbClr val="FF0000"/>
                </a:solidFill>
              </a:rPr>
              <a:t>О</a:t>
            </a:r>
            <a:r>
              <a:rPr lang="ru-RU" sz="4400" dirty="0" smtClean="0"/>
              <a:t> и </a:t>
            </a:r>
            <a:r>
              <a:rPr lang="ru-RU" sz="4400" dirty="0" smtClean="0">
                <a:solidFill>
                  <a:srgbClr val="FF0000"/>
                </a:solidFill>
              </a:rPr>
              <a:t>Е</a:t>
            </a:r>
            <a:r>
              <a:rPr lang="ru-RU" sz="4400" dirty="0" smtClean="0"/>
              <a:t>  в сложных словах – это орфограммы;</a:t>
            </a:r>
          </a:p>
          <a:p>
            <a:pPr>
              <a:buFont typeface="Arial" charset="0"/>
              <a:buNone/>
            </a:pPr>
            <a:endParaRPr lang="ru-RU" sz="4400" dirty="0" smtClean="0"/>
          </a:p>
          <a:p>
            <a:r>
              <a:rPr lang="ru-RU" sz="4400" dirty="0" smtClean="0"/>
              <a:t>Не всегда в сложных словах есть</a:t>
            </a:r>
          </a:p>
          <a:p>
            <a:pPr>
              <a:buFont typeface="Arial" charset="0"/>
              <a:buNone/>
            </a:pPr>
            <a:r>
              <a:rPr lang="ru-RU" sz="4400" dirty="0" smtClean="0"/>
              <a:t>   соединительные буквы;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j03701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269285" y="236215"/>
            <a:ext cx="1811340" cy="2283641"/>
          </a:xfrm>
          <a:prstGeom prst="rect">
            <a:avLst/>
          </a:prstGeom>
          <a:noFill/>
          <a:ln/>
        </p:spPr>
      </p:pic>
      <p:sp>
        <p:nvSpPr>
          <p:cNvPr id="2" name="Прямоугольник 1"/>
          <p:cNvSpPr/>
          <p:nvPr/>
        </p:nvSpPr>
        <p:spPr>
          <a:xfrm>
            <a:off x="472497" y="551204"/>
            <a:ext cx="8663098" cy="6398887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r>
              <a:rPr lang="ru-RU" sz="4000" dirty="0"/>
              <a:t>1. Прочитать слово. </a:t>
            </a:r>
            <a:br>
              <a:rPr lang="ru-RU" sz="4000" dirty="0"/>
            </a:br>
            <a:r>
              <a:rPr lang="ru-RU" sz="4000" dirty="0"/>
              <a:t>2. Доказать, что оно сложное: найти корни. </a:t>
            </a:r>
            <a:br>
              <a:rPr lang="ru-RU" sz="4000" dirty="0"/>
            </a:br>
            <a:r>
              <a:rPr lang="ru-RU" sz="4000" dirty="0"/>
              <a:t>3. Если первый корень окачивается на твёрдый – надо писать о, если на мягкий или шипящий – е. </a:t>
            </a:r>
            <a:br>
              <a:rPr lang="ru-RU" sz="4000" dirty="0"/>
            </a:br>
            <a:r>
              <a:rPr lang="ru-RU" sz="4000" dirty="0"/>
              <a:t>4. Записать слово. </a:t>
            </a:r>
            <a:br>
              <a:rPr lang="ru-RU" sz="4000" dirty="0"/>
            </a:br>
            <a:r>
              <a:rPr lang="ru-RU" sz="4000" dirty="0"/>
              <a:t>5. Проверить написание: выделить корни и подчеркнуть орфограмму – соединительную гласную. </a:t>
            </a:r>
            <a:br>
              <a:rPr lang="ru-RU" sz="4000" dirty="0"/>
            </a:b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/>
              <a:t>Сложные слова  и  устное народное творчество.</a:t>
            </a:r>
            <a:endParaRPr lang="ru-RU" sz="6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Проект №2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7803_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36255" y="208242"/>
            <a:ext cx="2619912" cy="1751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47631bi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-1072816" y="4493807"/>
            <a:ext cx="2779173" cy="186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motor_max_250_002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 t="29208" b="27333"/>
          <a:stretch>
            <a:fillRect/>
          </a:stretch>
        </p:blipFill>
        <p:spPr bwMode="auto">
          <a:xfrm rot="376049">
            <a:off x="5675603" y="4969787"/>
            <a:ext cx="4200260" cy="182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 descr="ZP319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023" y="286988"/>
            <a:ext cx="2938433" cy="220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5" descr="ZP329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54297" y="1874171"/>
            <a:ext cx="3221950" cy="267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4167009" y="762967"/>
            <a:ext cx="1270579" cy="3492850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4723544" y="4255818"/>
            <a:ext cx="157510" cy="556476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4245764" y="843464"/>
            <a:ext cx="1111319" cy="111120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4245764" y="1954666"/>
            <a:ext cx="1111319" cy="111120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sp>
        <p:nvSpPr>
          <p:cNvPr id="5141" name="Oval 21"/>
          <p:cNvSpPr>
            <a:spLocks noChangeArrowheads="1"/>
          </p:cNvSpPr>
          <p:nvPr/>
        </p:nvSpPr>
        <p:spPr bwMode="auto">
          <a:xfrm>
            <a:off x="4245764" y="3065869"/>
            <a:ext cx="1111319" cy="1111203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pic>
        <p:nvPicPr>
          <p:cNvPr id="5144" name="Picture 2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Автомобили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9744604" y="7223689"/>
            <a:ext cx="336021" cy="33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1.09462 0.66157 " pathEditMode="relative" ptsTypes="AA">
                                      <p:cBhvr>
                                        <p:cTn id="11" dur="5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625 0.06852 L -1.00364 0.0581 " pathEditMode="relative" ptsTypes="AA">
                                      <p:cBhvr>
                                        <p:cTn id="17" dur="3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67 -0.02129 L -1.08264 0.26227 " pathEditMode="relative" ptsTypes="AA">
                                      <p:cBhvr>
                                        <p:cTn id="23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000"/>
                            </p:stCondLst>
                            <p:childTnLst>
                              <p:par>
                                <p:cTn id="38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500"/>
                            </p:stCondLst>
                            <p:childTnLst>
                              <p:par>
                                <p:cTn id="51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1000"/>
                            </p:stCondLst>
                            <p:childTnLst>
                              <p:par>
                                <p:cTn id="57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493 0.09629 L 1.30503 0.24329 " pathEditMode="relative" ptsTypes="AA">
                                      <p:cBhvr>
                                        <p:cTn id="65" dur="5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9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31 -0.00069 L 1.48837 0.02107 " pathEditMode="relative" rAng="0" ptsTypes="AA">
                                      <p:cBhvr>
                                        <p:cTn id="71" dur="5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6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44"/>
                </p:tgtEl>
              </p:cMediaNode>
            </p:audio>
          </p:childTnLst>
        </p:cTn>
      </p:par>
    </p:tnLst>
    <p:bldLst>
      <p:bldP spid="5137" grpId="0" animBg="1"/>
      <p:bldP spid="5138" grpId="0" animBg="1"/>
      <p:bldP spid="5139" grpId="0" animBg="1"/>
      <p:bldP spid="5139" grpId="1" animBg="1"/>
      <p:bldP spid="5139" grpId="2" animBg="1"/>
      <p:bldP spid="5140" grpId="0" animBg="1"/>
      <p:bldP spid="5140" grpId="1" animBg="1"/>
      <p:bldP spid="5140" grpId="2" animBg="1"/>
      <p:bldP spid="51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5668" y="1922449"/>
            <a:ext cx="4437432" cy="1337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ерв</a:t>
            </a:r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 </a:t>
            </a:r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бря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pPr algn="ctr">
              <a:lnSpc>
                <a:spcPct val="100000"/>
              </a:lnSpc>
            </a:pPr>
            <a:r>
              <a:rPr lang="ru-RU" sz="40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ла</a:t>
            </a:r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сс</a:t>
            </a:r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ная р</a:t>
            </a:r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бота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0" y="779441"/>
            <a:ext cx="10080625" cy="6478221"/>
          </a:xfrm>
        </p:spPr>
        <p:txBody>
          <a:bodyPr/>
          <a:lstStyle/>
          <a:p>
            <a:pPr marL="671962" indent="-671962">
              <a:lnSpc>
                <a:spcPct val="90000"/>
              </a:lnSpc>
            </a:pPr>
            <a:r>
              <a:rPr lang="ru-RU" dirty="0" smtClean="0"/>
              <a:t>                       </a:t>
            </a:r>
            <a:r>
              <a:rPr lang="ru-RU" sz="4400" dirty="0" smtClean="0"/>
              <a:t>Замените </a:t>
            </a:r>
            <a:r>
              <a:rPr lang="ru-RU" sz="4400" dirty="0"/>
              <a:t>русскими синонимами –сложными словами- слова иноязычного происхождения:</a:t>
            </a:r>
          </a:p>
          <a:p>
            <a:pPr marL="671962" indent="-671962" algn="ctr">
              <a:lnSpc>
                <a:spcPct val="90000"/>
              </a:lnSpc>
            </a:pPr>
            <a:r>
              <a:rPr lang="ru-RU" sz="5300" dirty="0" smtClean="0">
                <a:solidFill>
                  <a:srgbClr val="663300"/>
                </a:solidFill>
              </a:rPr>
              <a:t>Каллиграфия</a:t>
            </a:r>
            <a:endParaRPr lang="ru-RU" sz="5300" dirty="0"/>
          </a:p>
          <a:p>
            <a:pPr marL="671962" indent="-671962" algn="ctr">
              <a:lnSpc>
                <a:spcPct val="90000"/>
              </a:lnSpc>
            </a:pPr>
            <a:r>
              <a:rPr lang="ru-RU" sz="5300" dirty="0" smtClean="0">
                <a:solidFill>
                  <a:srgbClr val="663300"/>
                </a:solidFill>
              </a:rPr>
              <a:t>Орфография</a:t>
            </a:r>
            <a:endParaRPr lang="ru-RU" sz="5300" dirty="0">
              <a:solidFill>
                <a:srgbClr val="663300"/>
              </a:solidFill>
            </a:endParaRPr>
          </a:p>
          <a:p>
            <a:pPr marL="671962" indent="-671962" algn="ctr">
              <a:lnSpc>
                <a:spcPct val="90000"/>
              </a:lnSpc>
            </a:pPr>
            <a:r>
              <a:rPr lang="ru-RU" sz="4900" dirty="0" smtClean="0">
                <a:solidFill>
                  <a:srgbClr val="990000"/>
                </a:solidFill>
              </a:rPr>
              <a:t>Проверь </a:t>
            </a:r>
            <a:r>
              <a:rPr lang="ru-RU" sz="4900" dirty="0">
                <a:solidFill>
                  <a:srgbClr val="990000"/>
                </a:solidFill>
              </a:rPr>
              <a:t>себя:</a:t>
            </a:r>
          </a:p>
          <a:p>
            <a:pPr marL="671962" indent="-671962" algn="ctr">
              <a:lnSpc>
                <a:spcPct val="90000"/>
              </a:lnSpc>
            </a:pPr>
            <a:r>
              <a:rPr lang="ru-RU" sz="4900" dirty="0">
                <a:solidFill>
                  <a:srgbClr val="990000"/>
                </a:solidFill>
              </a:rPr>
              <a:t>чистописание, правописание, </a:t>
            </a:r>
          </a:p>
          <a:p>
            <a:pPr marL="671962" indent="-671962" algn="r">
              <a:lnSpc>
                <a:spcPct val="90000"/>
              </a:lnSpc>
            </a:pPr>
            <a:r>
              <a:rPr lang="ru-RU" dirty="0" smtClean="0">
                <a:solidFill>
                  <a:srgbClr val="990000"/>
                </a:solidFill>
              </a:rPr>
              <a:t>.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080625" cy="1160201"/>
          </a:xfrm>
        </p:spPr>
        <p:txBody>
          <a:bodyPr/>
          <a:lstStyle/>
          <a:p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41988" name="Picture 4" descr="ученик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98" y="6142252"/>
            <a:ext cx="1764095" cy="102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xfrm>
            <a:off x="315020" y="708721"/>
            <a:ext cx="8295514" cy="593224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>
                <a:latin typeface="Arial" charset="0"/>
              </a:rPr>
              <a:t> 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>
                <a:latin typeface="Arial" charset="0"/>
              </a:rPr>
              <a:t>…</a:t>
            </a:r>
            <a:r>
              <a:rPr lang="ru-RU" sz="4400" dirty="0" smtClean="0">
                <a:solidFill>
                  <a:srgbClr val="0000CC"/>
                </a:solidFill>
                <a:latin typeface="Arial" charset="0"/>
              </a:rPr>
              <a:t>Круглолица, черноброва,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400" dirty="0" smtClean="0">
                <a:solidFill>
                  <a:srgbClr val="0000CC"/>
                </a:solidFill>
                <a:latin typeface="Arial" charset="0"/>
              </a:rPr>
              <a:t> нраву кроткого такого.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400" dirty="0" smtClean="0">
                <a:solidFill>
                  <a:srgbClr val="0000CC"/>
                </a:solidFill>
                <a:latin typeface="Arial" charset="0"/>
              </a:rPr>
              <a:t>                       А.С. Пушкин </a:t>
            </a:r>
          </a:p>
          <a:p>
            <a:pPr eaLnBrk="1" hangingPunct="1">
              <a:buFont typeface="Wingdings 2" pitchFamily="18" charset="2"/>
              <a:buNone/>
            </a:pPr>
            <a:endParaRPr lang="ru-RU" sz="4400" dirty="0" smtClean="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23554" name="Rectangle 2"/>
          <p:cNvSpPr>
            <a:spLocks noGrp="1"/>
          </p:cNvSpPr>
          <p:nvPr>
            <p:ph type="title"/>
          </p:nvPr>
        </p:nvSpPr>
        <p:spPr bwMode="auto">
          <a:xfrm>
            <a:off x="595037" y="4177071"/>
            <a:ext cx="7980495" cy="1259946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700" dirty="0" smtClean="0">
                <a:solidFill>
                  <a:schemeClr val="tx1"/>
                </a:solidFill>
                <a:latin typeface="Arial" charset="0"/>
              </a:rPr>
              <a:t>Для чего использует сложные слова автор?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11340" y="1102435"/>
            <a:ext cx="6379190" cy="860319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r>
              <a:rPr lang="ru-RU" sz="5300" dirty="0" smtClean="0"/>
              <a:t>Внимание: розыск!</a:t>
            </a:r>
            <a:endParaRPr lang="ru-RU" sz="5300" dirty="0"/>
          </a:p>
        </p:txBody>
      </p:sp>
      <p:pic>
        <p:nvPicPr>
          <p:cNvPr id="2" name="Picture 3" descr="N:\чернуха с. г\Чернуха С.Г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6205" y="0"/>
            <a:ext cx="10106831" cy="75596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199821"/>
            <a:ext cx="8584307" cy="2887399"/>
          </a:xfrm>
        </p:spPr>
        <p:txBody>
          <a:bodyPr>
            <a:noAutofit/>
          </a:bodyPr>
          <a:lstStyle/>
          <a:p>
            <a:pPr algn="ctr"/>
            <a:r>
              <a:rPr lang="ru-RU" sz="5300" b="1" dirty="0" smtClean="0">
                <a:solidFill>
                  <a:srgbClr val="0070C0"/>
                </a:solidFill>
              </a:rPr>
              <a:t>Проект </a:t>
            </a:r>
            <a:r>
              <a:rPr lang="ru-RU" sz="5300" b="1" dirty="0">
                <a:solidFill>
                  <a:srgbClr val="0070C0"/>
                </a:solidFill>
              </a:rPr>
              <a:t>«</a:t>
            </a:r>
            <a:r>
              <a:rPr lang="ru-RU" sz="5300" b="1" dirty="0" smtClean="0">
                <a:solidFill>
                  <a:srgbClr val="0070C0"/>
                </a:solidFill>
              </a:rPr>
              <a:t>Энциклопедия </a:t>
            </a:r>
            <a:r>
              <a:rPr lang="ru-RU" sz="5300" b="1" dirty="0">
                <a:solidFill>
                  <a:srgbClr val="0070C0"/>
                </a:solidFill>
              </a:rPr>
              <a:t>одного слова»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1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4031" y="419982"/>
            <a:ext cx="9072563" cy="918693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0070C0"/>
                </a:solidFill>
                <a:latin typeface="Monotype Corsiva" pitchFamily="66" charset="0"/>
              </a:rPr>
              <a:t>«Подари другому благо»</a:t>
            </a:r>
            <a:r>
              <a:rPr lang="ru-RU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23687"/>
            <a:ext cx="5276579" cy="5696024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sz="2600" dirty="0"/>
              <a:t> </a:t>
            </a:r>
            <a:endParaRPr lang="ru-RU" sz="2600" b="1" i="1" dirty="0"/>
          </a:p>
          <a:p>
            <a:pPr>
              <a:buFontTx/>
              <a:buNone/>
            </a:pPr>
            <a:endParaRPr lang="ru-RU" sz="2600" b="1" i="1" dirty="0"/>
          </a:p>
          <a:p>
            <a:pPr>
              <a:buFontTx/>
              <a:buNone/>
            </a:pPr>
            <a:r>
              <a:rPr lang="ru-RU" sz="2600" dirty="0"/>
              <a:t> </a:t>
            </a:r>
            <a:r>
              <a:rPr lang="ru-RU" sz="2600" b="1" i="1" dirty="0" smtClean="0"/>
              <a:t>1) </a:t>
            </a:r>
            <a:r>
              <a:rPr lang="ru-RU" sz="2600" b="1" i="1" dirty="0"/>
              <a:t>Из каких двух слов образовалось одно слово, которое значит «дарю </a:t>
            </a:r>
            <a:r>
              <a:rPr lang="ru-RU" sz="2600" b="1" i="1" dirty="0" smtClean="0"/>
              <a:t>и благо» </a:t>
            </a:r>
            <a:endParaRPr lang="ru-RU" sz="2600" b="1" i="1" dirty="0"/>
          </a:p>
          <a:p>
            <a:pPr>
              <a:buFontTx/>
              <a:buNone/>
            </a:pPr>
            <a:endParaRPr lang="ru-RU" sz="2600" b="1" i="1" dirty="0"/>
          </a:p>
          <a:p>
            <a:pPr>
              <a:buFontTx/>
              <a:buNone/>
            </a:pPr>
            <a:r>
              <a:rPr lang="ru-RU" sz="2600" b="1" i="1" dirty="0" smtClean="0"/>
              <a:t>2)Вставь </a:t>
            </a:r>
            <a:r>
              <a:rPr lang="ru-RU" sz="2600" b="1" i="1" dirty="0"/>
              <a:t>пропущенное слово:</a:t>
            </a:r>
          </a:p>
          <a:p>
            <a:pPr>
              <a:buFontTx/>
              <a:buNone/>
            </a:pPr>
            <a:r>
              <a:rPr lang="ru-RU" sz="2600" b="1" i="1" dirty="0"/>
              <a:t> ТИШЬ ДА ГЛАДЬ, ДА БОЖЬЯ</a:t>
            </a:r>
            <a:r>
              <a:rPr lang="ru-RU" sz="2600" dirty="0"/>
              <a:t> 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5124318" y="1417422"/>
            <a:ext cx="4452276" cy="133870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7509" name="Group 101"/>
          <p:cNvGraphicFramePr>
            <a:graphicFrameLocks noGrp="1"/>
          </p:cNvGraphicFramePr>
          <p:nvPr>
            <p:ph sz="quarter" idx="3"/>
          </p:nvPr>
        </p:nvGraphicFramePr>
        <p:xfrm>
          <a:off x="5119068" y="2992366"/>
          <a:ext cx="4405050" cy="573236"/>
        </p:xfrm>
        <a:graphic>
          <a:graphicData uri="http://schemas.openxmlformats.org/drawingml/2006/table">
            <a:tbl>
              <a:tblPr/>
              <a:tblGrid>
                <a:gridCol w="377477"/>
                <a:gridCol w="502148"/>
                <a:gridCol w="439812"/>
                <a:gridCol w="441544"/>
                <a:gridCol w="493506"/>
                <a:gridCol w="387851"/>
                <a:gridCol w="439812"/>
                <a:gridCol w="441544"/>
                <a:gridCol w="439812"/>
                <a:gridCol w="441544"/>
              </a:tblGrid>
              <a:tr h="57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559" name="Group 151"/>
          <p:cNvGraphicFramePr>
            <a:graphicFrameLocks noGrp="1"/>
          </p:cNvGraphicFramePr>
          <p:nvPr/>
        </p:nvGraphicFramePr>
        <p:xfrm>
          <a:off x="4961557" y="5118540"/>
          <a:ext cx="4536280" cy="573236"/>
        </p:xfrm>
        <a:graphic>
          <a:graphicData uri="http://schemas.openxmlformats.org/drawingml/2006/table">
            <a:tbl>
              <a:tblPr/>
              <a:tblGrid>
                <a:gridCol w="514532"/>
                <a:gridCol w="500531"/>
                <a:gridCol w="498781"/>
                <a:gridCol w="500531"/>
                <a:gridCol w="500531"/>
                <a:gridCol w="500531"/>
                <a:gridCol w="505781"/>
                <a:gridCol w="507531"/>
                <a:gridCol w="507531"/>
              </a:tblGrid>
              <a:tr h="57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763" y="1338675"/>
            <a:ext cx="5355370" cy="2357166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ru-RU" sz="4000" b="1" dirty="0"/>
              <a:t>Лексическое значение</a:t>
            </a:r>
          </a:p>
        </p:txBody>
      </p:sp>
      <p:sp>
        <p:nvSpPr>
          <p:cNvPr id="1434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3742" y="5276034"/>
            <a:ext cx="7166744" cy="2283641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ru-RU" sz="4000" b="1" dirty="0"/>
              <a:t>Синонимический ряд</a:t>
            </a:r>
          </a:p>
        </p:txBody>
      </p:sp>
      <p:sp>
        <p:nvSpPr>
          <p:cNvPr id="14342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985378" y="2598630"/>
            <a:ext cx="3701505" cy="1496196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ru-RU" sz="4000" b="1" dirty="0"/>
              <a:t>Антонимы</a:t>
            </a:r>
          </a:p>
        </p:txBody>
      </p:sp>
      <p:sp>
        <p:nvSpPr>
          <p:cNvPr id="14345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80104" y="3695841"/>
            <a:ext cx="3108193" cy="1259946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ru-RU" sz="4000" b="1" dirty="0"/>
              <a:t>Фразеологический</a:t>
            </a:r>
          </a:p>
          <a:p>
            <a:pPr algn="ctr"/>
            <a:r>
              <a:rPr lang="ru-RU" sz="4000" b="1" dirty="0"/>
              <a:t> оборот</a:t>
            </a:r>
          </a:p>
        </p:txBody>
      </p:sp>
      <p:sp>
        <p:nvSpPr>
          <p:cNvPr id="14346" name="AutoShape 1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65204" y="4955787"/>
            <a:ext cx="5827902" cy="1259946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ru-RU" sz="4000" b="1" dirty="0"/>
              <a:t>Родственные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sz="4000" b="1" dirty="0"/>
              <a:t>слова</a:t>
            </a:r>
          </a:p>
        </p:txBody>
      </p:sp>
      <p:sp>
        <p:nvSpPr>
          <p:cNvPr id="14347" name="Rectangle 11"/>
          <p:cNvSpPr>
            <a:spLocks noGrp="1" noChangeArrowheads="1"/>
          </p:cNvSpPr>
          <p:nvPr>
            <p:ph type="title"/>
          </p:nvPr>
        </p:nvSpPr>
        <p:spPr>
          <a:xfrm>
            <a:off x="504031" y="167993"/>
            <a:ext cx="9072563" cy="1879407"/>
          </a:xfrm>
        </p:spPr>
        <p:txBody>
          <a:bodyPr>
            <a:noAutofit/>
          </a:bodyPr>
          <a:lstStyle/>
          <a:p>
            <a:pPr algn="ctr"/>
            <a:r>
              <a:rPr lang="ru-RU" sz="5300" b="1" dirty="0" smtClean="0">
                <a:solidFill>
                  <a:schemeClr val="tx1"/>
                </a:solidFill>
              </a:rPr>
              <a:t/>
            </a:r>
            <a:br>
              <a:rPr lang="ru-RU" sz="5300" b="1" dirty="0" smtClean="0">
                <a:solidFill>
                  <a:schemeClr val="tx1"/>
                </a:solidFill>
              </a:rPr>
            </a:br>
            <a:r>
              <a:rPr lang="ru-RU" sz="5300" b="1" dirty="0" smtClean="0">
                <a:solidFill>
                  <a:schemeClr val="tx1"/>
                </a:solidFill>
              </a:rPr>
              <a:t>Этимология слова</a:t>
            </a:r>
            <a:br>
              <a:rPr lang="ru-RU" sz="5300" b="1" dirty="0" smtClean="0">
                <a:solidFill>
                  <a:schemeClr val="tx1"/>
                </a:solidFill>
              </a:rPr>
            </a:br>
            <a:endParaRPr lang="ru-RU" sz="53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14987" y="1763924"/>
            <a:ext cx="9261607" cy="5627758"/>
          </a:xfrm>
        </p:spPr>
        <p:txBody>
          <a:bodyPr/>
          <a:lstStyle/>
          <a:p>
            <a:pPr>
              <a:buFontTx/>
              <a:buNone/>
            </a:pPr>
            <a:r>
              <a:rPr lang="ru-RU" sz="3500" b="1" dirty="0"/>
              <a:t>       БЛАГО</a:t>
            </a:r>
            <a:r>
              <a:rPr lang="ru-RU" sz="3500" dirty="0" smtClean="0"/>
              <a:t>,- а</a:t>
            </a:r>
            <a:r>
              <a:rPr lang="ru-RU" sz="3500" dirty="0"/>
              <a:t>, мн. Блага, благ, благам, ср. </a:t>
            </a:r>
            <a:r>
              <a:rPr lang="ru-RU" sz="3500" b="1" dirty="0"/>
              <a:t>1.</a:t>
            </a:r>
            <a:r>
              <a:rPr lang="ru-RU" sz="3500" dirty="0"/>
              <a:t> только ед. Добро, благополучие (высок.). </a:t>
            </a:r>
            <a:r>
              <a:rPr lang="ru-RU" sz="3500" i="1" dirty="0"/>
              <a:t>Стремление к общему благу. Трудиться на благо Родины</a:t>
            </a:r>
            <a:r>
              <a:rPr lang="ru-RU" sz="3500" dirty="0"/>
              <a:t>. </a:t>
            </a:r>
          </a:p>
          <a:p>
            <a:pPr>
              <a:buFontTx/>
              <a:buNone/>
            </a:pPr>
            <a:r>
              <a:rPr lang="ru-RU" sz="3500" dirty="0"/>
              <a:t>    2. обычно мн. То, что даёт достаток, благополучие, удовлетворяет потребности. </a:t>
            </a:r>
            <a:r>
              <a:rPr lang="ru-RU" sz="3500" i="1" dirty="0"/>
              <a:t>Материальные блага. Земные блага. Ни за какие блага в мире</a:t>
            </a:r>
            <a:r>
              <a:rPr lang="ru-RU" sz="3500" dirty="0"/>
              <a:t> (ни за что). *</a:t>
            </a:r>
            <a:r>
              <a:rPr lang="ru-RU" sz="3500" b="1" dirty="0"/>
              <a:t>Всех благ!</a:t>
            </a:r>
            <a:r>
              <a:rPr lang="ru-RU" sz="3500" dirty="0"/>
              <a:t> (разг.) - пожелание при прощании</a:t>
            </a:r>
            <a:r>
              <a:rPr lang="ru-RU" dirty="0"/>
              <a:t>.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Monotype Corsiva" pitchFamily="66" charset="0"/>
              </a:rPr>
              <a:t>Лексическое значение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14987" y="1679928"/>
            <a:ext cx="9261607" cy="5039783"/>
          </a:xfrm>
        </p:spPr>
        <p:txBody>
          <a:bodyPr>
            <a:normAutofit/>
          </a:bodyPr>
          <a:lstStyle/>
          <a:p>
            <a:r>
              <a:rPr lang="ru-RU" sz="3500" dirty="0"/>
              <a:t>Слово </a:t>
            </a:r>
            <a:r>
              <a:rPr lang="ru-RU" sz="3500" b="1" dirty="0"/>
              <a:t>БЛАГО</a:t>
            </a:r>
            <a:r>
              <a:rPr lang="ru-RU" sz="3500" dirty="0"/>
              <a:t> входит в синонимический ряд, где доминантой является слово </a:t>
            </a:r>
            <a:r>
              <a:rPr lang="ru-RU" sz="3500" b="1" dirty="0"/>
              <a:t>благополучие</a:t>
            </a:r>
            <a:r>
              <a:rPr lang="ru-RU" sz="3500" dirty="0"/>
              <a:t>.</a:t>
            </a:r>
          </a:p>
          <a:p>
            <a:pPr algn="ctr">
              <a:buNone/>
            </a:pPr>
            <a:r>
              <a:rPr lang="ru-RU" sz="3500" dirty="0"/>
              <a:t>	</a:t>
            </a:r>
            <a:r>
              <a:rPr lang="ru-RU" sz="3500" b="1" dirty="0"/>
              <a:t>БЛАГОПОЛУЧИЕ</a:t>
            </a:r>
            <a:r>
              <a:rPr lang="ru-RU" sz="3500" dirty="0"/>
              <a:t> </a:t>
            </a:r>
            <a:endParaRPr lang="ru-RU" sz="3500" dirty="0" smtClean="0"/>
          </a:p>
          <a:p>
            <a:r>
              <a:rPr lang="ru-RU" sz="3500" dirty="0" smtClean="0"/>
              <a:t>преуспевание; </a:t>
            </a:r>
            <a:r>
              <a:rPr lang="ru-RU" sz="3500" dirty="0"/>
              <a:t>благоденствие (устар.) / края, дела: процветание / человека, семьи: </a:t>
            </a:r>
            <a:r>
              <a:rPr lang="ru-RU" sz="3500" i="1" dirty="0"/>
              <a:t>сладкая жизнь, не житьё, а</a:t>
            </a:r>
            <a:r>
              <a:rPr lang="ru-RU" sz="3500" dirty="0"/>
              <a:t> </a:t>
            </a:r>
            <a:r>
              <a:rPr lang="ru-RU" sz="3500" i="1" dirty="0"/>
              <a:t>масленица</a:t>
            </a:r>
            <a:r>
              <a:rPr lang="ru-RU" sz="3500" dirty="0"/>
              <a:t> (разг.)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Monotype Corsiva" pitchFamily="66" charset="0"/>
              </a:rPr>
              <a:t>Синонимический ряд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17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tx1"/>
                </a:solidFill>
                <a:latin typeface="Monotype Corsiva" pitchFamily="66" charset="0"/>
              </a:rPr>
              <a:t>Антонимы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	</a:t>
            </a:r>
            <a:r>
              <a:rPr lang="ru-RU" sz="5300" b="1" dirty="0"/>
              <a:t>ЗЛО –</a:t>
            </a:r>
            <a:r>
              <a:rPr lang="ru-RU" sz="5300" dirty="0"/>
              <a:t> </a:t>
            </a:r>
          </a:p>
          <a:p>
            <a:pPr>
              <a:buFontTx/>
              <a:buNone/>
            </a:pPr>
            <a:r>
              <a:rPr lang="ru-RU" sz="5300" dirty="0"/>
              <a:t>всё плохое, вредное.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5300" b="1" dirty="0"/>
              <a:t>БЛАГО -</a:t>
            </a:r>
          </a:p>
          <a:p>
            <a:pPr>
              <a:buFontTx/>
              <a:buNone/>
            </a:pPr>
            <a:r>
              <a:rPr lang="ru-RU" sz="5300" dirty="0"/>
              <a:t>всё хорошее, положительное.</a:t>
            </a:r>
          </a:p>
          <a:p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82528" y="2136763"/>
            <a:ext cx="9576594" cy="5256791"/>
          </a:xfrm>
        </p:spPr>
        <p:txBody>
          <a:bodyPr>
            <a:noAutofit/>
          </a:bodyPr>
          <a:lstStyle/>
          <a:p>
            <a:r>
              <a:rPr lang="ru-RU" sz="4400" b="1" dirty="0"/>
              <a:t>НИ ЗА КАКИЕ БЛАГА </a:t>
            </a:r>
            <a:r>
              <a:rPr lang="ru-RU" sz="4400" dirty="0"/>
              <a:t>(в мире). Ни при каких обстоятельствах. Выражение усиленного отрицания чего-либо. </a:t>
            </a:r>
          </a:p>
          <a:p>
            <a:pPr>
              <a:buNone/>
            </a:pPr>
            <a:r>
              <a:rPr lang="ru-RU" sz="4400" b="1" dirty="0" smtClean="0"/>
              <a:t>Синонимы</a:t>
            </a:r>
            <a:r>
              <a:rPr lang="ru-RU" sz="4400" b="1" dirty="0"/>
              <a:t>:</a:t>
            </a:r>
            <a:r>
              <a:rPr lang="ru-RU" sz="4400" dirty="0"/>
              <a:t> ни за какие коврижки, ни за что на свете.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Monotype Corsiva" pitchFamily="66" charset="0"/>
              </a:rPr>
              <a:t>Употребление в составе фразеологического оборота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10080625" cy="75596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              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			</a:t>
            </a:r>
            <a:r>
              <a:rPr lang="ru-RU" sz="3900" dirty="0" smtClean="0"/>
              <a:t>         </a:t>
            </a:r>
            <a:r>
              <a:rPr lang="ru-RU" sz="3900" b="1" dirty="0" smtClean="0"/>
              <a:t>Игра «Головоломка»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4900" dirty="0" smtClean="0"/>
              <a:t>  		  </a:t>
            </a:r>
            <a:r>
              <a:rPr lang="en-US" sz="4900" dirty="0" smtClean="0"/>
              <a:t>r</a:t>
            </a:r>
            <a:r>
              <a:rPr lang="ru-RU" sz="4900" dirty="0" smtClean="0"/>
              <a:t>в</a:t>
            </a:r>
            <a:r>
              <a:rPr lang="en-US" sz="4900" dirty="0" err="1" smtClean="0"/>
              <a:t>fj</a:t>
            </a:r>
            <a:r>
              <a:rPr lang="en-US" sz="4900" dirty="0" smtClean="0"/>
              <a:t>    </a:t>
            </a:r>
            <a:r>
              <a:rPr lang="ru-RU" sz="4900" dirty="0" smtClean="0"/>
              <a:t> </a:t>
            </a:r>
            <a:r>
              <a:rPr lang="en-US" sz="4900" dirty="0" smtClean="0"/>
              <a:t> </a:t>
            </a:r>
            <a:r>
              <a:rPr lang="ru-RU" sz="4900" dirty="0" smtClean="0"/>
              <a:t>   </a:t>
            </a:r>
            <a:r>
              <a:rPr lang="en-US" sz="4900" dirty="0" smtClean="0"/>
              <a:t>j</a:t>
            </a:r>
            <a:r>
              <a:rPr lang="ru-RU" sz="4900" dirty="0" smtClean="0"/>
              <a:t>о</a:t>
            </a:r>
            <a:r>
              <a:rPr lang="en-US" sz="4900" dirty="0" err="1" smtClean="0"/>
              <a:t>rg</a:t>
            </a:r>
            <a:r>
              <a:rPr lang="en-US" sz="4900" dirty="0" smtClean="0"/>
              <a:t>    </a:t>
            </a:r>
            <a:r>
              <a:rPr lang="ru-RU" sz="4900" dirty="0" smtClean="0"/>
              <a:t>   </a:t>
            </a:r>
            <a:r>
              <a:rPr lang="en-US" sz="4900" dirty="0" smtClean="0"/>
              <a:t>w</a:t>
            </a:r>
            <a:r>
              <a:rPr lang="ru-RU" sz="4900" dirty="0" err="1" smtClean="0"/>
              <a:t>д</a:t>
            </a:r>
            <a:r>
              <a:rPr lang="en-US" sz="4900" dirty="0" err="1" smtClean="0"/>
              <a:t>zl</a:t>
            </a:r>
            <a:r>
              <a:rPr lang="en-US" sz="4900" dirty="0" smtClean="0"/>
              <a:t>   </a:t>
            </a:r>
            <a:r>
              <a:rPr lang="ru-RU" sz="4900" dirty="0" smtClean="0"/>
              <a:t>     </a:t>
            </a:r>
            <a:r>
              <a:rPr lang="en-US" sz="4900" dirty="0" smtClean="0"/>
              <a:t>l</a:t>
            </a:r>
            <a:r>
              <a:rPr lang="ru-RU" sz="4900" dirty="0" smtClean="0"/>
              <a:t>о</a:t>
            </a:r>
            <a:r>
              <a:rPr lang="en-US" sz="4900" dirty="0" smtClean="0"/>
              <a:t>vu</a:t>
            </a:r>
            <a:r>
              <a:rPr lang="ru-RU" sz="4900" dirty="0" smtClean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4900" dirty="0" smtClean="0"/>
              <a:t>  		  </a:t>
            </a:r>
            <a:r>
              <a:rPr lang="en-US" sz="4900" dirty="0" smtClean="0"/>
              <a:t>w</a:t>
            </a:r>
            <a:r>
              <a:rPr lang="ru-RU" sz="4900" dirty="0" smtClean="0"/>
              <a:t>в</a:t>
            </a:r>
            <a:r>
              <a:rPr lang="en-US" sz="4900" dirty="0" err="1" smtClean="0"/>
              <a:t>ir</a:t>
            </a:r>
            <a:r>
              <a:rPr lang="en-US" sz="4900" dirty="0" smtClean="0"/>
              <a:t> </a:t>
            </a:r>
            <a:r>
              <a:rPr lang="ru-RU" sz="4900" dirty="0" smtClean="0"/>
              <a:t>    </a:t>
            </a:r>
            <a:r>
              <a:rPr lang="en-US" sz="4900" dirty="0" smtClean="0"/>
              <a:t>  </a:t>
            </a:r>
            <a:r>
              <a:rPr lang="en-US" sz="4900" dirty="0" err="1" smtClean="0"/>
              <a:t>fgw</a:t>
            </a:r>
            <a:r>
              <a:rPr lang="ru-RU" sz="4900" dirty="0" smtClean="0"/>
              <a:t>о</a:t>
            </a:r>
            <a:r>
              <a:rPr lang="en-US" sz="4900" dirty="0" smtClean="0"/>
              <a:t> </a:t>
            </a:r>
            <a:r>
              <a:rPr lang="ru-RU" sz="4900" dirty="0" smtClean="0"/>
              <a:t>      </a:t>
            </a:r>
            <a:r>
              <a:rPr lang="ru-RU" sz="4900" dirty="0" err="1" smtClean="0"/>
              <a:t>з</a:t>
            </a:r>
            <a:r>
              <a:rPr lang="en-US" sz="4900" dirty="0" err="1" smtClean="0"/>
              <a:t>jzt</a:t>
            </a:r>
            <a:r>
              <a:rPr lang="en-US" sz="4900" dirty="0" smtClean="0"/>
              <a:t> </a:t>
            </a:r>
            <a:r>
              <a:rPr lang="ru-RU" sz="4900" dirty="0" smtClean="0"/>
              <a:t>      </a:t>
            </a:r>
            <a:r>
              <a:rPr lang="en-US" sz="4900" dirty="0" smtClean="0"/>
              <a:t> </a:t>
            </a:r>
            <a:r>
              <a:rPr lang="ru-RU" sz="4900" dirty="0" smtClean="0"/>
              <a:t> </a:t>
            </a:r>
            <a:r>
              <a:rPr lang="en-US" sz="4900" dirty="0" smtClean="0"/>
              <a:t>r</a:t>
            </a:r>
            <a:r>
              <a:rPr lang="ru-RU" sz="4900" dirty="0" smtClean="0"/>
              <a:t>в</a:t>
            </a:r>
            <a:r>
              <a:rPr lang="en-US" sz="4900" dirty="0" err="1" smtClean="0"/>
              <a:t>lt</a:t>
            </a:r>
            <a:r>
              <a:rPr lang="en-US" sz="4900" dirty="0" smtClean="0"/>
              <a:t>                                                                                                                                                                                  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900" dirty="0" smtClean="0"/>
              <a:t>       </a:t>
            </a:r>
            <a:r>
              <a:rPr lang="ru-RU" sz="4900" dirty="0" smtClean="0"/>
              <a:t> </a:t>
            </a:r>
            <a:r>
              <a:rPr lang="en-US" sz="4900" dirty="0" err="1" smtClean="0"/>
              <a:t>js</a:t>
            </a:r>
            <a:r>
              <a:rPr lang="ru-RU" sz="4900" dirty="0" smtClean="0"/>
              <a:t>ё</a:t>
            </a:r>
            <a:r>
              <a:rPr lang="en-US" sz="4900" dirty="0" smtClean="0"/>
              <a:t>z     </a:t>
            </a:r>
            <a:r>
              <a:rPr lang="ru-RU" sz="4900" dirty="0" smtClean="0"/>
              <a:t>  </a:t>
            </a:r>
            <a:r>
              <a:rPr lang="en-US" sz="4900" dirty="0" err="1" smtClean="0"/>
              <a:t>dj</a:t>
            </a:r>
            <a:r>
              <a:rPr lang="ru-RU" sz="4900" dirty="0" err="1" smtClean="0"/>
              <a:t>з</a:t>
            </a:r>
            <a:r>
              <a:rPr lang="en-US" sz="4900" dirty="0" smtClean="0"/>
              <a:t>w     </a:t>
            </a:r>
            <a:r>
              <a:rPr lang="ru-RU" sz="4900" dirty="0" smtClean="0"/>
              <a:t>  </a:t>
            </a:r>
            <a:r>
              <a:rPr lang="en-US" sz="4900" dirty="0" smtClean="0"/>
              <a:t>q</a:t>
            </a:r>
            <a:r>
              <a:rPr lang="ru-RU" sz="4900" dirty="0" smtClean="0"/>
              <a:t>в</a:t>
            </a:r>
            <a:r>
              <a:rPr lang="en-US" sz="4900" dirty="0" err="1" smtClean="0"/>
              <a:t>vb</a:t>
            </a:r>
            <a:r>
              <a:rPr lang="ru-RU" sz="4900" dirty="0" smtClean="0"/>
              <a:t>       </a:t>
            </a:r>
            <a:r>
              <a:rPr lang="en-US" sz="4900" dirty="0" err="1" smtClean="0"/>
              <a:t>jfgo</a:t>
            </a:r>
            <a:r>
              <a:rPr lang="en-US" sz="4900" dirty="0" smtClean="0"/>
              <a:t>      </a:t>
            </a:r>
            <a:r>
              <a:rPr lang="ru-RU" sz="4900" dirty="0" smtClean="0"/>
              <a:t>           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4900" dirty="0" smtClean="0"/>
              <a:t>        </a:t>
            </a:r>
            <a:r>
              <a:rPr lang="en-US" sz="4900" dirty="0" smtClean="0"/>
              <a:t>g</a:t>
            </a:r>
            <a:r>
              <a:rPr lang="ru-RU" sz="4900" dirty="0" err="1" smtClean="0"/>
              <a:t>д</a:t>
            </a:r>
            <a:r>
              <a:rPr lang="en-US" sz="4900" dirty="0" err="1" smtClean="0"/>
              <a:t>lh</a:t>
            </a:r>
            <a:r>
              <a:rPr lang="ru-RU" sz="4900" dirty="0" smtClean="0"/>
              <a:t>     </a:t>
            </a:r>
            <a:r>
              <a:rPr lang="en-US" sz="4900" dirty="0" smtClean="0"/>
              <a:t> </a:t>
            </a:r>
            <a:r>
              <a:rPr lang="en-US" sz="4900" dirty="0" err="1" smtClean="0"/>
              <a:t>dtr</a:t>
            </a:r>
            <a:r>
              <a:rPr lang="ru-RU" sz="4900" dirty="0" smtClean="0"/>
              <a:t>у       </a:t>
            </a:r>
            <a:r>
              <a:rPr lang="en-US" sz="4900" dirty="0" smtClean="0"/>
              <a:t>  </a:t>
            </a:r>
            <a:r>
              <a:rPr lang="en-US" sz="4900" dirty="0" err="1" smtClean="0"/>
              <a:t>vuq</a:t>
            </a:r>
            <a:r>
              <a:rPr lang="ru-RU" sz="4900" dirty="0" smtClean="0"/>
              <a:t>и</a:t>
            </a:r>
            <a:r>
              <a:rPr lang="en-US" sz="4900" dirty="0" smtClean="0"/>
              <a:t>       v</a:t>
            </a:r>
            <a:r>
              <a:rPr lang="ru-RU" sz="4900" dirty="0" err="1" smtClean="0"/>
              <a:t>з</a:t>
            </a:r>
            <a:r>
              <a:rPr lang="en-US" sz="4900" dirty="0" err="1" smtClean="0"/>
              <a:t>gi</a:t>
            </a:r>
            <a:r>
              <a:rPr lang="en-US" sz="4900" dirty="0" smtClean="0"/>
              <a:t>   </a:t>
            </a:r>
            <a:r>
              <a:rPr lang="ru-RU" sz="4900" dirty="0" smtClean="0"/>
              <a:t>   </a:t>
            </a:r>
            <a:r>
              <a:rPr lang="en-US" sz="4900" dirty="0" smtClean="0"/>
              <a:t> </a:t>
            </a:r>
            <a:r>
              <a:rPr lang="ru-RU" sz="4900" dirty="0" smtClean="0"/>
              <a:t> </a:t>
            </a:r>
            <a:r>
              <a:rPr lang="en-US" sz="4900" dirty="0" smtClean="0"/>
              <a:t> 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900" dirty="0" smtClean="0"/>
              <a:t>      </a:t>
            </a:r>
            <a:r>
              <a:rPr lang="ru-RU" sz="4900" dirty="0" smtClean="0"/>
              <a:t>  </a:t>
            </a:r>
            <a:r>
              <a:rPr lang="en-US" sz="4900" dirty="0" smtClean="0"/>
              <a:t>g</a:t>
            </a:r>
            <a:r>
              <a:rPr lang="ru-RU" sz="4900" dirty="0" smtClean="0"/>
              <a:t>в</a:t>
            </a:r>
            <a:r>
              <a:rPr lang="en-US" sz="4900" dirty="0" err="1" smtClean="0"/>
              <a:t>yt</a:t>
            </a:r>
            <a:r>
              <a:rPr lang="en-US" sz="4900" dirty="0" smtClean="0"/>
              <a:t>   </a:t>
            </a:r>
            <a:r>
              <a:rPr lang="ru-RU" sz="4900" dirty="0" smtClean="0"/>
              <a:t>    </a:t>
            </a:r>
            <a:r>
              <a:rPr lang="en-US" sz="4900" dirty="0" smtClean="0"/>
              <a:t>r</a:t>
            </a:r>
            <a:r>
              <a:rPr lang="ru-RU" sz="4900" dirty="0" smtClean="0"/>
              <a:t>о</a:t>
            </a:r>
            <a:r>
              <a:rPr lang="en-US" sz="4900" dirty="0" smtClean="0"/>
              <a:t>dg  </a:t>
            </a:r>
            <a:r>
              <a:rPr lang="ru-RU" sz="4900" dirty="0" smtClean="0"/>
              <a:t>    </a:t>
            </a:r>
            <a:r>
              <a:rPr lang="en-US" sz="4900" dirty="0" smtClean="0"/>
              <a:t> </a:t>
            </a:r>
            <a:r>
              <a:rPr lang="en-US" sz="4900" dirty="0" err="1" smtClean="0"/>
              <a:t>tjf</a:t>
            </a:r>
            <a:r>
              <a:rPr lang="ru-RU" sz="4900" dirty="0" err="1" smtClean="0"/>
              <a:t>д</a:t>
            </a:r>
            <a:r>
              <a:rPr lang="ru-RU" sz="4900" dirty="0" smtClean="0"/>
              <a:t>         </a:t>
            </a:r>
            <a:r>
              <a:rPr lang="en-US" sz="4900" dirty="0" smtClean="0"/>
              <a:t>us</a:t>
            </a:r>
            <a:r>
              <a:rPr lang="ru-RU" sz="4900" dirty="0" smtClean="0"/>
              <a:t>о</a:t>
            </a:r>
            <a:r>
              <a:rPr lang="en-US" sz="4900" dirty="0" smtClean="0"/>
              <a:t>l</a:t>
            </a:r>
            <a:endParaRPr lang="ru-RU" sz="4900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sz="4900" dirty="0" smtClean="0"/>
              <a:t>        </a:t>
            </a:r>
            <a:r>
              <a:rPr lang="en-US" sz="4900" dirty="0" smtClean="0"/>
              <a:t>j</a:t>
            </a:r>
            <a:r>
              <a:rPr lang="ru-RU" sz="4900" dirty="0" err="1" smtClean="0"/>
              <a:t>п</a:t>
            </a:r>
            <a:r>
              <a:rPr lang="en-US" sz="4900" dirty="0" err="1" smtClean="0"/>
              <a:t>wg</a:t>
            </a:r>
            <a:r>
              <a:rPr lang="ru-RU" sz="4900" dirty="0" smtClean="0"/>
              <a:t>      </a:t>
            </a:r>
            <a:r>
              <a:rPr lang="en-US" sz="4900" dirty="0" err="1" smtClean="0"/>
              <a:t>ij</a:t>
            </a:r>
            <a:r>
              <a:rPr lang="ru-RU" sz="4900" dirty="0" err="1" smtClean="0"/>
              <a:t>р</a:t>
            </a:r>
            <a:r>
              <a:rPr lang="en-US" sz="4900" dirty="0" smtClean="0"/>
              <a:t>q</a:t>
            </a:r>
            <a:r>
              <a:rPr lang="ru-RU" sz="4900" dirty="0" smtClean="0"/>
              <a:t>         о</a:t>
            </a:r>
            <a:r>
              <a:rPr lang="en-US" sz="4900" dirty="0" err="1" smtClean="0"/>
              <a:t>lvz</a:t>
            </a:r>
            <a:r>
              <a:rPr lang="ru-RU" sz="4900" dirty="0" smtClean="0"/>
              <a:t>        </a:t>
            </a:r>
            <a:r>
              <a:rPr lang="en-US" sz="4900" dirty="0" err="1" smtClean="0"/>
              <a:t>yi</a:t>
            </a:r>
            <a:r>
              <a:rPr lang="ru-RU" sz="4900" dirty="0" smtClean="0"/>
              <a:t>в</a:t>
            </a:r>
            <a:r>
              <a:rPr lang="en-US" sz="4900" dirty="0" smtClean="0"/>
              <a:t>w</a:t>
            </a:r>
            <a:endParaRPr lang="ru-RU" sz="4900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sz="4900" dirty="0" smtClean="0"/>
              <a:t>        </a:t>
            </a:r>
            <a:r>
              <a:rPr lang="en-US" sz="4900" dirty="0" smtClean="0"/>
              <a:t>g</a:t>
            </a:r>
            <a:r>
              <a:rPr lang="ru-RU" sz="4900" dirty="0" smtClean="0"/>
              <a:t>о</a:t>
            </a:r>
            <a:r>
              <a:rPr lang="en-US" sz="4900" dirty="0" smtClean="0"/>
              <a:t>nr</a:t>
            </a:r>
            <a:r>
              <a:rPr lang="ru-RU" sz="4900" dirty="0" smtClean="0"/>
              <a:t>      </a:t>
            </a:r>
            <a:r>
              <a:rPr lang="ru-RU" sz="4900" dirty="0" err="1" smtClean="0"/>
              <a:t>д</a:t>
            </a:r>
            <a:r>
              <a:rPr lang="en-US" sz="4900" dirty="0" err="1" smtClean="0"/>
              <a:t>djq</a:t>
            </a:r>
            <a:r>
              <a:rPr lang="ru-RU" sz="4900" dirty="0" smtClean="0"/>
              <a:t>         </a:t>
            </a:r>
            <a:r>
              <a:rPr lang="en-US" sz="4900" dirty="0" err="1" smtClean="0"/>
              <a:t>uj</a:t>
            </a:r>
            <a:r>
              <a:rPr lang="ru-RU" sz="4900" dirty="0" smtClean="0"/>
              <a:t>а</a:t>
            </a:r>
            <a:r>
              <a:rPr lang="en-US" sz="4900" dirty="0" smtClean="0"/>
              <a:t>r</a:t>
            </a:r>
            <a:r>
              <a:rPr lang="ru-RU" sz="4900" dirty="0" smtClean="0"/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ru-RU" sz="4900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sz="4900" dirty="0" smtClean="0"/>
              <a:t>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04031" y="1496170"/>
            <a:ext cx="9072563" cy="5223541"/>
          </a:xfrm>
        </p:spPr>
        <p:txBody>
          <a:bodyPr>
            <a:noAutofit/>
          </a:bodyPr>
          <a:lstStyle/>
          <a:p>
            <a:r>
              <a:rPr lang="ru-RU" sz="4900" b="1" dirty="0" smtClean="0"/>
              <a:t>         БЛАГО</a:t>
            </a:r>
            <a:r>
              <a:rPr lang="ru-RU" sz="4900" dirty="0" smtClean="0"/>
              <a:t> </a:t>
            </a:r>
            <a:r>
              <a:rPr lang="ru-RU" sz="4900" dirty="0"/>
              <a:t>является частью </a:t>
            </a:r>
            <a:r>
              <a:rPr lang="ru-RU" sz="4900" dirty="0" smtClean="0"/>
              <a:t> сложных слов </a:t>
            </a:r>
            <a:r>
              <a:rPr lang="ru-RU" sz="4900" b="1" dirty="0" smtClean="0"/>
              <a:t>благодарить</a:t>
            </a:r>
            <a:r>
              <a:rPr lang="ru-RU" sz="4900" b="1" dirty="0"/>
              <a:t>, благодетель, благозвучие, благополучие, благоприятный, благородный, благословить.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Monotype Corsiva" pitchFamily="66" charset="0"/>
              </a:rPr>
              <a:t>Родственные слова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04031" y="1763924"/>
            <a:ext cx="9072563" cy="55437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3500" b="1" dirty="0"/>
              <a:t>Благо</a:t>
            </a:r>
            <a:r>
              <a:rPr lang="ru-RU" sz="3500" dirty="0"/>
              <a:t> «добро, счастье», «всё, что приносит удовлетворение».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500" dirty="0"/>
              <a:t>Заимствовано из старославянского языка (</a:t>
            </a:r>
            <a:r>
              <a:rPr lang="en-US" sz="3500" dirty="0" err="1"/>
              <a:t>bolg</a:t>
            </a:r>
            <a:r>
              <a:rPr lang="ru-RU" sz="3500" dirty="0"/>
              <a:t> -  </a:t>
            </a:r>
            <a:r>
              <a:rPr lang="ru-RU" sz="3500" i="1" dirty="0" err="1"/>
              <a:t>болого</a:t>
            </a:r>
            <a:r>
              <a:rPr lang="ru-RU" sz="3500" dirty="0"/>
              <a:t>)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500" dirty="0"/>
              <a:t>Находится в родстве с древнеиндийским «сияние»; латышским «белокурый»;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500" dirty="0"/>
              <a:t>греческим «горю, пылаю»  (</a:t>
            </a:r>
            <a:r>
              <a:rPr lang="en-US" sz="3500" dirty="0" err="1"/>
              <a:t>bhargah</a:t>
            </a:r>
            <a:r>
              <a:rPr lang="en-US" sz="3500" dirty="0"/>
              <a:t> </a:t>
            </a:r>
            <a:r>
              <a:rPr lang="ru-RU" sz="3500" dirty="0"/>
              <a:t>– </a:t>
            </a:r>
            <a:r>
              <a:rPr lang="en-US" sz="3500" dirty="0" err="1"/>
              <a:t>balgans</a:t>
            </a:r>
            <a:r>
              <a:rPr lang="en-US" sz="3500" dirty="0"/>
              <a:t> </a:t>
            </a:r>
            <a:r>
              <a:rPr lang="ru-RU" sz="3500" dirty="0"/>
              <a:t>– </a:t>
            </a:r>
            <a:r>
              <a:rPr lang="en-US" sz="3500" dirty="0" err="1"/>
              <a:t>phlego</a:t>
            </a:r>
            <a:r>
              <a:rPr lang="ru-RU" sz="3500" dirty="0"/>
              <a:t>)</a:t>
            </a:r>
            <a:endParaRPr lang="ru-RU" sz="35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3500" b="1" dirty="0" smtClean="0"/>
              <a:t>Блажь</a:t>
            </a:r>
            <a:r>
              <a:rPr lang="ru-RU" sz="3500" dirty="0" smtClean="0"/>
              <a:t> - «</a:t>
            </a:r>
            <a:r>
              <a:rPr lang="ru-RU" sz="3500" dirty="0"/>
              <a:t>прихоть, каприз, причуда» (просторечное)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</a:t>
            </a:r>
            <a:r>
              <a:rPr lang="ru-RU" b="1" dirty="0">
                <a:solidFill>
                  <a:schemeClr val="tx1"/>
                </a:solidFill>
                <a:latin typeface="Monotype Corsiva" pitchFamily="66" charset="0"/>
              </a:rPr>
              <a:t>Этимология слова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Физкультминутка</a:t>
            </a:r>
          </a:p>
        </p:txBody>
      </p:sp>
      <p:pic>
        <p:nvPicPr>
          <p:cNvPr id="31747" name="Picture 3" descr="AG00319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1646" y="1636181"/>
            <a:ext cx="5556595" cy="381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Овал 16"/>
          <p:cNvSpPr/>
          <p:nvPr/>
        </p:nvSpPr>
        <p:spPr>
          <a:xfrm>
            <a:off x="392437" y="553015"/>
            <a:ext cx="494926" cy="461914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Овал 16"/>
          <p:cNvSpPr/>
          <p:nvPr/>
        </p:nvSpPr>
        <p:spPr>
          <a:xfrm>
            <a:off x="9272853" y="6263934"/>
            <a:ext cx="353298" cy="390484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Овал 16"/>
          <p:cNvSpPr/>
          <p:nvPr/>
        </p:nvSpPr>
        <p:spPr>
          <a:xfrm>
            <a:off x="7774395" y="6903493"/>
            <a:ext cx="494926" cy="46191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3" name="Овал 52"/>
          <p:cNvSpPr/>
          <p:nvPr/>
        </p:nvSpPr>
        <p:spPr>
          <a:xfrm>
            <a:off x="1251357" y="6892960"/>
            <a:ext cx="317500" cy="317466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Овал 52"/>
          <p:cNvSpPr/>
          <p:nvPr/>
        </p:nvSpPr>
        <p:spPr>
          <a:xfrm>
            <a:off x="854082" y="1891675"/>
            <a:ext cx="317500" cy="317466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Овал 52"/>
          <p:cNvSpPr/>
          <p:nvPr/>
        </p:nvSpPr>
        <p:spPr>
          <a:xfrm>
            <a:off x="8792574" y="6257736"/>
            <a:ext cx="317500" cy="317467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00489" y="1500418"/>
            <a:ext cx="362174" cy="358737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Овал 7"/>
          <p:cNvSpPr/>
          <p:nvPr/>
        </p:nvSpPr>
        <p:spPr>
          <a:xfrm>
            <a:off x="8869519" y="780467"/>
            <a:ext cx="290376" cy="288895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Овал 7"/>
          <p:cNvSpPr/>
          <p:nvPr/>
        </p:nvSpPr>
        <p:spPr>
          <a:xfrm>
            <a:off x="9281154" y="1826000"/>
            <a:ext cx="507361" cy="504772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5" name="Овал 54"/>
          <p:cNvSpPr/>
          <p:nvPr/>
        </p:nvSpPr>
        <p:spPr>
          <a:xfrm>
            <a:off x="8727677" y="6748647"/>
            <a:ext cx="576263" cy="534430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Овал 54"/>
          <p:cNvSpPr/>
          <p:nvPr/>
        </p:nvSpPr>
        <p:spPr>
          <a:xfrm>
            <a:off x="470665" y="6829144"/>
            <a:ext cx="576263" cy="534430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Овал 54"/>
          <p:cNvSpPr/>
          <p:nvPr/>
        </p:nvSpPr>
        <p:spPr>
          <a:xfrm>
            <a:off x="1018454" y="1105078"/>
            <a:ext cx="431800" cy="389256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Овал 16"/>
          <p:cNvSpPr/>
          <p:nvPr/>
        </p:nvSpPr>
        <p:spPr>
          <a:xfrm>
            <a:off x="1012470" y="539911"/>
            <a:ext cx="281702" cy="246037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Овал 16"/>
          <p:cNvSpPr/>
          <p:nvPr/>
        </p:nvSpPr>
        <p:spPr>
          <a:xfrm>
            <a:off x="9189089" y="461069"/>
            <a:ext cx="283260" cy="244449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2726" y="922317"/>
            <a:ext cx="7056438" cy="4567304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900" dirty="0" smtClean="0">
                <a:solidFill>
                  <a:schemeClr val="tx1"/>
                </a:solidFill>
              </a:rPr>
              <a:t>С М А Т Ё Л О</a:t>
            </a:r>
          </a:p>
          <a:p>
            <a:pPr fontAlgn="auto">
              <a:spcAft>
                <a:spcPts val="0"/>
              </a:spcAft>
              <a:defRPr/>
            </a:pPr>
            <a:endParaRPr lang="ru-RU" sz="79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7900" dirty="0" smtClean="0">
                <a:solidFill>
                  <a:schemeClr val="tx1"/>
                </a:solidFill>
              </a:rPr>
              <a:t>сам + летит</a:t>
            </a:r>
          </a:p>
          <a:p>
            <a:pPr fontAlgn="auto">
              <a:spcAft>
                <a:spcPts val="0"/>
              </a:spcAft>
              <a:defRPr/>
            </a:pPr>
            <a:endParaRPr lang="ru-RU" sz="79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7900" dirty="0" smtClean="0">
                <a:solidFill>
                  <a:schemeClr val="tx1"/>
                </a:solidFill>
              </a:rPr>
              <a:t>сам  лёт</a:t>
            </a:r>
            <a:endParaRPr lang="ru-RU" sz="7900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7900" dirty="0" smtClean="0">
                <a:solidFill>
                  <a:srgbClr val="FF0000"/>
                </a:solidFill>
              </a:rPr>
              <a:t>о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7900" dirty="0" smtClean="0">
                <a:solidFill>
                  <a:srgbClr val="FF0000"/>
                </a:solidFill>
              </a:rPr>
              <a:t>а</a:t>
            </a:r>
          </a:p>
          <a:p>
            <a:pPr fontAlgn="auto">
              <a:spcAft>
                <a:spcPts val="0"/>
              </a:spcAft>
              <a:defRPr/>
            </a:pPr>
            <a:endParaRPr lang="ru-RU" sz="79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72530" y="157493"/>
            <a:ext cx="8111753" cy="60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r>
              <a:rPr lang="ru-RU" sz="3500" dirty="0" smtClean="0">
                <a:latin typeface="Calibri" pitchFamily="34" charset="0"/>
              </a:rPr>
              <a:t>                           Расшифруйте  </a:t>
            </a:r>
            <a:r>
              <a:rPr lang="ru-RU" sz="3500" dirty="0">
                <a:latin typeface="Calibri" pitchFamily="34" charset="0"/>
              </a:rPr>
              <a:t>слово</a:t>
            </a:r>
          </a:p>
        </p:txBody>
      </p:sp>
      <p:pic>
        <p:nvPicPr>
          <p:cNvPr id="1026" name="Picture 2" descr="C:\Documents and Settings\Саша\Мои документы\Урок русского языка\1.jpg"/>
          <p:cNvPicPr>
            <a:picLocks noChangeAspect="1" noChangeArrowheads="1"/>
          </p:cNvPicPr>
          <p:nvPr/>
        </p:nvPicPr>
        <p:blipFill>
          <a:blip r:embed="rId3"/>
          <a:srcRect l="5470" r="6033"/>
          <a:stretch>
            <a:fillRect/>
          </a:stretch>
        </p:blipFill>
        <p:spPr bwMode="auto">
          <a:xfrm>
            <a:off x="825470" y="4137027"/>
            <a:ext cx="3182924" cy="277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rc 5"/>
          <p:cNvSpPr>
            <a:spLocks/>
          </p:cNvSpPr>
          <p:nvPr/>
        </p:nvSpPr>
        <p:spPr bwMode="auto">
          <a:xfrm rot="17162791">
            <a:off x="3925872" y="2782987"/>
            <a:ext cx="724819" cy="1348521"/>
          </a:xfrm>
          <a:custGeom>
            <a:avLst/>
            <a:gdLst>
              <a:gd name="G0" fmla="+- 0 0 0"/>
              <a:gd name="G1" fmla="+- 19585 0 0"/>
              <a:gd name="G2" fmla="+- 21600 0 0"/>
              <a:gd name="T0" fmla="*/ 9109 w 21600"/>
              <a:gd name="T1" fmla="*/ 0 h 29009"/>
              <a:gd name="T2" fmla="*/ 19436 w 21600"/>
              <a:gd name="T3" fmla="*/ 29009 h 29009"/>
              <a:gd name="T4" fmla="*/ 0 w 21600"/>
              <a:gd name="T5" fmla="*/ 19585 h 29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9009" fill="none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</a:path>
              <a:path w="21600" h="29009" stroke="0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  <a:lnTo>
                  <a:pt x="0" y="19585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sp>
        <p:nvSpPr>
          <p:cNvPr id="6" name="Arc 5"/>
          <p:cNvSpPr>
            <a:spLocks/>
          </p:cNvSpPr>
          <p:nvPr/>
        </p:nvSpPr>
        <p:spPr bwMode="auto">
          <a:xfrm rot="17162791">
            <a:off x="5792130" y="2842405"/>
            <a:ext cx="783970" cy="1262850"/>
          </a:xfrm>
          <a:custGeom>
            <a:avLst/>
            <a:gdLst>
              <a:gd name="G0" fmla="+- 0 0 0"/>
              <a:gd name="G1" fmla="+- 19585 0 0"/>
              <a:gd name="G2" fmla="+- 21600 0 0"/>
              <a:gd name="T0" fmla="*/ 9109 w 21600"/>
              <a:gd name="T1" fmla="*/ 0 h 29009"/>
              <a:gd name="T2" fmla="*/ 19436 w 21600"/>
              <a:gd name="T3" fmla="*/ 29009 h 29009"/>
              <a:gd name="T4" fmla="*/ 0 w 21600"/>
              <a:gd name="T5" fmla="*/ 19585 h 29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9009" fill="none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</a:path>
              <a:path w="21600" h="29009" stroke="0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  <a:lnTo>
                  <a:pt x="0" y="19585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551E-6 3.84551E-6 L 4.87551E-6 -0.12805 C 4.87551E-6 -0.18535 0.16924 -0.25588 0.30712 -0.25588 L 0.61424 -0.25588 " pathEditMode="relative" rAng="0" ptsTypes="FfFF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" y="-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33 0.33977 L 0.00205 -0.0707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167993"/>
            <a:ext cx="9072563" cy="6446743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Проект № 5</a:t>
            </a:r>
            <a:br>
              <a:rPr lang="ru-RU" sz="6600" dirty="0" smtClean="0"/>
            </a:br>
            <a:r>
              <a:rPr lang="ru-RU" sz="6600" dirty="0" smtClean="0"/>
              <a:t>Вавилонское столпотворение</a:t>
            </a:r>
            <a:endParaRPr lang="ru-RU" sz="6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sz="2600" dirty="0" smtClean="0"/>
              <a:t>                      </a:t>
            </a:r>
            <a:r>
              <a:rPr lang="ru-RU" sz="2600" dirty="0" err="1" smtClean="0"/>
              <a:t>Белаш</a:t>
            </a:r>
            <a:r>
              <a:rPr lang="ru-RU" sz="2600" dirty="0" smtClean="0"/>
              <a:t> Даня</a:t>
            </a:r>
          </a:p>
          <a:p>
            <a:pPr algn="r"/>
            <a:endParaRPr lang="ru-RU" sz="2600" dirty="0" smtClean="0"/>
          </a:p>
          <a:p>
            <a:pPr algn="r"/>
            <a:endParaRPr lang="ru-RU" sz="2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2042" y="503979"/>
            <a:ext cx="8568531" cy="1259946"/>
          </a:xfrm>
        </p:spPr>
        <p:txBody>
          <a:bodyPr>
            <a:normAutofit/>
          </a:bodyPr>
          <a:lstStyle/>
          <a:p>
            <a:r>
              <a:rPr lang="ru-RU" smtClean="0"/>
              <a:t>ВАВИЛОНСКОЕ СТОЛПОТВОРЕНИЕ</a:t>
            </a:r>
            <a:endParaRPr lang="ru-RU" dirty="0"/>
          </a:p>
        </p:txBody>
      </p:sp>
      <p:pic>
        <p:nvPicPr>
          <p:cNvPr id="1026" name="Picture 2" descr="C:\Documents and Settings\Виктория\Рабочий стол\вавилонское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986" y="2047400"/>
            <a:ext cx="3948245" cy="5249774"/>
          </a:xfrm>
          <a:prstGeom prst="roundRect">
            <a:avLst/>
          </a:prstGeom>
          <a:noFill/>
        </p:spPr>
      </p:pic>
      <p:pic>
        <p:nvPicPr>
          <p:cNvPr id="5" name="Picture 2" descr="C:\Documents and Settings\Виктория\Рабочий стол\вавил 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0286" y="2435896"/>
            <a:ext cx="4972844" cy="3687390"/>
          </a:xfrm>
          <a:prstGeom prst="flowChartAlternateProcess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60208" y="1595933"/>
            <a:ext cx="6300391" cy="617048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pPr algn="r"/>
            <a:r>
              <a:rPr lang="ru-RU" dirty="0" smtClean="0"/>
              <a:t>«Шум, гам, кавардак – ну, словом, вавилонское столпотворение».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68271" y="6299729"/>
            <a:ext cx="4788297" cy="359413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pPr lvl="1"/>
            <a:r>
              <a:rPr lang="ru-RU" dirty="0" smtClean="0"/>
              <a:t>Слыхали вы такие слова?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Виктория\Рабочий стол\вавил 4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 flipH="1">
            <a:off x="252016" y="3863835"/>
            <a:ext cx="3016250" cy="27090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419982"/>
            <a:ext cx="9072563" cy="302387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/>
              <a:t>Большой энциклопедический словарь толкует: ВАВИЛОНСКОЕ СТОЛПОТВОРЕНИЕ —  в Библии рассказ о попытке построить после всемирного потопа г. Вавилон башню до небес. Разгневанный дерзостью людей Бог "смешал их языки" так</a:t>
            </a:r>
            <a:r>
              <a:rPr lang="ru-RU" sz="3100" b="1" dirty="0" smtClean="0"/>
              <a:t>,</a:t>
            </a:r>
            <a:r>
              <a:rPr lang="ru-RU" sz="2600" b="1" dirty="0" smtClean="0"/>
              <a:t> что люди перестали понимать друг друга, и рассеял их по всей земле. </a:t>
            </a:r>
            <a:endParaRPr lang="ru-RU" sz="2600" b="1" dirty="0"/>
          </a:p>
        </p:txBody>
      </p:sp>
      <p:pic>
        <p:nvPicPr>
          <p:cNvPr id="4100" name="Picture 4" descr="C:\Documents and Settings\Виктория\Рабочий стол\вавил 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6177" y="4031827"/>
            <a:ext cx="3862890" cy="31997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4031" y="3423608"/>
            <a:ext cx="9156568" cy="359413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r>
              <a:rPr lang="ru-RU" dirty="0" smtClean="0"/>
              <a:t>В переносном смысле - суматоха, полный беспорядок, суета</a:t>
            </a:r>
            <a:endParaRPr lang="ru-RU" dirty="0"/>
          </a:p>
        </p:txBody>
      </p:sp>
      <p:pic>
        <p:nvPicPr>
          <p:cNvPr id="7" name="Picture 4" descr="C:\Documents and Settings\Виктория\Рабочий стол\vavilon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36411" y="3863834"/>
            <a:ext cx="3192198" cy="31918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Виктория\Рабочий стол\вавил 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2224" y="251989"/>
            <a:ext cx="3192198" cy="2687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7" name="Picture 3" descr="C:\Documents and Settings\Виктория\Рабочий стол\ваимл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42" y="629951"/>
            <a:ext cx="3276203" cy="5123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8" name="Picture 4" descr="C:\Documents and Settings\Виктория\Рабочий стол\вали9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22714" y="2756124"/>
            <a:ext cx="3024188" cy="4283816"/>
          </a:xfrm>
          <a:prstGeom prst="rect">
            <a:avLst/>
          </a:prstGeom>
          <a:noFill/>
        </p:spPr>
      </p:pic>
      <p:pic>
        <p:nvPicPr>
          <p:cNvPr id="11269" name="Picture 5" descr="C:\Documents and Settings\Виктория\Рабочий стол\валил8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1688" y="2913619"/>
            <a:ext cx="2856177" cy="4031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0" name="Picture 6" descr="C:\Documents and Settings\Виктория\Рабочий стол\валил 3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0443" y="236215"/>
            <a:ext cx="2604161" cy="2687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3742" y="6215733"/>
            <a:ext cx="9072563" cy="1343942"/>
          </a:xfrm>
        </p:spPr>
        <p:txBody>
          <a:bodyPr/>
          <a:lstStyle/>
          <a:p>
            <a:r>
              <a:rPr lang="ru-RU" b="1" i="1" dirty="0" smtClean="0">
                <a:solidFill>
                  <a:srgbClr val="00B0F0"/>
                </a:solidFill>
              </a:rPr>
              <a:t>Вавилонское столпотворение</a:t>
            </a:r>
            <a:endParaRPr lang="ru-RU" b="1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:\чернуха с. г\Чернуха С.Г\EMELIA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9007" y="2192657"/>
            <a:ext cx="3732982" cy="2677385"/>
          </a:xfrm>
        </p:spPr>
      </p:pic>
      <p:pic>
        <p:nvPicPr>
          <p:cNvPr id="3075" name="Picture 3" descr="N:\чернуха с. г\Чернуха С.Г\325511_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745" y="2519892"/>
            <a:ext cx="4882803" cy="482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WordArt 5"/>
          <p:cNvSpPr>
            <a:spLocks noChangeArrowheads="1" noChangeShapeType="1" noTextEdit="1"/>
          </p:cNvSpPr>
          <p:nvPr/>
        </p:nvSpPr>
        <p:spPr bwMode="auto">
          <a:xfrm>
            <a:off x="197763" y="127745"/>
            <a:ext cx="8495027" cy="1826921"/>
          </a:xfrm>
          <a:prstGeom prst="rect">
            <a:avLst/>
          </a:prstGeom>
        </p:spPr>
        <p:txBody>
          <a:bodyPr wrap="none" lIns="100794" tIns="50397" rIns="100794" bIns="50397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kern="10" spc="5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Кто часто лежит</a:t>
            </a:r>
          </a:p>
          <a:p>
            <a:pPr algn="ctr">
              <a:defRPr/>
            </a:pPr>
            <a:r>
              <a:rPr lang="ru-RU" sz="4000" b="1" kern="10" spc="5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на боку?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4"/>
          <p:cNvSpPr>
            <a:spLocks noChangeArrowheads="1" noChangeShapeType="1" noTextEdit="1"/>
          </p:cNvSpPr>
          <p:nvPr/>
        </p:nvSpPr>
        <p:spPr bwMode="auto">
          <a:xfrm>
            <a:off x="197763" y="446231"/>
            <a:ext cx="8652536" cy="1189949"/>
          </a:xfrm>
          <a:prstGeom prst="rect">
            <a:avLst/>
          </a:prstGeom>
        </p:spPr>
        <p:txBody>
          <a:bodyPr wrap="none" lIns="100794" tIns="50397" rIns="100794" bIns="50397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kern="10" spc="5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Человек, который любит книги?</a:t>
            </a:r>
          </a:p>
        </p:txBody>
      </p:sp>
      <p:pic>
        <p:nvPicPr>
          <p:cNvPr id="12291" name="Picture 5" descr="MPj0427785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8416" y="2033413"/>
            <a:ext cx="3888741" cy="491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18" y="4637093"/>
            <a:ext cx="8736542" cy="3622370"/>
          </a:xfrm>
        </p:spPr>
        <p:txBody>
          <a:bodyPr/>
          <a:lstStyle/>
          <a:p>
            <a:r>
              <a:rPr lang="ru-RU" b="1" i="1" dirty="0" smtClean="0"/>
              <a:t>вёз                     водовоз</a:t>
            </a:r>
            <a:br>
              <a:rPr lang="ru-RU" b="1" i="1" dirty="0" smtClean="0"/>
            </a:br>
            <a:r>
              <a:rPr lang="ru-RU" b="1" i="1" dirty="0" smtClean="0"/>
              <a:t>вода                   водопровод</a:t>
            </a:r>
            <a:br>
              <a:rPr lang="ru-RU" b="1" i="1" dirty="0" smtClean="0"/>
            </a:br>
            <a:endParaRPr lang="ru-RU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280" y="636565"/>
            <a:ext cx="9612345" cy="3208333"/>
          </a:xfrm>
        </p:spPr>
        <p:txBody>
          <a:bodyPr>
            <a:noAutofit/>
          </a:bodyPr>
          <a:lstStyle/>
          <a:p>
            <a:r>
              <a:rPr lang="ru-RU" sz="6000" u="sng" dirty="0" smtClean="0">
                <a:solidFill>
                  <a:schemeClr val="tx1"/>
                </a:solidFill>
              </a:rPr>
              <a:t>Во</a:t>
            </a:r>
            <a:r>
              <a:rPr lang="ru-RU" sz="6000" dirty="0" smtClean="0">
                <a:solidFill>
                  <a:schemeClr val="tx1"/>
                </a:solidFill>
              </a:rPr>
              <a:t>д</a:t>
            </a:r>
            <a:r>
              <a:rPr lang="ru-RU" sz="6000" u="sng" dirty="0" smtClean="0">
                <a:solidFill>
                  <a:schemeClr val="tx1"/>
                </a:solidFill>
              </a:rPr>
              <a:t>о</a:t>
            </a:r>
            <a:r>
              <a:rPr lang="ru-RU" sz="6000" dirty="0" smtClean="0">
                <a:solidFill>
                  <a:schemeClr val="tx1"/>
                </a:solidFill>
              </a:rPr>
              <a:t>во</a:t>
            </a:r>
            <a:r>
              <a:rPr lang="ru-RU" sz="6000" u="sng" dirty="0" smtClean="0">
                <a:solidFill>
                  <a:schemeClr val="tx1"/>
                </a:solidFill>
              </a:rPr>
              <a:t>з</a:t>
            </a:r>
            <a:r>
              <a:rPr lang="ru-RU" sz="6000" dirty="0" smtClean="0">
                <a:solidFill>
                  <a:schemeClr val="tx1"/>
                </a:solidFill>
              </a:rPr>
              <a:t> вё</a:t>
            </a:r>
            <a:r>
              <a:rPr lang="ru-RU" sz="6000" u="sng" dirty="0" smtClean="0">
                <a:solidFill>
                  <a:schemeClr val="tx1"/>
                </a:solidFill>
              </a:rPr>
              <a:t>з</a:t>
            </a:r>
            <a:r>
              <a:rPr lang="ru-RU" sz="6000" dirty="0" smtClean="0">
                <a:solidFill>
                  <a:schemeClr val="tx1"/>
                </a:solidFill>
              </a:rPr>
              <a:t> воду из в</a:t>
            </a:r>
            <a:r>
              <a:rPr lang="ru-RU" sz="6000" u="sng" dirty="0" smtClean="0">
                <a:solidFill>
                  <a:schemeClr val="tx1"/>
                </a:solidFill>
              </a:rPr>
              <a:t>о</a:t>
            </a:r>
            <a:r>
              <a:rPr lang="ru-RU" sz="6000" dirty="0" smtClean="0">
                <a:solidFill>
                  <a:schemeClr val="tx1"/>
                </a:solidFill>
              </a:rPr>
              <a:t>д</a:t>
            </a:r>
            <a:r>
              <a:rPr lang="ru-RU" sz="6000" u="sng" dirty="0" smtClean="0">
                <a:solidFill>
                  <a:schemeClr val="tx1"/>
                </a:solidFill>
              </a:rPr>
              <a:t>о</a:t>
            </a:r>
            <a:r>
              <a:rPr lang="ru-RU" sz="6000" dirty="0" smtClean="0">
                <a:solidFill>
                  <a:schemeClr val="tx1"/>
                </a:solidFill>
              </a:rPr>
              <a:t>пр</a:t>
            </a:r>
            <a:r>
              <a:rPr lang="ru-RU" sz="6000" u="sng" dirty="0" smtClean="0">
                <a:solidFill>
                  <a:schemeClr val="tx1"/>
                </a:solidFill>
              </a:rPr>
              <a:t>о</a:t>
            </a:r>
            <a:r>
              <a:rPr lang="ru-RU" sz="6000" dirty="0" smtClean="0">
                <a:solidFill>
                  <a:schemeClr val="tx1"/>
                </a:solidFill>
              </a:rPr>
              <a:t>вода</a:t>
            </a:r>
            <a:r>
              <a:rPr lang="ru-RU" sz="6000" u="sng" dirty="0" smtClean="0">
                <a:solidFill>
                  <a:schemeClr val="tx1"/>
                </a:solidFill>
              </a:rPr>
              <a:t>.</a:t>
            </a:r>
            <a:endParaRPr lang="ru-RU" sz="6000" u="sng" dirty="0">
              <a:solidFill>
                <a:schemeClr val="tx1"/>
              </a:solidFill>
            </a:endParaRPr>
          </a:p>
        </p:txBody>
      </p:sp>
      <p:sp>
        <p:nvSpPr>
          <p:cNvPr id="5" name="Arc 5"/>
          <p:cNvSpPr>
            <a:spLocks/>
          </p:cNvSpPr>
          <p:nvPr/>
        </p:nvSpPr>
        <p:spPr bwMode="auto">
          <a:xfrm rot="17162791">
            <a:off x="726956" y="1877942"/>
            <a:ext cx="721959" cy="1081902"/>
          </a:xfrm>
          <a:custGeom>
            <a:avLst/>
            <a:gdLst>
              <a:gd name="G0" fmla="+- 0 0 0"/>
              <a:gd name="G1" fmla="+- 19585 0 0"/>
              <a:gd name="G2" fmla="+- 21600 0 0"/>
              <a:gd name="T0" fmla="*/ 9109 w 21600"/>
              <a:gd name="T1" fmla="*/ 0 h 29009"/>
              <a:gd name="T2" fmla="*/ 19436 w 21600"/>
              <a:gd name="T3" fmla="*/ 29009 h 29009"/>
              <a:gd name="T4" fmla="*/ 0 w 21600"/>
              <a:gd name="T5" fmla="*/ 19585 h 29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9009" fill="none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</a:path>
              <a:path w="21600" h="29009" stroke="0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  <a:lnTo>
                  <a:pt x="0" y="19585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sp>
        <p:nvSpPr>
          <p:cNvPr id="6" name="Arc 5"/>
          <p:cNvSpPr>
            <a:spLocks/>
          </p:cNvSpPr>
          <p:nvPr/>
        </p:nvSpPr>
        <p:spPr bwMode="auto">
          <a:xfrm rot="17162791">
            <a:off x="2340212" y="1845684"/>
            <a:ext cx="802347" cy="1080375"/>
          </a:xfrm>
          <a:custGeom>
            <a:avLst/>
            <a:gdLst>
              <a:gd name="G0" fmla="+- 0 0 0"/>
              <a:gd name="G1" fmla="+- 19585 0 0"/>
              <a:gd name="G2" fmla="+- 21600 0 0"/>
              <a:gd name="T0" fmla="*/ 9109 w 21600"/>
              <a:gd name="T1" fmla="*/ 0 h 29009"/>
              <a:gd name="T2" fmla="*/ 19436 w 21600"/>
              <a:gd name="T3" fmla="*/ 29009 h 29009"/>
              <a:gd name="T4" fmla="*/ 0 w 21600"/>
              <a:gd name="T5" fmla="*/ 19585 h 29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9009" fill="none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</a:path>
              <a:path w="21600" h="29009" stroke="0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  <a:lnTo>
                  <a:pt x="0" y="19585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sp>
        <p:nvSpPr>
          <p:cNvPr id="7" name="Arc 5"/>
          <p:cNvSpPr>
            <a:spLocks/>
          </p:cNvSpPr>
          <p:nvPr/>
        </p:nvSpPr>
        <p:spPr bwMode="auto">
          <a:xfrm rot="17162791">
            <a:off x="753672" y="2746939"/>
            <a:ext cx="531775" cy="994309"/>
          </a:xfrm>
          <a:custGeom>
            <a:avLst/>
            <a:gdLst>
              <a:gd name="G0" fmla="+- 0 0 0"/>
              <a:gd name="G1" fmla="+- 19585 0 0"/>
              <a:gd name="G2" fmla="+- 21600 0 0"/>
              <a:gd name="T0" fmla="*/ 9109 w 21600"/>
              <a:gd name="T1" fmla="*/ 0 h 29009"/>
              <a:gd name="T2" fmla="*/ 19436 w 21600"/>
              <a:gd name="T3" fmla="*/ 29009 h 29009"/>
              <a:gd name="T4" fmla="*/ 0 w 21600"/>
              <a:gd name="T5" fmla="*/ 19585 h 29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9009" fill="none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</a:path>
              <a:path w="21600" h="29009" stroke="0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  <a:lnTo>
                  <a:pt x="0" y="19585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sp>
        <p:nvSpPr>
          <p:cNvPr id="8" name="Arc 5"/>
          <p:cNvSpPr>
            <a:spLocks/>
          </p:cNvSpPr>
          <p:nvPr/>
        </p:nvSpPr>
        <p:spPr bwMode="auto">
          <a:xfrm rot="17162791">
            <a:off x="3754069" y="2746939"/>
            <a:ext cx="531775" cy="994309"/>
          </a:xfrm>
          <a:custGeom>
            <a:avLst/>
            <a:gdLst>
              <a:gd name="G0" fmla="+- 0 0 0"/>
              <a:gd name="G1" fmla="+- 19585 0 0"/>
              <a:gd name="G2" fmla="+- 21600 0 0"/>
              <a:gd name="T0" fmla="*/ 9109 w 21600"/>
              <a:gd name="T1" fmla="*/ 0 h 29009"/>
              <a:gd name="T2" fmla="*/ 19436 w 21600"/>
              <a:gd name="T3" fmla="*/ 29009 h 29009"/>
              <a:gd name="T4" fmla="*/ 0 w 21600"/>
              <a:gd name="T5" fmla="*/ 19585 h 29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9009" fill="none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</a:path>
              <a:path w="21600" h="29009" stroke="0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  <a:lnTo>
                  <a:pt x="0" y="19585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чернуха с. г\Чернуха С.Г\4z5tbe_co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1364" y="1889919"/>
            <a:ext cx="7079188" cy="531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WordArt 4"/>
          <p:cNvSpPr>
            <a:spLocks noChangeArrowheads="1" noChangeShapeType="1" noTextEdit="1"/>
          </p:cNvSpPr>
          <p:nvPr/>
        </p:nvSpPr>
        <p:spPr bwMode="auto">
          <a:xfrm>
            <a:off x="866275" y="208242"/>
            <a:ext cx="9095343" cy="1189949"/>
          </a:xfrm>
          <a:prstGeom prst="rect">
            <a:avLst/>
          </a:prstGeom>
        </p:spPr>
        <p:txBody>
          <a:bodyPr wrap="none" lIns="100794" tIns="50397" rIns="100794" bIns="50397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40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Человек, который</a:t>
            </a:r>
          </a:p>
          <a:p>
            <a:pPr>
              <a:defRPr/>
            </a:pPr>
            <a:r>
              <a:rPr lang="ru-RU" sz="40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ест много сладостей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чернуха с. г\Чернуха С.Г\4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6539" y="2441146"/>
            <a:ext cx="4410273" cy="440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Администратор\Мои документы\Мои рисунки\Безымянны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285" y="2362399"/>
            <a:ext cx="3927243" cy="440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WordArt 5"/>
          <p:cNvSpPr>
            <a:spLocks noChangeArrowheads="1" noChangeShapeType="1" noTextEdit="1"/>
          </p:cNvSpPr>
          <p:nvPr/>
        </p:nvSpPr>
        <p:spPr bwMode="auto">
          <a:xfrm>
            <a:off x="197763" y="127745"/>
            <a:ext cx="8573781" cy="1732426"/>
          </a:xfrm>
          <a:prstGeom prst="rect">
            <a:avLst/>
          </a:prstGeom>
        </p:spPr>
        <p:txBody>
          <a:bodyPr wrap="none" lIns="100794" tIns="50397" rIns="100794" bIns="5039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40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              </a:t>
            </a:r>
          </a:p>
          <a:p>
            <a:pPr algn="ctr">
              <a:defRPr/>
            </a:pPr>
            <a:r>
              <a:rPr lang="ru-RU" sz="40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                  </a:t>
            </a:r>
          </a:p>
          <a:p>
            <a:pPr algn="ctr">
              <a:defRPr/>
            </a:pPr>
            <a:r>
              <a:rPr lang="ru-RU" sz="40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02541" y="787446"/>
            <a:ext cx="7796788" cy="803061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r>
              <a:rPr lang="ru-RU" sz="4900" dirty="0" smtClean="0"/>
              <a:t>Тот, кто  пьёт много воды.</a:t>
            </a:r>
            <a:endParaRPr lang="ru-RU" sz="49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167993"/>
            <a:ext cx="9072563" cy="1800660"/>
          </a:xfrm>
        </p:spPr>
        <p:txBody>
          <a:bodyPr/>
          <a:lstStyle/>
          <a:p>
            <a:r>
              <a:rPr lang="ru-RU" b="1" dirty="0" smtClean="0"/>
              <a:t>Человек, бегущий на коньках.</a:t>
            </a:r>
            <a:endParaRPr lang="ru-RU" b="1" dirty="0"/>
          </a:p>
        </p:txBody>
      </p:sp>
      <p:pic>
        <p:nvPicPr>
          <p:cNvPr id="3" name="Picture 3" descr="C:\Documents and Settings\Саша\Мои документы\Урок русского языка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1341" y="2136837"/>
            <a:ext cx="8068023" cy="512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1"/>
            <a:ext cx="10080625" cy="4718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07943" hangingPunct="1">
              <a:lnSpc>
                <a:spcPct val="100000"/>
              </a:lnSpc>
              <a:buClrTx/>
              <a:buSzTx/>
            </a:pPr>
            <a:r>
              <a:rPr lang="ru-RU" sz="6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Домашняя работа.</a:t>
            </a:r>
          </a:p>
          <a:p>
            <a:pPr defTabSz="1007943" hangingPunct="1">
              <a:lnSpc>
                <a:spcPct val="100000"/>
              </a:lnSpc>
              <a:buClrTx/>
              <a:buSzTx/>
            </a:pPr>
            <a:r>
              <a:rPr lang="ru-RU" sz="6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1) стр. 98 №6</a:t>
            </a:r>
            <a:endParaRPr lang="ru-RU" sz="6000" dirty="0" smtClean="0">
              <a:latin typeface="Arial" pitchFamily="34" charset="0"/>
              <a:cs typeface="Arial" pitchFamily="34" charset="0"/>
            </a:endParaRPr>
          </a:p>
          <a:p>
            <a:pPr defTabSz="1007943" eaLnBrk="0">
              <a:lnSpc>
                <a:spcPct val="100000"/>
              </a:lnSpc>
              <a:buClrTx/>
              <a:buSzTx/>
            </a:pPr>
            <a:r>
              <a:rPr lang="ru-RU" sz="6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Рассуждение на тему: колобок – сложное слово?</a:t>
            </a:r>
          </a:p>
          <a:p>
            <a:pPr defTabSz="1007943" eaLnBrk="0">
              <a:lnSpc>
                <a:spcPct val="100000"/>
              </a:lnSpc>
              <a:buClrTx/>
              <a:buSzTx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                     (по желанию)</a:t>
            </a:r>
            <a:endParaRPr lang="ru-RU" sz="6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10001673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986" y="3858584"/>
            <a:ext cx="3937772" cy="3356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5031" y="2047401"/>
            <a:ext cx="8426830" cy="860319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pPr algn="ctr"/>
            <a:r>
              <a:rPr lang="ru-RU" sz="5300" b="1" dirty="0" smtClean="0"/>
              <a:t> головоломка</a:t>
            </a:r>
            <a:endParaRPr lang="ru-RU" sz="53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35160" y="3071114"/>
            <a:ext cx="4489060" cy="803061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r>
              <a:rPr lang="ru-RU" sz="4900" b="1" dirty="0" smtClean="0"/>
              <a:t>скороговорка</a:t>
            </a:r>
            <a:endParaRPr lang="ru-RU" sz="4900" b="1" dirty="0"/>
          </a:p>
        </p:txBody>
      </p:sp>
      <p:sp>
        <p:nvSpPr>
          <p:cNvPr id="5" name="Arc 5"/>
          <p:cNvSpPr>
            <a:spLocks/>
          </p:cNvSpPr>
          <p:nvPr/>
        </p:nvSpPr>
        <p:spPr bwMode="auto">
          <a:xfrm rot="17162791">
            <a:off x="3622060" y="1552348"/>
            <a:ext cx="788864" cy="1739840"/>
          </a:xfrm>
          <a:custGeom>
            <a:avLst/>
            <a:gdLst>
              <a:gd name="G0" fmla="+- 0 0 0"/>
              <a:gd name="G1" fmla="+- 19585 0 0"/>
              <a:gd name="G2" fmla="+- 21600 0 0"/>
              <a:gd name="T0" fmla="*/ 9109 w 21600"/>
              <a:gd name="T1" fmla="*/ 0 h 29009"/>
              <a:gd name="T2" fmla="*/ 19436 w 21600"/>
              <a:gd name="T3" fmla="*/ 29009 h 29009"/>
              <a:gd name="T4" fmla="*/ 0 w 21600"/>
              <a:gd name="T5" fmla="*/ 19585 h 29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9009" fill="none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</a:path>
              <a:path w="21600" h="29009" stroke="0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  <a:lnTo>
                  <a:pt x="0" y="19585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ru-RU" dirty="0"/>
          </a:p>
        </p:txBody>
      </p:sp>
      <p:sp>
        <p:nvSpPr>
          <p:cNvPr id="6" name="Arc 5"/>
          <p:cNvSpPr>
            <a:spLocks/>
          </p:cNvSpPr>
          <p:nvPr/>
        </p:nvSpPr>
        <p:spPr bwMode="auto">
          <a:xfrm rot="17162791">
            <a:off x="5616214" y="1858234"/>
            <a:ext cx="698195" cy="1232469"/>
          </a:xfrm>
          <a:custGeom>
            <a:avLst/>
            <a:gdLst>
              <a:gd name="G0" fmla="+- 0 0 0"/>
              <a:gd name="G1" fmla="+- 19585 0 0"/>
              <a:gd name="G2" fmla="+- 21600 0 0"/>
              <a:gd name="T0" fmla="*/ 9109 w 21600"/>
              <a:gd name="T1" fmla="*/ 0 h 29009"/>
              <a:gd name="T2" fmla="*/ 19436 w 21600"/>
              <a:gd name="T3" fmla="*/ 29009 h 29009"/>
              <a:gd name="T4" fmla="*/ 0 w 21600"/>
              <a:gd name="T5" fmla="*/ 19585 h 29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9009" fill="none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</a:path>
              <a:path w="21600" h="29009" stroke="0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  <a:lnTo>
                  <a:pt x="0" y="19585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sp>
        <p:nvSpPr>
          <p:cNvPr id="7" name="Arc 5"/>
          <p:cNvSpPr>
            <a:spLocks/>
          </p:cNvSpPr>
          <p:nvPr/>
        </p:nvSpPr>
        <p:spPr bwMode="auto">
          <a:xfrm rot="17162791">
            <a:off x="3253550" y="2803200"/>
            <a:ext cx="698195" cy="1232469"/>
          </a:xfrm>
          <a:custGeom>
            <a:avLst/>
            <a:gdLst>
              <a:gd name="G0" fmla="+- 0 0 0"/>
              <a:gd name="G1" fmla="+- 19585 0 0"/>
              <a:gd name="G2" fmla="+- 21600 0 0"/>
              <a:gd name="T0" fmla="*/ 9109 w 21600"/>
              <a:gd name="T1" fmla="*/ 0 h 29009"/>
              <a:gd name="T2" fmla="*/ 19436 w 21600"/>
              <a:gd name="T3" fmla="*/ 29009 h 29009"/>
              <a:gd name="T4" fmla="*/ 0 w 21600"/>
              <a:gd name="T5" fmla="*/ 19585 h 29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9009" fill="none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</a:path>
              <a:path w="21600" h="29009" stroke="0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  <a:lnTo>
                  <a:pt x="0" y="19585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sp>
        <p:nvSpPr>
          <p:cNvPr id="8" name="Arc 5"/>
          <p:cNvSpPr>
            <a:spLocks/>
          </p:cNvSpPr>
          <p:nvPr/>
        </p:nvSpPr>
        <p:spPr bwMode="auto">
          <a:xfrm rot="17162791">
            <a:off x="5102341" y="2623261"/>
            <a:ext cx="821008" cy="1566696"/>
          </a:xfrm>
          <a:custGeom>
            <a:avLst/>
            <a:gdLst>
              <a:gd name="G0" fmla="+- 0 0 0"/>
              <a:gd name="G1" fmla="+- 19585 0 0"/>
              <a:gd name="G2" fmla="+- 21600 0 0"/>
              <a:gd name="T0" fmla="*/ 9109 w 21600"/>
              <a:gd name="T1" fmla="*/ 0 h 29009"/>
              <a:gd name="T2" fmla="*/ 19436 w 21600"/>
              <a:gd name="T3" fmla="*/ 29009 h 29009"/>
              <a:gd name="T4" fmla="*/ 0 w 21600"/>
              <a:gd name="T5" fmla="*/ 19585 h 29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9009" fill="none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</a:path>
              <a:path w="21600" h="29009" stroke="0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  <a:lnTo>
                  <a:pt x="0" y="19585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10080625" cy="7559675"/>
          </a:xfrm>
        </p:spPr>
        <p:txBody>
          <a:bodyPr>
            <a:normAutofit/>
          </a:bodyPr>
          <a:lstStyle/>
          <a:p>
            <a:pPr algn="just">
              <a:buFont typeface="Arial" charset="0"/>
              <a:buNone/>
            </a:pPr>
            <a:r>
              <a:rPr lang="ru-RU" sz="4000" dirty="0" smtClean="0"/>
              <a:t>                </a:t>
            </a:r>
          </a:p>
          <a:p>
            <a:pPr algn="just">
              <a:buFont typeface="Arial" charset="0"/>
              <a:buNone/>
            </a:pPr>
            <a:endParaRPr lang="ru-RU" sz="4000" dirty="0" smtClean="0"/>
          </a:p>
          <a:p>
            <a:pPr algn="just">
              <a:buFont typeface="Arial" charset="0"/>
              <a:buNone/>
            </a:pPr>
            <a:r>
              <a:rPr lang="ru-RU" sz="4000" dirty="0" smtClean="0"/>
              <a:t>		                                    </a:t>
            </a:r>
          </a:p>
          <a:p>
            <a:pPr algn="just">
              <a:buFont typeface="Arial" charset="0"/>
              <a:buNone/>
            </a:pPr>
            <a:r>
              <a:rPr lang="ru-RU" sz="4000" dirty="0" smtClean="0"/>
              <a:t>                Сад                              водить</a:t>
            </a:r>
          </a:p>
          <a:p>
            <a:pPr algn="just">
              <a:buFont typeface="Arial" charset="0"/>
              <a:buNone/>
            </a:pPr>
            <a:r>
              <a:rPr lang="ru-RU" sz="4000" dirty="0" smtClean="0"/>
              <a:t>                Рыба                           ходить    </a:t>
            </a:r>
          </a:p>
          <a:p>
            <a:pPr algn="just">
              <a:buFont typeface="Arial" charset="0"/>
              <a:buNone/>
            </a:pPr>
            <a:r>
              <a:rPr lang="ru-RU" sz="4000" dirty="0" smtClean="0"/>
              <a:t>                Пыль                           падать </a:t>
            </a:r>
          </a:p>
          <a:p>
            <a:pPr algn="just">
              <a:buFont typeface="Arial" charset="0"/>
              <a:buNone/>
            </a:pPr>
            <a:r>
              <a:rPr lang="ru-RU" sz="4000" dirty="0" smtClean="0"/>
              <a:t>                Снег                             ловить </a:t>
            </a:r>
          </a:p>
          <a:p>
            <a:pPr algn="just">
              <a:buFont typeface="Arial" charset="0"/>
              <a:buNone/>
            </a:pPr>
            <a:r>
              <a:rPr lang="ru-RU" sz="4000" dirty="0" smtClean="0"/>
              <a:t>                Пешком                      сосать</a:t>
            </a:r>
          </a:p>
          <a:p>
            <a:pPr algn="just">
              <a:buFont typeface="Arial" charset="0"/>
              <a:buNone/>
            </a:pPr>
            <a:r>
              <a:rPr lang="ru-RU" sz="4000" dirty="0" smtClean="0"/>
              <a:t>  </a:t>
            </a:r>
          </a:p>
          <a:p>
            <a:pPr algn="ctr">
              <a:buFont typeface="Arial" charset="0"/>
              <a:buNone/>
            </a:pPr>
            <a:endParaRPr lang="ru-RU" sz="4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6842" y="1922449"/>
            <a:ext cx="9215502" cy="4929222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5300" dirty="0" smtClean="0"/>
              <a:t>Сад</a:t>
            </a:r>
            <a:r>
              <a:rPr lang="ru-RU" sz="5300" dirty="0" smtClean="0">
                <a:solidFill>
                  <a:srgbClr val="FF0000"/>
                </a:solidFill>
              </a:rPr>
              <a:t>о</a:t>
            </a:r>
            <a:r>
              <a:rPr lang="ru-RU" sz="5300" dirty="0" smtClean="0"/>
              <a:t>вод                  Пыл</a:t>
            </a:r>
            <a:r>
              <a:rPr lang="ru-RU" sz="5300" dirty="0" smtClean="0">
                <a:solidFill>
                  <a:srgbClr val="FF0000"/>
                </a:solidFill>
              </a:rPr>
              <a:t>е</a:t>
            </a:r>
            <a:r>
              <a:rPr lang="ru-RU" sz="5300" dirty="0" smtClean="0"/>
              <a:t>сос     Снег</a:t>
            </a:r>
            <a:r>
              <a:rPr lang="ru-RU" sz="5300" dirty="0" smtClean="0">
                <a:solidFill>
                  <a:srgbClr val="FF0000"/>
                </a:solidFill>
              </a:rPr>
              <a:t>о</a:t>
            </a:r>
            <a:r>
              <a:rPr lang="ru-RU" sz="5300" dirty="0" smtClean="0"/>
              <a:t>пад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5300" dirty="0" smtClean="0"/>
              <a:t>Рыб</a:t>
            </a:r>
            <a:r>
              <a:rPr lang="ru-RU" sz="5300" dirty="0" smtClean="0">
                <a:solidFill>
                  <a:srgbClr val="FF0000"/>
                </a:solidFill>
              </a:rPr>
              <a:t>о</a:t>
            </a:r>
            <a:r>
              <a:rPr lang="ru-RU" sz="5300" dirty="0" smtClean="0"/>
              <a:t>лов                   Пеш</a:t>
            </a:r>
            <a:r>
              <a:rPr lang="ru-RU" sz="5300" dirty="0" smtClean="0">
                <a:solidFill>
                  <a:srgbClr val="FF0000"/>
                </a:solidFill>
              </a:rPr>
              <a:t>е</a:t>
            </a:r>
            <a:r>
              <a:rPr lang="ru-RU" sz="5300" dirty="0" smtClean="0"/>
              <a:t>ход 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5300" dirty="0" smtClean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96842" y="5168039"/>
            <a:ext cx="9450586" cy="239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/>
            <a:r>
              <a:rPr lang="ru-RU" sz="4000" b="1" dirty="0">
                <a:latin typeface="Calibri" pitchFamily="34" charset="0"/>
              </a:rPr>
              <a:t>Соединительные буквы </a:t>
            </a:r>
            <a:r>
              <a:rPr lang="ru-RU" sz="4000" b="1" dirty="0">
                <a:solidFill>
                  <a:srgbClr val="FF0000"/>
                </a:solidFill>
                <a:latin typeface="Calibri" pitchFamily="34" charset="0"/>
              </a:rPr>
              <a:t>О</a:t>
            </a:r>
            <a:r>
              <a:rPr lang="ru-RU" sz="4000" b="1" dirty="0">
                <a:latin typeface="Calibri" pitchFamily="34" charset="0"/>
              </a:rPr>
              <a:t> и </a:t>
            </a:r>
            <a:r>
              <a:rPr lang="ru-RU" sz="4000" b="1" dirty="0">
                <a:solidFill>
                  <a:srgbClr val="FF0000"/>
                </a:solidFill>
                <a:latin typeface="Calibri" pitchFamily="34" charset="0"/>
              </a:rPr>
              <a:t>Е</a:t>
            </a:r>
            <a:r>
              <a:rPr lang="ru-RU" sz="4000" b="1" dirty="0">
                <a:latin typeface="Calibri" pitchFamily="34" charset="0"/>
              </a:rPr>
              <a:t>  в сложных словах – это орфограммы</a:t>
            </a:r>
          </a:p>
          <a:p>
            <a:pPr algn="ctr"/>
            <a:endParaRPr lang="ru-RU" sz="4000" dirty="0">
              <a:latin typeface="Calibri" pitchFamily="34" charset="0"/>
            </a:endParaRPr>
          </a:p>
          <a:p>
            <a:pPr algn="ctr"/>
            <a:endParaRPr lang="ru-RU" sz="4000" dirty="0">
              <a:latin typeface="Calibri" pitchFamily="34" charset="0"/>
            </a:endParaRPr>
          </a:p>
        </p:txBody>
      </p:sp>
      <p:sp>
        <p:nvSpPr>
          <p:cNvPr id="5" name="Arc 5"/>
          <p:cNvSpPr>
            <a:spLocks/>
          </p:cNvSpPr>
          <p:nvPr/>
        </p:nvSpPr>
        <p:spPr bwMode="auto">
          <a:xfrm rot="17162791">
            <a:off x="186923" y="1830435"/>
            <a:ext cx="1263873" cy="1340595"/>
          </a:xfrm>
          <a:custGeom>
            <a:avLst/>
            <a:gdLst>
              <a:gd name="G0" fmla="+- 0 0 0"/>
              <a:gd name="G1" fmla="+- 19585 0 0"/>
              <a:gd name="G2" fmla="+- 21600 0 0"/>
              <a:gd name="T0" fmla="*/ 9109 w 21600"/>
              <a:gd name="T1" fmla="*/ 0 h 29009"/>
              <a:gd name="T2" fmla="*/ 19436 w 21600"/>
              <a:gd name="T3" fmla="*/ 29009 h 29009"/>
              <a:gd name="T4" fmla="*/ 0 w 21600"/>
              <a:gd name="T5" fmla="*/ 19585 h 29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9009" fill="none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</a:path>
              <a:path w="21600" h="29009" stroke="0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  <a:lnTo>
                  <a:pt x="0" y="19585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sp>
        <p:nvSpPr>
          <p:cNvPr id="6" name="Arc 5"/>
          <p:cNvSpPr>
            <a:spLocks/>
          </p:cNvSpPr>
          <p:nvPr/>
        </p:nvSpPr>
        <p:spPr bwMode="auto">
          <a:xfrm rot="17162791">
            <a:off x="2255576" y="1596060"/>
            <a:ext cx="843378" cy="1232469"/>
          </a:xfrm>
          <a:custGeom>
            <a:avLst/>
            <a:gdLst>
              <a:gd name="G0" fmla="+- 0 0 0"/>
              <a:gd name="G1" fmla="+- 19585 0 0"/>
              <a:gd name="G2" fmla="+- 21600 0 0"/>
              <a:gd name="T0" fmla="*/ 9109 w 21600"/>
              <a:gd name="T1" fmla="*/ 0 h 29009"/>
              <a:gd name="T2" fmla="*/ 19436 w 21600"/>
              <a:gd name="T3" fmla="*/ 29009 h 29009"/>
              <a:gd name="T4" fmla="*/ 0 w 21600"/>
              <a:gd name="T5" fmla="*/ 19585 h 29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9009" fill="none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</a:path>
              <a:path w="21600" h="29009" stroke="0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  <a:lnTo>
                  <a:pt x="0" y="19585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sp>
        <p:nvSpPr>
          <p:cNvPr id="7" name="Arc 5"/>
          <p:cNvSpPr>
            <a:spLocks/>
          </p:cNvSpPr>
          <p:nvPr/>
        </p:nvSpPr>
        <p:spPr bwMode="auto">
          <a:xfrm rot="17162791">
            <a:off x="709452" y="2490871"/>
            <a:ext cx="772863" cy="1232469"/>
          </a:xfrm>
          <a:custGeom>
            <a:avLst/>
            <a:gdLst>
              <a:gd name="G0" fmla="+- 0 0 0"/>
              <a:gd name="G1" fmla="+- 19585 0 0"/>
              <a:gd name="G2" fmla="+- 21600 0 0"/>
              <a:gd name="T0" fmla="*/ 9109 w 21600"/>
              <a:gd name="T1" fmla="*/ 0 h 29009"/>
              <a:gd name="T2" fmla="*/ 19436 w 21600"/>
              <a:gd name="T3" fmla="*/ 29009 h 29009"/>
              <a:gd name="T4" fmla="*/ 0 w 21600"/>
              <a:gd name="T5" fmla="*/ 19585 h 29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9009" fill="none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</a:path>
              <a:path w="21600" h="29009" stroke="0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  <a:lnTo>
                  <a:pt x="0" y="19585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sp>
        <p:nvSpPr>
          <p:cNvPr id="8" name="Arc 5"/>
          <p:cNvSpPr>
            <a:spLocks/>
          </p:cNvSpPr>
          <p:nvPr/>
        </p:nvSpPr>
        <p:spPr bwMode="auto">
          <a:xfrm rot="17162791">
            <a:off x="2522416" y="2383552"/>
            <a:ext cx="698195" cy="1232469"/>
          </a:xfrm>
          <a:custGeom>
            <a:avLst/>
            <a:gdLst>
              <a:gd name="G0" fmla="+- 0 0 0"/>
              <a:gd name="G1" fmla="+- 19585 0 0"/>
              <a:gd name="G2" fmla="+- 21600 0 0"/>
              <a:gd name="T0" fmla="*/ 9109 w 21600"/>
              <a:gd name="T1" fmla="*/ 0 h 29009"/>
              <a:gd name="T2" fmla="*/ 19436 w 21600"/>
              <a:gd name="T3" fmla="*/ 29009 h 29009"/>
              <a:gd name="T4" fmla="*/ 0 w 21600"/>
              <a:gd name="T5" fmla="*/ 19585 h 29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9009" fill="none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</a:path>
              <a:path w="21600" h="29009" stroke="0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  <a:lnTo>
                  <a:pt x="0" y="19585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sp>
        <p:nvSpPr>
          <p:cNvPr id="9" name="Arc 5"/>
          <p:cNvSpPr>
            <a:spLocks/>
          </p:cNvSpPr>
          <p:nvPr/>
        </p:nvSpPr>
        <p:spPr bwMode="auto">
          <a:xfrm rot="17162791">
            <a:off x="638013" y="3133812"/>
            <a:ext cx="772863" cy="1232469"/>
          </a:xfrm>
          <a:custGeom>
            <a:avLst/>
            <a:gdLst>
              <a:gd name="G0" fmla="+- 0 0 0"/>
              <a:gd name="G1" fmla="+- 19585 0 0"/>
              <a:gd name="G2" fmla="+- 21600 0 0"/>
              <a:gd name="T0" fmla="*/ 9109 w 21600"/>
              <a:gd name="T1" fmla="*/ 0 h 29009"/>
              <a:gd name="T2" fmla="*/ 19436 w 21600"/>
              <a:gd name="T3" fmla="*/ 29009 h 29009"/>
              <a:gd name="T4" fmla="*/ 0 w 21600"/>
              <a:gd name="T5" fmla="*/ 19585 h 29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9009" fill="none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</a:path>
              <a:path w="21600" h="29009" stroke="0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  <a:lnTo>
                  <a:pt x="0" y="19585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sp>
        <p:nvSpPr>
          <p:cNvPr id="10" name="Arc 5"/>
          <p:cNvSpPr>
            <a:spLocks/>
          </p:cNvSpPr>
          <p:nvPr/>
        </p:nvSpPr>
        <p:spPr bwMode="auto">
          <a:xfrm rot="17162791">
            <a:off x="2450978" y="3169370"/>
            <a:ext cx="698195" cy="1232469"/>
          </a:xfrm>
          <a:custGeom>
            <a:avLst/>
            <a:gdLst>
              <a:gd name="G0" fmla="+- 0 0 0"/>
              <a:gd name="G1" fmla="+- 19585 0 0"/>
              <a:gd name="G2" fmla="+- 21600 0 0"/>
              <a:gd name="T0" fmla="*/ 9109 w 21600"/>
              <a:gd name="T1" fmla="*/ 0 h 29009"/>
              <a:gd name="T2" fmla="*/ 19436 w 21600"/>
              <a:gd name="T3" fmla="*/ 29009 h 29009"/>
              <a:gd name="T4" fmla="*/ 0 w 21600"/>
              <a:gd name="T5" fmla="*/ 19585 h 29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9009" fill="none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</a:path>
              <a:path w="21600" h="29009" stroke="0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  <a:lnTo>
                  <a:pt x="0" y="19585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sp>
        <p:nvSpPr>
          <p:cNvPr id="11" name="Arc 5"/>
          <p:cNvSpPr>
            <a:spLocks/>
          </p:cNvSpPr>
          <p:nvPr/>
        </p:nvSpPr>
        <p:spPr bwMode="auto">
          <a:xfrm rot="17162791">
            <a:off x="661490" y="3817010"/>
            <a:ext cx="707972" cy="1232469"/>
          </a:xfrm>
          <a:custGeom>
            <a:avLst/>
            <a:gdLst>
              <a:gd name="G0" fmla="+- 0 0 0"/>
              <a:gd name="G1" fmla="+- 19585 0 0"/>
              <a:gd name="G2" fmla="+- 21600 0 0"/>
              <a:gd name="T0" fmla="*/ 9109 w 21600"/>
              <a:gd name="T1" fmla="*/ 0 h 29009"/>
              <a:gd name="T2" fmla="*/ 19436 w 21600"/>
              <a:gd name="T3" fmla="*/ 29009 h 29009"/>
              <a:gd name="T4" fmla="*/ 0 w 21600"/>
              <a:gd name="T5" fmla="*/ 19585 h 29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9009" fill="none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</a:path>
              <a:path w="21600" h="29009" stroke="0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  <a:lnTo>
                  <a:pt x="0" y="19585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sp>
        <p:nvSpPr>
          <p:cNvPr id="12" name="Arc 5"/>
          <p:cNvSpPr>
            <a:spLocks/>
          </p:cNvSpPr>
          <p:nvPr/>
        </p:nvSpPr>
        <p:spPr bwMode="auto">
          <a:xfrm rot="17162791">
            <a:off x="2522416" y="3883750"/>
            <a:ext cx="698195" cy="1232469"/>
          </a:xfrm>
          <a:custGeom>
            <a:avLst/>
            <a:gdLst>
              <a:gd name="G0" fmla="+- 0 0 0"/>
              <a:gd name="G1" fmla="+- 19585 0 0"/>
              <a:gd name="G2" fmla="+- 21600 0 0"/>
              <a:gd name="T0" fmla="*/ 9109 w 21600"/>
              <a:gd name="T1" fmla="*/ 0 h 29009"/>
              <a:gd name="T2" fmla="*/ 19436 w 21600"/>
              <a:gd name="T3" fmla="*/ 29009 h 29009"/>
              <a:gd name="T4" fmla="*/ 0 w 21600"/>
              <a:gd name="T5" fmla="*/ 19585 h 29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9009" fill="none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</a:path>
              <a:path w="21600" h="29009" stroke="0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  <a:lnTo>
                  <a:pt x="0" y="19585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sp>
        <p:nvSpPr>
          <p:cNvPr id="13" name="Arc 5"/>
          <p:cNvSpPr>
            <a:spLocks/>
          </p:cNvSpPr>
          <p:nvPr/>
        </p:nvSpPr>
        <p:spPr bwMode="auto">
          <a:xfrm rot="17162791">
            <a:off x="7023010" y="1597734"/>
            <a:ext cx="698195" cy="1232469"/>
          </a:xfrm>
          <a:custGeom>
            <a:avLst/>
            <a:gdLst>
              <a:gd name="G0" fmla="+- 0 0 0"/>
              <a:gd name="G1" fmla="+- 19585 0 0"/>
              <a:gd name="G2" fmla="+- 21600 0 0"/>
              <a:gd name="T0" fmla="*/ 9109 w 21600"/>
              <a:gd name="T1" fmla="*/ 0 h 29009"/>
              <a:gd name="T2" fmla="*/ 19436 w 21600"/>
              <a:gd name="T3" fmla="*/ 29009 h 29009"/>
              <a:gd name="T4" fmla="*/ 0 w 21600"/>
              <a:gd name="T5" fmla="*/ 19585 h 29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9009" fill="none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</a:path>
              <a:path w="21600" h="29009" stroke="0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  <a:lnTo>
                  <a:pt x="0" y="19585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sp>
        <p:nvSpPr>
          <p:cNvPr id="14" name="Arc 5"/>
          <p:cNvSpPr>
            <a:spLocks/>
          </p:cNvSpPr>
          <p:nvPr/>
        </p:nvSpPr>
        <p:spPr bwMode="auto">
          <a:xfrm rot="17162791">
            <a:off x="8737523" y="1597734"/>
            <a:ext cx="698195" cy="1232469"/>
          </a:xfrm>
          <a:custGeom>
            <a:avLst/>
            <a:gdLst>
              <a:gd name="G0" fmla="+- 0 0 0"/>
              <a:gd name="G1" fmla="+- 19585 0 0"/>
              <a:gd name="G2" fmla="+- 21600 0 0"/>
              <a:gd name="T0" fmla="*/ 9109 w 21600"/>
              <a:gd name="T1" fmla="*/ 0 h 29009"/>
              <a:gd name="T2" fmla="*/ 19436 w 21600"/>
              <a:gd name="T3" fmla="*/ 29009 h 29009"/>
              <a:gd name="T4" fmla="*/ 0 w 21600"/>
              <a:gd name="T5" fmla="*/ 19585 h 29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9009" fill="none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</a:path>
              <a:path w="21600" h="29009" stroke="0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  <a:lnTo>
                  <a:pt x="0" y="19585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682726" y="2636829"/>
            <a:ext cx="315022" cy="17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897040" y="3422647"/>
            <a:ext cx="315022" cy="17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754164" y="4137027"/>
            <a:ext cx="315022" cy="17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825602" y="4922845"/>
            <a:ext cx="315022" cy="17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183584" y="2708267"/>
            <a:ext cx="315022" cy="17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167993"/>
            <a:ext cx="9072563" cy="495054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Проект № </a:t>
            </a:r>
            <a:r>
              <a:rPr lang="ru-RU" sz="7300" dirty="0" smtClean="0"/>
              <a:t>1</a:t>
            </a:r>
            <a:br>
              <a:rPr lang="ru-RU" sz="7300" dirty="0" smtClean="0"/>
            </a:br>
            <a:r>
              <a:rPr lang="ru-RU" sz="7300" dirty="0" smtClean="0"/>
              <a:t>Проблема:</a:t>
            </a:r>
            <a:br>
              <a:rPr lang="ru-RU" sz="7300" dirty="0" smtClean="0"/>
            </a:br>
            <a:r>
              <a:rPr lang="ru-RU" sz="7300" dirty="0" smtClean="0"/>
              <a:t>Правописание сложных слов</a:t>
            </a:r>
            <a:br>
              <a:rPr lang="ru-RU" sz="7300" dirty="0" smtClean="0"/>
            </a:br>
            <a:endParaRPr lang="ru-RU" sz="7300" dirty="0"/>
          </a:p>
        </p:txBody>
      </p:sp>
      <p:pic>
        <p:nvPicPr>
          <p:cNvPr id="3" name="Picture 4" descr="j03701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4986" y="4252320"/>
            <a:ext cx="2362628" cy="3071113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teach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9198" y="4640800"/>
            <a:ext cx="2835176" cy="291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4031" y="419982"/>
            <a:ext cx="9072563" cy="107618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Образование сложных слов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4031" y="5923496"/>
            <a:ext cx="9074313" cy="79621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sz="20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60420" name="Picture 4" descr="о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66000"/>
          </a:blip>
          <a:srcRect/>
          <a:stretch>
            <a:fillRect/>
          </a:stretch>
        </p:blipFill>
        <p:spPr>
          <a:xfrm>
            <a:off x="7087954" y="944940"/>
            <a:ext cx="1363335" cy="2302900"/>
          </a:xfrm>
          <a:noFill/>
          <a:ln/>
        </p:spPr>
      </p:pic>
      <p:pic>
        <p:nvPicPr>
          <p:cNvPr id="60427" name="Picture 11" descr="е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72000"/>
          </a:blip>
          <a:srcRect/>
          <a:stretch>
            <a:fillRect/>
          </a:stretch>
        </p:blipFill>
        <p:spPr>
          <a:xfrm>
            <a:off x="7026686" y="2866377"/>
            <a:ext cx="1428089" cy="2488404"/>
          </a:xfrm>
          <a:noFill/>
          <a:ln/>
        </p:spPr>
      </p:pic>
      <p:sp>
        <p:nvSpPr>
          <p:cNvPr id="60421" name="Arc 5"/>
          <p:cNvSpPr>
            <a:spLocks/>
          </p:cNvSpPr>
          <p:nvPr/>
        </p:nvSpPr>
        <p:spPr bwMode="auto">
          <a:xfrm rot="17162791">
            <a:off x="962611" y="1982584"/>
            <a:ext cx="951959" cy="1529595"/>
          </a:xfrm>
          <a:custGeom>
            <a:avLst/>
            <a:gdLst>
              <a:gd name="G0" fmla="+- 0 0 0"/>
              <a:gd name="G1" fmla="+- 19585 0 0"/>
              <a:gd name="G2" fmla="+- 21600 0 0"/>
              <a:gd name="T0" fmla="*/ 9109 w 21600"/>
              <a:gd name="T1" fmla="*/ 0 h 29009"/>
              <a:gd name="T2" fmla="*/ 19436 w 21600"/>
              <a:gd name="T3" fmla="*/ 29009 h 29009"/>
              <a:gd name="T4" fmla="*/ 0 w 21600"/>
              <a:gd name="T5" fmla="*/ 19585 h 29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9009" fill="none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</a:path>
              <a:path w="21600" h="29009" stroke="0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  <a:lnTo>
                  <a:pt x="0" y="19585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sp>
        <p:nvSpPr>
          <p:cNvPr id="60422" name="Arc 6"/>
          <p:cNvSpPr>
            <a:spLocks/>
          </p:cNvSpPr>
          <p:nvPr/>
        </p:nvSpPr>
        <p:spPr bwMode="auto">
          <a:xfrm rot="17162791">
            <a:off x="3503768" y="2063081"/>
            <a:ext cx="951959" cy="1529595"/>
          </a:xfrm>
          <a:custGeom>
            <a:avLst/>
            <a:gdLst>
              <a:gd name="G0" fmla="+- 0 0 0"/>
              <a:gd name="G1" fmla="+- 19585 0 0"/>
              <a:gd name="G2" fmla="+- 21600 0 0"/>
              <a:gd name="T0" fmla="*/ 9109 w 21600"/>
              <a:gd name="T1" fmla="*/ 0 h 29009"/>
              <a:gd name="T2" fmla="*/ 19436 w 21600"/>
              <a:gd name="T3" fmla="*/ 29009 h 29009"/>
              <a:gd name="T4" fmla="*/ 0 w 21600"/>
              <a:gd name="T5" fmla="*/ 19585 h 29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9009" fill="none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</a:path>
              <a:path w="21600" h="29009" stroke="0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  <a:lnTo>
                  <a:pt x="0" y="19585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2500906" y="2280153"/>
            <a:ext cx="548203" cy="73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/>
          <a:p>
            <a:r>
              <a:rPr lang="ru-RU" sz="4400" b="1" dirty="0">
                <a:solidFill>
                  <a:srgbClr val="800000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4961558" y="2360649"/>
            <a:ext cx="548203" cy="73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/>
          <a:p>
            <a:r>
              <a:rPr lang="ru-RU" sz="4400" b="1" dirty="0">
                <a:solidFill>
                  <a:srgbClr val="800000"/>
                </a:solidFill>
                <a:latin typeface="Comic Sans MS" pitchFamily="66" charset="0"/>
              </a:rPr>
              <a:t>=</a:t>
            </a:r>
          </a:p>
        </p:txBody>
      </p:sp>
      <p:sp>
        <p:nvSpPr>
          <p:cNvPr id="60425" name="Arc 9"/>
          <p:cNvSpPr>
            <a:spLocks/>
          </p:cNvSpPr>
          <p:nvPr/>
        </p:nvSpPr>
        <p:spPr bwMode="auto">
          <a:xfrm rot="17162791">
            <a:off x="5885665" y="2063081"/>
            <a:ext cx="951959" cy="1529595"/>
          </a:xfrm>
          <a:custGeom>
            <a:avLst/>
            <a:gdLst>
              <a:gd name="G0" fmla="+- 0 0 0"/>
              <a:gd name="G1" fmla="+- 19585 0 0"/>
              <a:gd name="G2" fmla="+- 21600 0 0"/>
              <a:gd name="T0" fmla="*/ 9109 w 21600"/>
              <a:gd name="T1" fmla="*/ 0 h 29009"/>
              <a:gd name="T2" fmla="*/ 19436 w 21600"/>
              <a:gd name="T3" fmla="*/ 29009 h 29009"/>
              <a:gd name="T4" fmla="*/ 0 w 21600"/>
              <a:gd name="T5" fmla="*/ 19585 h 29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9009" fill="none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</a:path>
              <a:path w="21600" h="29009" stroke="0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  <a:lnTo>
                  <a:pt x="0" y="19585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sp>
        <p:nvSpPr>
          <p:cNvPr id="60426" name="Arc 10"/>
          <p:cNvSpPr>
            <a:spLocks/>
          </p:cNvSpPr>
          <p:nvPr/>
        </p:nvSpPr>
        <p:spPr bwMode="auto">
          <a:xfrm rot="17162791">
            <a:off x="8346318" y="2063081"/>
            <a:ext cx="951959" cy="1529595"/>
          </a:xfrm>
          <a:custGeom>
            <a:avLst/>
            <a:gdLst>
              <a:gd name="G0" fmla="+- 0 0 0"/>
              <a:gd name="G1" fmla="+- 19585 0 0"/>
              <a:gd name="G2" fmla="+- 21600 0 0"/>
              <a:gd name="T0" fmla="*/ 9109 w 21600"/>
              <a:gd name="T1" fmla="*/ 0 h 29009"/>
              <a:gd name="T2" fmla="*/ 19436 w 21600"/>
              <a:gd name="T3" fmla="*/ 29009 h 29009"/>
              <a:gd name="T4" fmla="*/ 0 w 21600"/>
              <a:gd name="T5" fmla="*/ 19585 h 29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9009" fill="none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</a:path>
              <a:path w="21600" h="29009" stroke="0" extrusionOk="0">
                <a:moveTo>
                  <a:pt x="9109" y="-1"/>
                </a:moveTo>
                <a:cubicBezTo>
                  <a:pt x="16727" y="3543"/>
                  <a:pt x="21600" y="11182"/>
                  <a:pt x="21600" y="19585"/>
                </a:cubicBezTo>
                <a:cubicBezTo>
                  <a:pt x="21600" y="22849"/>
                  <a:pt x="20860" y="26071"/>
                  <a:pt x="19435" y="29008"/>
                </a:cubicBezTo>
                <a:lnTo>
                  <a:pt x="0" y="19585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7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hold"/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hold"/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  <p:bldP spid="60421" grpId="0" animBg="1"/>
      <p:bldP spid="60422" grpId="0" animBg="1"/>
      <p:bldP spid="60425" grpId="0" animBg="1"/>
      <p:bldP spid="604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877</Words>
  <PresentationFormat>Произвольный</PresentationFormat>
  <Paragraphs>167</Paragraphs>
  <Slides>43</Slides>
  <Notes>7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Слайд 1</vt:lpstr>
      <vt:lpstr>Слайд 2</vt:lpstr>
      <vt:lpstr>Слайд 3</vt:lpstr>
      <vt:lpstr>вёз                     водовоз вода                   водопровод </vt:lpstr>
      <vt:lpstr>Слайд 5</vt:lpstr>
      <vt:lpstr>Слайд 6</vt:lpstr>
      <vt:lpstr>Слайд 7</vt:lpstr>
      <vt:lpstr>Проект № 1 Проблема: Правописание сложных слов </vt:lpstr>
      <vt:lpstr>Образование сложных слов </vt:lpstr>
      <vt:lpstr>Слайд 10</vt:lpstr>
      <vt:lpstr>Слайд 11</vt:lpstr>
      <vt:lpstr>Слайд 12</vt:lpstr>
      <vt:lpstr>Слайд 13</vt:lpstr>
      <vt:lpstr>Знаете ли вы…</vt:lpstr>
      <vt:lpstr>Не всегда в сложных словах есть соединительные буквы </vt:lpstr>
      <vt:lpstr>Слайд 16</vt:lpstr>
      <vt:lpstr>Слайд 17</vt:lpstr>
      <vt:lpstr>Проект №2</vt:lpstr>
      <vt:lpstr>Слайд 19</vt:lpstr>
      <vt:lpstr>Слайд 20</vt:lpstr>
      <vt:lpstr>Для чего использует сложные слова автор?</vt:lpstr>
      <vt:lpstr>Слайд 22</vt:lpstr>
      <vt:lpstr>Проект «Энциклопедия одного слова»</vt:lpstr>
      <vt:lpstr>«Подари другому благо» </vt:lpstr>
      <vt:lpstr> Этимология слова </vt:lpstr>
      <vt:lpstr>Лексическое значение</vt:lpstr>
      <vt:lpstr>Синонимический ряд</vt:lpstr>
      <vt:lpstr>Антонимы</vt:lpstr>
      <vt:lpstr>Употребление в составе фразеологического оборота</vt:lpstr>
      <vt:lpstr>Родственные слова </vt:lpstr>
      <vt:lpstr> Этимология слова </vt:lpstr>
      <vt:lpstr>Физкультминутка</vt:lpstr>
      <vt:lpstr>Слайд 33</vt:lpstr>
      <vt:lpstr>Проект № 5 Вавилонское столпотворение</vt:lpstr>
      <vt:lpstr>ВАВИЛОНСКОЕ СТОЛПОТВОРЕНИЕ</vt:lpstr>
      <vt:lpstr>Большой энциклопедический словарь толкует: ВАВИЛОНСКОЕ СТОЛПОТВОРЕНИЕ —  в Библии рассказ о попытке построить после всемирного потопа г. Вавилон башню до небес. Разгневанный дерзостью людей Бог "смешал их языки" так, что люди перестали понимать друг друга, и рассеял их по всей земле. </vt:lpstr>
      <vt:lpstr>Вавилонское столпотворение</vt:lpstr>
      <vt:lpstr>Слайд 38</vt:lpstr>
      <vt:lpstr>Слайд 39</vt:lpstr>
      <vt:lpstr>Слайд 40</vt:lpstr>
      <vt:lpstr>Слайд 41</vt:lpstr>
      <vt:lpstr>Человек, бегущий на коньках.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Вован</cp:lastModifiedBy>
  <cp:revision>12</cp:revision>
  <cp:lastPrinted>1601-01-01T00:00:00Z</cp:lastPrinted>
  <dcterms:created xsi:type="dcterms:W3CDTF">2010-10-01T07:53:40Z</dcterms:created>
  <dcterms:modified xsi:type="dcterms:W3CDTF">2013-11-07T22:55:22Z</dcterms:modified>
</cp:coreProperties>
</file>