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57" r:id="rId4"/>
    <p:sldId id="258" r:id="rId5"/>
    <p:sldId id="261" r:id="rId6"/>
    <p:sldId id="259" r:id="rId7"/>
    <p:sldId id="264" r:id="rId8"/>
    <p:sldId id="267" r:id="rId9"/>
    <p:sldId id="281" r:id="rId10"/>
    <p:sldId id="268" r:id="rId11"/>
    <p:sldId id="266" r:id="rId12"/>
    <p:sldId id="271" r:id="rId13"/>
    <p:sldId id="272" r:id="rId14"/>
    <p:sldId id="269" r:id="rId15"/>
    <p:sldId id="270" r:id="rId16"/>
    <p:sldId id="278" r:id="rId17"/>
    <p:sldId id="279" r:id="rId18"/>
    <p:sldId id="273" r:id="rId19"/>
    <p:sldId id="280" r:id="rId20"/>
    <p:sldId id="274" r:id="rId21"/>
    <p:sldId id="275" r:id="rId22"/>
    <p:sldId id="283" r:id="rId23"/>
    <p:sldId id="276"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171400"/>
            <a:ext cx="9143999" cy="7029400"/>
          </a:xfrm>
          <a:prstGeom prst="rect">
            <a:avLst/>
          </a:prstGeom>
          <a:noFill/>
          <a:ln>
            <a:noFill/>
          </a:ln>
        </p:spPr>
      </p:pic>
      <p:sp>
        <p:nvSpPr>
          <p:cNvPr id="5" name="Заголовок 4"/>
          <p:cNvSpPr>
            <a:spLocks noGrp="1"/>
          </p:cNvSpPr>
          <p:nvPr>
            <p:ph type="title"/>
          </p:nvPr>
        </p:nvSpPr>
        <p:spPr/>
        <p:txBody>
          <a:bodyPr>
            <a:normAutofit/>
          </a:bodyPr>
          <a:lstStyle/>
          <a:p>
            <a:r>
              <a:rPr lang="ru-RU" sz="4800" b="1" i="1" dirty="0" smtClean="0">
                <a:solidFill>
                  <a:srgbClr val="FF0000"/>
                </a:solidFill>
                <a:latin typeface="Bookman Old Style" pitchFamily="18" charset="0"/>
              </a:rPr>
              <a:t>ПАУКООБРАЗНЫЕ</a:t>
            </a:r>
            <a:endParaRPr lang="ru-RU" sz="4800" b="1" i="1" dirty="0">
              <a:solidFill>
                <a:srgbClr val="FF0000"/>
              </a:solidFill>
              <a:latin typeface="Bookman Old Style" pitchFamily="18" charset="0"/>
            </a:endParaRPr>
          </a:p>
        </p:txBody>
      </p:sp>
      <p:pic>
        <p:nvPicPr>
          <p:cNvPr id="4" name="Picture 9" descr="ПАУКИ-КРУГОПРЯДЫ"/>
          <p:cNvPicPr>
            <a:picLocks noChangeAspect="1" noChangeArrowheads="1"/>
          </p:cNvPicPr>
          <p:nvPr/>
        </p:nvPicPr>
        <p:blipFill>
          <a:blip r:embed="rId3" cstate="print"/>
          <a:srcRect/>
          <a:stretch>
            <a:fillRect/>
          </a:stretch>
        </p:blipFill>
        <p:spPr bwMode="auto">
          <a:xfrm rot="20843231">
            <a:off x="323528" y="1700808"/>
            <a:ext cx="2835275" cy="2501900"/>
          </a:xfrm>
          <a:prstGeom prst="rect">
            <a:avLst/>
          </a:prstGeom>
          <a:noFill/>
          <a:ln w="9525">
            <a:noFill/>
            <a:miter lim="800000"/>
            <a:headEnd/>
            <a:tailEnd/>
          </a:ln>
        </p:spPr>
      </p:pic>
      <p:pic>
        <p:nvPicPr>
          <p:cNvPr id="6" name="Picture 13" descr="Паук"/>
          <p:cNvPicPr>
            <a:picLocks noChangeAspect="1" noChangeArrowheads="1"/>
          </p:cNvPicPr>
          <p:nvPr/>
        </p:nvPicPr>
        <p:blipFill>
          <a:blip r:embed="rId4" cstate="print"/>
          <a:srcRect/>
          <a:stretch>
            <a:fillRect/>
          </a:stretch>
        </p:blipFill>
        <p:spPr bwMode="auto">
          <a:xfrm rot="746624">
            <a:off x="5860093" y="1788686"/>
            <a:ext cx="3071812" cy="2303462"/>
          </a:xfrm>
          <a:prstGeom prst="rect">
            <a:avLst/>
          </a:prstGeom>
          <a:noFill/>
          <a:ln w="9525">
            <a:noFill/>
            <a:miter lim="800000"/>
            <a:headEnd/>
            <a:tailEnd/>
          </a:ln>
        </p:spPr>
      </p:pic>
      <p:pic>
        <p:nvPicPr>
          <p:cNvPr id="8" name="Picture 8" descr="05060205"/>
          <p:cNvPicPr>
            <a:picLocks noChangeAspect="1" noChangeArrowheads="1"/>
          </p:cNvPicPr>
          <p:nvPr/>
        </p:nvPicPr>
        <p:blipFill>
          <a:blip r:embed="rId5" cstate="print"/>
          <a:srcRect/>
          <a:stretch>
            <a:fillRect/>
          </a:stretch>
        </p:blipFill>
        <p:spPr bwMode="auto">
          <a:xfrm>
            <a:off x="3347864" y="3356992"/>
            <a:ext cx="2413266" cy="3191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grpSp>
        <p:nvGrpSpPr>
          <p:cNvPr id="8" name="Group 17"/>
          <p:cNvGrpSpPr>
            <a:grpSpLocks/>
          </p:cNvGrpSpPr>
          <p:nvPr/>
        </p:nvGrpSpPr>
        <p:grpSpPr bwMode="auto">
          <a:xfrm>
            <a:off x="250825" y="1125538"/>
            <a:ext cx="8497888" cy="5308600"/>
            <a:chOff x="158" y="572"/>
            <a:chExt cx="5353" cy="3481"/>
          </a:xfrm>
        </p:grpSpPr>
        <p:pic>
          <p:nvPicPr>
            <p:cNvPr id="9" name="Picture 4"/>
            <p:cNvPicPr>
              <a:picLocks noChangeAspect="1" noChangeArrowheads="1"/>
            </p:cNvPicPr>
            <p:nvPr/>
          </p:nvPicPr>
          <p:blipFill>
            <a:blip r:embed="rId3" cstate="print"/>
            <a:srcRect/>
            <a:stretch>
              <a:fillRect/>
            </a:stretch>
          </p:blipFill>
          <p:spPr bwMode="auto">
            <a:xfrm>
              <a:off x="657" y="572"/>
              <a:ext cx="4445" cy="3481"/>
            </a:xfrm>
            <a:prstGeom prst="rect">
              <a:avLst/>
            </a:prstGeom>
            <a:noFill/>
          </p:spPr>
        </p:pic>
        <p:sp>
          <p:nvSpPr>
            <p:cNvPr id="10" name="Rectangle 5"/>
            <p:cNvSpPr>
              <a:spLocks noChangeArrowheads="1"/>
            </p:cNvSpPr>
            <p:nvPr/>
          </p:nvSpPr>
          <p:spPr bwMode="auto">
            <a:xfrm>
              <a:off x="3878" y="1344"/>
              <a:ext cx="1270" cy="317"/>
            </a:xfrm>
            <a:prstGeom prst="rect">
              <a:avLst/>
            </a:prstGeom>
            <a:solidFill>
              <a:schemeClr val="bg1"/>
            </a:solidFill>
            <a:ln w="9525">
              <a:solidFill>
                <a:schemeClr val="tx1"/>
              </a:solidFill>
              <a:miter lim="800000"/>
              <a:headEnd/>
              <a:tailEnd/>
            </a:ln>
            <a:effectLst/>
          </p:spPr>
          <p:txBody>
            <a:bodyPr wrap="none" anchor="ctr"/>
            <a:lstStyle/>
            <a:p>
              <a:pPr algn="ctr"/>
              <a:r>
                <a:rPr lang="ru-RU"/>
                <a:t>Ногощупальце </a:t>
              </a:r>
            </a:p>
          </p:txBody>
        </p:sp>
        <p:sp>
          <p:nvSpPr>
            <p:cNvPr id="11" name="Line 6"/>
            <p:cNvSpPr>
              <a:spLocks noChangeShapeType="1"/>
            </p:cNvSpPr>
            <p:nvPr/>
          </p:nvSpPr>
          <p:spPr bwMode="auto">
            <a:xfrm flipH="1">
              <a:off x="3606" y="1661"/>
              <a:ext cx="363" cy="363"/>
            </a:xfrm>
            <a:prstGeom prst="line">
              <a:avLst/>
            </a:prstGeom>
            <a:noFill/>
            <a:ln w="28575">
              <a:solidFill>
                <a:schemeClr val="tx1"/>
              </a:solidFill>
              <a:round/>
              <a:headEnd/>
              <a:tailEnd type="triangle" w="med" len="med"/>
            </a:ln>
            <a:effectLst/>
          </p:spPr>
          <p:txBody>
            <a:bodyPr/>
            <a:lstStyle/>
            <a:p>
              <a:endParaRPr lang="ru-RU"/>
            </a:p>
          </p:txBody>
        </p:sp>
        <p:sp>
          <p:nvSpPr>
            <p:cNvPr id="12" name="Rectangle 7"/>
            <p:cNvSpPr>
              <a:spLocks noChangeArrowheads="1"/>
            </p:cNvSpPr>
            <p:nvPr/>
          </p:nvSpPr>
          <p:spPr bwMode="auto">
            <a:xfrm>
              <a:off x="4241" y="2750"/>
              <a:ext cx="1270" cy="272"/>
            </a:xfrm>
            <a:prstGeom prst="rect">
              <a:avLst/>
            </a:prstGeom>
            <a:solidFill>
              <a:schemeClr val="bg1"/>
            </a:solidFill>
            <a:ln w="9525">
              <a:solidFill>
                <a:schemeClr val="tx1"/>
              </a:solidFill>
              <a:miter lim="800000"/>
              <a:headEnd/>
              <a:tailEnd/>
            </a:ln>
            <a:effectLst/>
          </p:spPr>
          <p:txBody>
            <a:bodyPr wrap="none" anchor="ctr"/>
            <a:lstStyle/>
            <a:p>
              <a:pPr algn="ctr"/>
              <a:r>
                <a:rPr lang="ru-RU"/>
                <a:t>Нога </a:t>
              </a:r>
            </a:p>
          </p:txBody>
        </p:sp>
        <p:sp>
          <p:nvSpPr>
            <p:cNvPr id="13" name="Line 8"/>
            <p:cNvSpPr>
              <a:spLocks noChangeShapeType="1"/>
            </p:cNvSpPr>
            <p:nvPr/>
          </p:nvSpPr>
          <p:spPr bwMode="auto">
            <a:xfrm flipH="1" flipV="1">
              <a:off x="4422" y="2341"/>
              <a:ext cx="182" cy="409"/>
            </a:xfrm>
            <a:prstGeom prst="line">
              <a:avLst/>
            </a:prstGeom>
            <a:noFill/>
            <a:ln w="28575">
              <a:solidFill>
                <a:schemeClr val="tx1"/>
              </a:solidFill>
              <a:round/>
              <a:headEnd/>
              <a:tailEnd type="triangle" w="med" len="med"/>
            </a:ln>
            <a:effectLst/>
          </p:spPr>
          <p:txBody>
            <a:bodyPr/>
            <a:lstStyle/>
            <a:p>
              <a:endParaRPr lang="ru-RU"/>
            </a:p>
          </p:txBody>
        </p:sp>
        <p:sp>
          <p:nvSpPr>
            <p:cNvPr id="14" name="Rectangle 9"/>
            <p:cNvSpPr>
              <a:spLocks noChangeArrowheads="1"/>
            </p:cNvSpPr>
            <p:nvPr/>
          </p:nvSpPr>
          <p:spPr bwMode="auto">
            <a:xfrm>
              <a:off x="1973" y="981"/>
              <a:ext cx="1270" cy="272"/>
            </a:xfrm>
            <a:prstGeom prst="rect">
              <a:avLst/>
            </a:prstGeom>
            <a:solidFill>
              <a:schemeClr val="bg1"/>
            </a:solidFill>
            <a:ln w="9525">
              <a:solidFill>
                <a:schemeClr val="tx1"/>
              </a:solidFill>
              <a:miter lim="800000"/>
              <a:headEnd/>
              <a:tailEnd/>
            </a:ln>
            <a:effectLst/>
          </p:spPr>
          <p:txBody>
            <a:bodyPr wrap="none" anchor="ctr"/>
            <a:lstStyle/>
            <a:p>
              <a:pPr algn="ctr"/>
              <a:r>
                <a:rPr lang="ru-RU"/>
                <a:t>Глаз </a:t>
              </a:r>
            </a:p>
          </p:txBody>
        </p:sp>
        <p:sp>
          <p:nvSpPr>
            <p:cNvPr id="15" name="Line 10"/>
            <p:cNvSpPr>
              <a:spLocks noChangeShapeType="1"/>
            </p:cNvSpPr>
            <p:nvPr/>
          </p:nvSpPr>
          <p:spPr bwMode="auto">
            <a:xfrm>
              <a:off x="3152" y="1253"/>
              <a:ext cx="182" cy="816"/>
            </a:xfrm>
            <a:prstGeom prst="line">
              <a:avLst/>
            </a:prstGeom>
            <a:noFill/>
            <a:ln w="28575">
              <a:solidFill>
                <a:schemeClr val="tx1"/>
              </a:solidFill>
              <a:round/>
              <a:headEnd/>
              <a:tailEnd type="triangle" w="med" len="med"/>
            </a:ln>
            <a:effectLst/>
          </p:spPr>
          <p:txBody>
            <a:bodyPr/>
            <a:lstStyle/>
            <a:p>
              <a:endParaRPr lang="ru-RU"/>
            </a:p>
          </p:txBody>
        </p:sp>
        <p:sp>
          <p:nvSpPr>
            <p:cNvPr id="16" name="Rectangle 11"/>
            <p:cNvSpPr>
              <a:spLocks noChangeArrowheads="1"/>
            </p:cNvSpPr>
            <p:nvPr/>
          </p:nvSpPr>
          <p:spPr bwMode="auto">
            <a:xfrm>
              <a:off x="3515" y="3430"/>
              <a:ext cx="1360" cy="227"/>
            </a:xfrm>
            <a:prstGeom prst="rect">
              <a:avLst/>
            </a:prstGeom>
            <a:solidFill>
              <a:schemeClr val="bg1"/>
            </a:solidFill>
            <a:ln w="9525">
              <a:solidFill>
                <a:schemeClr val="tx1"/>
              </a:solidFill>
              <a:miter lim="800000"/>
              <a:headEnd/>
              <a:tailEnd/>
            </a:ln>
            <a:effectLst/>
          </p:spPr>
          <p:txBody>
            <a:bodyPr wrap="none" anchor="ctr"/>
            <a:lstStyle/>
            <a:p>
              <a:pPr algn="ctr"/>
              <a:r>
                <a:rPr lang="ru-RU"/>
                <a:t>Головогрудь </a:t>
              </a:r>
            </a:p>
          </p:txBody>
        </p:sp>
        <p:sp>
          <p:nvSpPr>
            <p:cNvPr id="17" name="Line 12"/>
            <p:cNvSpPr>
              <a:spLocks noChangeShapeType="1"/>
            </p:cNvSpPr>
            <p:nvPr/>
          </p:nvSpPr>
          <p:spPr bwMode="auto">
            <a:xfrm flipH="1" flipV="1">
              <a:off x="3334" y="2432"/>
              <a:ext cx="635" cy="998"/>
            </a:xfrm>
            <a:prstGeom prst="line">
              <a:avLst/>
            </a:prstGeom>
            <a:noFill/>
            <a:ln w="28575">
              <a:solidFill>
                <a:schemeClr val="tx1"/>
              </a:solidFill>
              <a:round/>
              <a:headEnd/>
              <a:tailEnd type="triangle" w="med" len="med"/>
            </a:ln>
            <a:effectLst/>
          </p:spPr>
          <p:txBody>
            <a:bodyPr/>
            <a:lstStyle/>
            <a:p>
              <a:endParaRPr lang="ru-RU"/>
            </a:p>
          </p:txBody>
        </p:sp>
        <p:sp>
          <p:nvSpPr>
            <p:cNvPr id="18" name="Rectangle 13"/>
            <p:cNvSpPr>
              <a:spLocks noChangeArrowheads="1"/>
            </p:cNvSpPr>
            <p:nvPr/>
          </p:nvSpPr>
          <p:spPr bwMode="auto">
            <a:xfrm>
              <a:off x="158" y="1752"/>
              <a:ext cx="1497" cy="272"/>
            </a:xfrm>
            <a:prstGeom prst="rect">
              <a:avLst/>
            </a:prstGeom>
            <a:solidFill>
              <a:schemeClr val="bg1"/>
            </a:solidFill>
            <a:ln w="9525">
              <a:solidFill>
                <a:schemeClr val="tx1"/>
              </a:solidFill>
              <a:miter lim="800000"/>
              <a:headEnd/>
              <a:tailEnd/>
            </a:ln>
            <a:effectLst/>
          </p:spPr>
          <p:txBody>
            <a:bodyPr wrap="none" anchor="ctr"/>
            <a:lstStyle/>
            <a:p>
              <a:pPr algn="ctr"/>
              <a:r>
                <a:rPr lang="ru-RU"/>
                <a:t>Брюшко </a:t>
              </a:r>
            </a:p>
          </p:txBody>
        </p:sp>
        <p:sp>
          <p:nvSpPr>
            <p:cNvPr id="19" name="Line 14"/>
            <p:cNvSpPr>
              <a:spLocks noChangeShapeType="1"/>
            </p:cNvSpPr>
            <p:nvPr/>
          </p:nvSpPr>
          <p:spPr bwMode="auto">
            <a:xfrm>
              <a:off x="1655" y="2069"/>
              <a:ext cx="318" cy="363"/>
            </a:xfrm>
            <a:prstGeom prst="line">
              <a:avLst/>
            </a:prstGeom>
            <a:noFill/>
            <a:ln w="28575">
              <a:solidFill>
                <a:schemeClr val="tx1"/>
              </a:solidFill>
              <a:round/>
              <a:headEnd/>
              <a:tailEnd type="triangle" w="med" len="med"/>
            </a:ln>
            <a:effectLst/>
          </p:spPr>
          <p:txBody>
            <a:bodyPr/>
            <a:lstStyle/>
            <a:p>
              <a:endParaRPr lang="ru-RU"/>
            </a:p>
          </p:txBody>
        </p:sp>
        <p:sp>
          <p:nvSpPr>
            <p:cNvPr id="20" name="Rectangle 15"/>
            <p:cNvSpPr>
              <a:spLocks noChangeArrowheads="1"/>
            </p:cNvSpPr>
            <p:nvPr/>
          </p:nvSpPr>
          <p:spPr bwMode="auto">
            <a:xfrm>
              <a:off x="158" y="3566"/>
              <a:ext cx="1769" cy="317"/>
            </a:xfrm>
            <a:prstGeom prst="rect">
              <a:avLst/>
            </a:prstGeom>
            <a:solidFill>
              <a:schemeClr val="bg1"/>
            </a:solidFill>
            <a:ln w="9525">
              <a:solidFill>
                <a:schemeClr val="tx1"/>
              </a:solidFill>
              <a:miter lim="800000"/>
              <a:headEnd/>
              <a:tailEnd/>
            </a:ln>
            <a:effectLst/>
          </p:spPr>
          <p:txBody>
            <a:bodyPr wrap="none" anchor="ctr"/>
            <a:lstStyle/>
            <a:p>
              <a:pPr algn="ctr"/>
              <a:r>
                <a:rPr lang="ru-RU"/>
                <a:t>Паутинные бородавки </a:t>
              </a:r>
            </a:p>
          </p:txBody>
        </p:sp>
        <p:sp>
          <p:nvSpPr>
            <p:cNvPr id="21" name="Line 16"/>
            <p:cNvSpPr>
              <a:spLocks noChangeShapeType="1"/>
            </p:cNvSpPr>
            <p:nvPr/>
          </p:nvSpPr>
          <p:spPr bwMode="auto">
            <a:xfrm flipV="1">
              <a:off x="1701" y="3294"/>
              <a:ext cx="317" cy="272"/>
            </a:xfrm>
            <a:prstGeom prst="line">
              <a:avLst/>
            </a:prstGeom>
            <a:noFill/>
            <a:ln w="28575">
              <a:solidFill>
                <a:schemeClr val="tx1"/>
              </a:solidFill>
              <a:round/>
              <a:headEnd/>
              <a:tailEnd type="triangle" w="med" len="med"/>
            </a:ln>
            <a:effectLst/>
          </p:spPr>
          <p:txBody>
            <a:bodyPr/>
            <a:lstStyle/>
            <a:p>
              <a:endParaRPr lang="ru-RU"/>
            </a:p>
          </p:txBody>
        </p:sp>
      </p:grpSp>
      <p:sp>
        <p:nvSpPr>
          <p:cNvPr id="22" name="TextBox 21"/>
          <p:cNvSpPr txBox="1"/>
          <p:nvPr/>
        </p:nvSpPr>
        <p:spPr>
          <a:xfrm>
            <a:off x="2051720" y="476672"/>
            <a:ext cx="5184624" cy="646331"/>
          </a:xfrm>
          <a:prstGeom prst="rect">
            <a:avLst/>
          </a:prstGeom>
          <a:noFill/>
        </p:spPr>
        <p:txBody>
          <a:bodyPr wrap="none" rtlCol="0">
            <a:spAutoFit/>
          </a:bodyPr>
          <a:lstStyle/>
          <a:p>
            <a:r>
              <a:rPr lang="ru-RU" sz="3600" b="1" dirty="0" smtClean="0">
                <a:solidFill>
                  <a:srgbClr val="FF0000"/>
                </a:solidFill>
              </a:rPr>
              <a:t>Внешнее строение паука</a:t>
            </a:r>
            <a:endParaRPr lang="ru-RU" sz="36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3" cstate="print"/>
          <a:srcRect/>
          <a:stretch>
            <a:fillRect/>
          </a:stretch>
        </p:blipFill>
        <p:spPr bwMode="auto">
          <a:xfrm>
            <a:off x="395536" y="332656"/>
            <a:ext cx="5256584" cy="5878675"/>
          </a:xfrm>
          <a:prstGeom prst="rect">
            <a:avLst/>
          </a:prstGeom>
          <a:noFill/>
          <a:ln w="9525">
            <a:noFill/>
            <a:miter lim="800000"/>
            <a:headEnd/>
            <a:tailEnd/>
          </a:ln>
        </p:spPr>
      </p:pic>
      <p:sp>
        <p:nvSpPr>
          <p:cNvPr id="6" name="TextBox 5"/>
          <p:cNvSpPr txBox="1"/>
          <p:nvPr/>
        </p:nvSpPr>
        <p:spPr>
          <a:xfrm>
            <a:off x="5868144" y="1628800"/>
            <a:ext cx="2736304" cy="2308324"/>
          </a:xfrm>
          <a:prstGeom prst="rect">
            <a:avLst/>
          </a:prstGeom>
          <a:noFill/>
        </p:spPr>
        <p:txBody>
          <a:bodyPr wrap="square" rtlCol="0">
            <a:spAutoFit/>
          </a:bodyPr>
          <a:lstStyle/>
          <a:p>
            <a:r>
              <a:rPr lang="ru-RU" sz="3600" b="1" dirty="0" smtClean="0">
                <a:solidFill>
                  <a:srgbClr val="FF0000"/>
                </a:solidFill>
              </a:rPr>
              <a:t>Извержение вулкана на острове Кракатау</a:t>
            </a:r>
            <a:endParaRPr lang="ru-RU" sz="36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6626" name="Picture 2" descr="C:\Documents and Settings\UserXP\Рабочий стол\паук\680501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descr="C:\Documents and Settings\UserXP\Рабочий стол\паук\vetton_ru_newwallpapers229-1920x1200.jpg"/>
          <p:cNvPicPr>
            <a:picLocks noGrp="1" noChangeAspect="1" noChangeArrowheads="1"/>
          </p:cNvPicPr>
          <p:nvPr>
            <p:ph idx="1"/>
          </p:nvPr>
        </p:nvPicPr>
        <p:blipFill>
          <a:blip r:embed="rId2" cstate="print"/>
          <a:srcRect/>
          <a:stretch>
            <a:fillRect/>
          </a:stretch>
        </p:blipFill>
        <p:spPr bwMode="auto">
          <a:xfrm>
            <a:off x="-39926" y="0"/>
            <a:ext cx="9269611"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sz="half" idx="1"/>
          </p:nvPr>
        </p:nvPicPr>
        <p:blipFill>
          <a:blip r:embed="rId2" cstate="print">
            <a:duotone>
              <a:schemeClr val="bg2">
                <a:shade val="45000"/>
                <a:satMod val="135000"/>
              </a:schemeClr>
              <a:prstClr val="white"/>
            </a:duotone>
          </a:blip>
          <a:stretch>
            <a:fillRect/>
          </a:stretch>
        </p:blipFill>
        <p:spPr bwMode="auto">
          <a:xfrm>
            <a:off x="457200" y="2346734"/>
            <a:ext cx="4038600" cy="3032894"/>
          </a:xfrm>
          <a:prstGeom prst="rect">
            <a:avLst/>
          </a:prstGeom>
          <a:noFill/>
          <a:ln>
            <a:noFill/>
          </a:ln>
        </p:spPr>
      </p:pic>
      <p:sp>
        <p:nvSpPr>
          <p:cNvPr id="11" name="Содержимое 10"/>
          <p:cNvSpPr>
            <a:spLocks noGrp="1"/>
          </p:cNvSpPr>
          <p:nvPr>
            <p:ph sz="half" idx="2"/>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171400"/>
            <a:ext cx="9143999" cy="6858000"/>
          </a:xfrm>
          <a:prstGeom prst="rect">
            <a:avLst/>
          </a:prstGeom>
          <a:noFill/>
          <a:ln>
            <a:noFill/>
          </a:ln>
        </p:spPr>
      </p:pic>
      <p:sp>
        <p:nvSpPr>
          <p:cNvPr id="7" name="Прямоугольник 6"/>
          <p:cNvSpPr/>
          <p:nvPr/>
        </p:nvSpPr>
        <p:spPr>
          <a:xfrm>
            <a:off x="323528" y="260649"/>
            <a:ext cx="8208912" cy="2062103"/>
          </a:xfrm>
          <a:prstGeom prst="rect">
            <a:avLst/>
          </a:prstGeom>
        </p:spPr>
        <p:txBody>
          <a:bodyPr wrap="square">
            <a:spAutoFit/>
          </a:bodyPr>
          <a:lstStyle/>
          <a:p>
            <a:r>
              <a:rPr lang="ru-RU" sz="2800" b="1" dirty="0" smtClean="0">
                <a:solidFill>
                  <a:srgbClr val="FF0000"/>
                </a:solidFill>
              </a:rPr>
              <a:t>«Плетение пауком круговых сетей — спектакль,</a:t>
            </a:r>
            <a:br>
              <a:rPr lang="ru-RU" sz="2800" b="1" dirty="0" smtClean="0">
                <a:solidFill>
                  <a:srgbClr val="FF0000"/>
                </a:solidFill>
              </a:rPr>
            </a:br>
            <a:r>
              <a:rPr lang="ru-RU" sz="2800" b="1" dirty="0" smtClean="0">
                <a:solidFill>
                  <a:srgbClr val="FF0000"/>
                </a:solidFill>
              </a:rPr>
              <a:t>который можно смотреть, смотреть и смотреть».</a:t>
            </a:r>
          </a:p>
          <a:p>
            <a:pPr algn="r"/>
            <a:r>
              <a:rPr lang="ru-RU" sz="2400" dirty="0" smtClean="0"/>
              <a:t/>
            </a:r>
            <a:br>
              <a:rPr lang="ru-RU" sz="2400" dirty="0" smtClean="0"/>
            </a:br>
            <a:r>
              <a:rPr lang="ru-RU" sz="2400" i="1" dirty="0" smtClean="0"/>
              <a:t>                                                                                                                   </a:t>
            </a:r>
            <a:r>
              <a:rPr lang="ru-RU" sz="2400" b="1" i="1" dirty="0" smtClean="0">
                <a:solidFill>
                  <a:srgbClr val="FF0000"/>
                </a:solidFill>
              </a:rPr>
              <a:t>Теодор </a:t>
            </a:r>
            <a:r>
              <a:rPr lang="ru-RU" sz="2400" b="1" i="1" dirty="0" err="1" smtClean="0">
                <a:solidFill>
                  <a:srgbClr val="FF0000"/>
                </a:solidFill>
              </a:rPr>
              <a:t>Сэйвори</a:t>
            </a:r>
            <a:endParaRPr lang="ru-RU" sz="2400" b="1" dirty="0">
              <a:solidFill>
                <a:srgbClr val="FF0000"/>
              </a:solidFill>
            </a:endParaRPr>
          </a:p>
        </p:txBody>
      </p:sp>
      <p:pic>
        <p:nvPicPr>
          <p:cNvPr id="12" name="Рисунок 11" descr="http://dzh-natali.narod.ru/biologiya/pic/pau1.jpg"/>
          <p:cNvPicPr/>
          <p:nvPr/>
        </p:nvPicPr>
        <p:blipFill>
          <a:blip r:embed="rId3" cstate="print"/>
          <a:srcRect/>
          <a:stretch>
            <a:fillRect/>
          </a:stretch>
        </p:blipFill>
        <p:spPr bwMode="auto">
          <a:xfrm>
            <a:off x="323528" y="1412776"/>
            <a:ext cx="4248472" cy="2592288"/>
          </a:xfrm>
          <a:prstGeom prst="rect">
            <a:avLst/>
          </a:prstGeom>
          <a:noFill/>
          <a:ln w="9525">
            <a:noFill/>
            <a:miter lim="800000"/>
            <a:headEnd/>
            <a:tailEnd/>
          </a:ln>
        </p:spPr>
      </p:pic>
      <p:pic>
        <p:nvPicPr>
          <p:cNvPr id="13" name="Рисунок 12" descr="http://dzh-natali.narod.ru/biologiya/pic/pau3.jpg"/>
          <p:cNvPicPr/>
          <p:nvPr/>
        </p:nvPicPr>
        <p:blipFill>
          <a:blip r:embed="rId4" cstate="print"/>
          <a:srcRect/>
          <a:stretch>
            <a:fillRect/>
          </a:stretch>
        </p:blipFill>
        <p:spPr bwMode="auto">
          <a:xfrm>
            <a:off x="4572000" y="3933056"/>
            <a:ext cx="439248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2" name="Picture 2" descr="C:\Documents and Settings\UserXP\Рабочий стол\паук\0014-014-Vnutrennee-stroenie-pauka.jpg"/>
          <p:cNvPicPr>
            <a:picLocks noChangeAspect="1" noChangeArrowheads="1"/>
          </p:cNvPicPr>
          <p:nvPr/>
        </p:nvPicPr>
        <p:blipFill>
          <a:blip r:embed="rId3" cstate="print"/>
          <a:srcRect/>
          <a:stretch>
            <a:fillRect/>
          </a:stretch>
        </p:blipFill>
        <p:spPr bwMode="auto">
          <a:xfrm>
            <a:off x="-93306" y="0"/>
            <a:ext cx="9330612"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28674" name="Picture 2" descr="C:\Documents and Settings\UserXP\Рабочий стол\паук\nh_colorato_mating_copul.jpg"/>
          <p:cNvPicPr>
            <a:picLocks noChangeAspect="1" noChangeArrowheads="1"/>
          </p:cNvPicPr>
          <p:nvPr/>
        </p:nvPicPr>
        <p:blipFill>
          <a:blip r:embed="rId3" cstate="print"/>
          <a:srcRect/>
          <a:stretch>
            <a:fillRect/>
          </a:stretch>
        </p:blipFill>
        <p:spPr bwMode="auto">
          <a:xfrm>
            <a:off x="1619673" y="1988839"/>
            <a:ext cx="6442024" cy="4733429"/>
          </a:xfrm>
          <a:prstGeom prst="rect">
            <a:avLst/>
          </a:prstGeom>
          <a:noFill/>
        </p:spPr>
      </p:pic>
      <p:sp>
        <p:nvSpPr>
          <p:cNvPr id="6" name="TextBox 5"/>
          <p:cNvSpPr txBox="1"/>
          <p:nvPr/>
        </p:nvSpPr>
        <p:spPr>
          <a:xfrm>
            <a:off x="899592" y="404664"/>
            <a:ext cx="7776864" cy="1477328"/>
          </a:xfrm>
          <a:prstGeom prst="rect">
            <a:avLst/>
          </a:prstGeom>
          <a:noFill/>
        </p:spPr>
        <p:txBody>
          <a:bodyPr wrap="square" rtlCol="0">
            <a:spAutoFit/>
          </a:bodyPr>
          <a:lstStyle/>
          <a:p>
            <a:pPr lvl="0" algn="r" fontAlgn="base">
              <a:spcBef>
                <a:spcPct val="0"/>
              </a:spcBef>
              <a:spcAft>
                <a:spcPct val="0"/>
              </a:spcAft>
            </a:pPr>
            <a:r>
              <a:rPr lang="ru-RU" b="1" i="1" dirty="0" smtClean="0">
                <a:solidFill>
                  <a:srgbClr val="FF0000"/>
                </a:solidFill>
                <a:latin typeface="Arial" pitchFamily="34" charset="0"/>
                <a:ea typeface="Times New Roman" pitchFamily="18" charset="0"/>
              </a:rPr>
              <a:t>«Подруга-то, как правило, покрупнее будет, да к тому же — хищница! Да к тому же — подслеповатая! Сожрёт! Как пить дать — сожрёт! Не со зла, а со </a:t>
            </a:r>
            <a:r>
              <a:rPr lang="ru-RU" b="1" i="1" dirty="0" err="1" smtClean="0">
                <a:solidFill>
                  <a:srgbClr val="FF0000"/>
                </a:solidFill>
                <a:latin typeface="Arial" pitchFamily="34" charset="0"/>
                <a:ea typeface="Times New Roman" pitchFamily="18" charset="0"/>
              </a:rPr>
              <a:t>слепу</a:t>
            </a:r>
            <a:r>
              <a:rPr lang="ru-RU" b="1" i="1" dirty="0" smtClean="0">
                <a:solidFill>
                  <a:srgbClr val="FF0000"/>
                </a:solidFill>
                <a:latin typeface="Arial" pitchFamily="34" charset="0"/>
                <a:ea typeface="Times New Roman" pitchFamily="18" charset="0"/>
              </a:rPr>
              <a:t>. Надо бы как-то ей объяснить, что ты вроде бы не совсем на ужин пришел.»        (И.Акимушкин)</a:t>
            </a:r>
            <a:endParaRPr lang="ru-RU" sz="2800" b="1" dirty="0" smtClean="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29698" name="Picture 2" descr="C:\Documents and Settings\UserXP\Рабочий стол\паук\2opist10fotopu5.jpg"/>
          <p:cNvPicPr>
            <a:picLocks noChangeAspect="1" noChangeArrowheads="1"/>
          </p:cNvPicPr>
          <p:nvPr/>
        </p:nvPicPr>
        <p:blipFill>
          <a:blip r:embed="rId3" cstate="print"/>
          <a:srcRect/>
          <a:stretch>
            <a:fillRect/>
          </a:stretch>
        </p:blipFill>
        <p:spPr bwMode="auto">
          <a:xfrm>
            <a:off x="755576" y="476672"/>
            <a:ext cx="8040893" cy="59766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1025" name="Rectangle 1"/>
          <p:cNvSpPr>
            <a:spLocks noChangeArrowheads="1"/>
          </p:cNvSpPr>
          <p:nvPr/>
        </p:nvSpPr>
        <p:spPr bwMode="auto">
          <a:xfrm>
            <a:off x="1403648" y="1792024"/>
            <a:ext cx="48245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5121" name="Rectangle 1"/>
          <p:cNvSpPr>
            <a:spLocks noChangeArrowheads="1"/>
          </p:cNvSpPr>
          <p:nvPr/>
        </p:nvSpPr>
        <p:spPr bwMode="auto">
          <a:xfrm>
            <a:off x="50634" y="186335"/>
            <a:ext cx="790574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p:txBody>
      </p:sp>
      <p:sp>
        <p:nvSpPr>
          <p:cNvPr id="8" name="TextBox 7"/>
          <p:cNvSpPr txBox="1"/>
          <p:nvPr/>
        </p:nvSpPr>
        <p:spPr>
          <a:xfrm>
            <a:off x="0" y="0"/>
            <a:ext cx="9144000" cy="7017306"/>
          </a:xfrm>
          <a:prstGeom prst="rect">
            <a:avLst/>
          </a:prstGeom>
          <a:noFill/>
        </p:spPr>
        <p:txBody>
          <a:bodyPr wrap="square" rtlCol="0">
            <a:spAutoFit/>
          </a:bodyPr>
          <a:lstStyle/>
          <a:p>
            <a:r>
              <a:rPr lang="ru-RU" sz="2400" b="1" dirty="0" smtClean="0">
                <a:solidFill>
                  <a:srgbClr val="FF0000"/>
                </a:solidFill>
              </a:rPr>
              <a:t>Выберите правильные утверждения и определите название паука.</a:t>
            </a:r>
          </a:p>
          <a:p>
            <a:r>
              <a:rPr lang="ru-RU" sz="2400" b="1" dirty="0" smtClean="0">
                <a:solidFill>
                  <a:srgbClr val="FF0000"/>
                </a:solidFill>
              </a:rPr>
              <a:t>1) тело пауков состоит из головогруди и нерасчлененного брюшка</a:t>
            </a:r>
            <a:r>
              <a:rPr lang="ru-RU" sz="2400" b="1" dirty="0" smtClean="0">
                <a:solidFill>
                  <a:srgbClr val="0070C0"/>
                </a:solidFill>
              </a:rPr>
              <a:t>(К)</a:t>
            </a:r>
          </a:p>
          <a:p>
            <a:r>
              <a:rPr lang="ru-RU" sz="2400" b="1" dirty="0" smtClean="0">
                <a:solidFill>
                  <a:srgbClr val="FF0000"/>
                </a:solidFill>
              </a:rPr>
              <a:t>2) пауки дышат кислородом, растворенным в воде </a:t>
            </a:r>
            <a:r>
              <a:rPr lang="ru-RU" sz="2400" b="1" dirty="0" smtClean="0">
                <a:solidFill>
                  <a:srgbClr val="0070C0"/>
                </a:solidFill>
              </a:rPr>
              <a:t>(О)</a:t>
            </a:r>
          </a:p>
          <a:p>
            <a:r>
              <a:rPr lang="ru-RU" sz="2400" b="1" dirty="0" smtClean="0">
                <a:solidFill>
                  <a:srgbClr val="FF0000"/>
                </a:solidFill>
              </a:rPr>
              <a:t>3) у паука несколько пар простых глазков </a:t>
            </a:r>
            <a:r>
              <a:rPr lang="ru-RU" sz="2400" b="1" dirty="0" smtClean="0">
                <a:solidFill>
                  <a:srgbClr val="0070C0"/>
                </a:solidFill>
              </a:rPr>
              <a:t>(А)</a:t>
            </a:r>
          </a:p>
          <a:p>
            <a:r>
              <a:rPr lang="ru-RU" sz="2400" b="1" dirty="0" smtClean="0">
                <a:solidFill>
                  <a:srgbClr val="FF0000"/>
                </a:solidFill>
              </a:rPr>
              <a:t>4) ловчие сети пауки ткут </a:t>
            </a:r>
            <a:r>
              <a:rPr lang="ru-RU" sz="2400" b="1" dirty="0" err="1" smtClean="0">
                <a:solidFill>
                  <a:srgbClr val="FF0000"/>
                </a:solidFill>
              </a:rPr>
              <a:t>ногочелюстями</a:t>
            </a:r>
            <a:r>
              <a:rPr lang="ru-RU" sz="2400" b="1" dirty="0" smtClean="0">
                <a:solidFill>
                  <a:srgbClr val="FF0000"/>
                </a:solidFill>
              </a:rPr>
              <a:t> </a:t>
            </a:r>
            <a:r>
              <a:rPr lang="ru-RU" sz="2400" b="1" dirty="0" smtClean="0">
                <a:solidFill>
                  <a:srgbClr val="0070C0"/>
                </a:solidFill>
              </a:rPr>
              <a:t>(М)</a:t>
            </a:r>
          </a:p>
          <a:p>
            <a:r>
              <a:rPr lang="ru-RU" sz="2400" b="1" dirty="0" smtClean="0">
                <a:solidFill>
                  <a:srgbClr val="FF0000"/>
                </a:solidFill>
              </a:rPr>
              <a:t>5) паутина может служить пауку средством защиты, передвижения, выведения и охраны потомства </a:t>
            </a:r>
            <a:r>
              <a:rPr lang="ru-RU" sz="2400" b="1" dirty="0" smtClean="0">
                <a:solidFill>
                  <a:srgbClr val="0070C0"/>
                </a:solidFill>
              </a:rPr>
              <a:t>(Р)</a:t>
            </a:r>
          </a:p>
          <a:p>
            <a:r>
              <a:rPr lang="ru-RU" sz="2400" b="1" dirty="0" smtClean="0">
                <a:solidFill>
                  <a:srgbClr val="FF0000"/>
                </a:solidFill>
              </a:rPr>
              <a:t>6) все пауки дышат атмосферным воздухом</a:t>
            </a:r>
            <a:r>
              <a:rPr lang="ru-RU" sz="2400" b="1" dirty="0" smtClean="0">
                <a:solidFill>
                  <a:srgbClr val="0070C0"/>
                </a:solidFill>
              </a:rPr>
              <a:t> (А)</a:t>
            </a:r>
          </a:p>
          <a:p>
            <a:r>
              <a:rPr lang="ru-RU" sz="2400" b="1" dirty="0" smtClean="0">
                <a:solidFill>
                  <a:srgbClr val="FF0000"/>
                </a:solidFill>
              </a:rPr>
              <a:t>7) переваривание пищи происходит в сосательном желудке паука </a:t>
            </a:r>
            <a:r>
              <a:rPr lang="ru-RU" sz="2400" b="1" dirty="0" smtClean="0">
                <a:solidFill>
                  <a:srgbClr val="0070C0"/>
                </a:solidFill>
              </a:rPr>
              <a:t>(Н)</a:t>
            </a:r>
          </a:p>
          <a:p>
            <a:r>
              <a:rPr lang="ru-RU" sz="2400" b="1" dirty="0" smtClean="0">
                <a:solidFill>
                  <a:srgbClr val="FF0000"/>
                </a:solidFill>
              </a:rPr>
              <a:t>8)у  пауков  3 пары конечностей</a:t>
            </a:r>
            <a:r>
              <a:rPr lang="ru-RU" sz="2400" b="1" dirty="0" smtClean="0">
                <a:solidFill>
                  <a:srgbClr val="0070C0"/>
                </a:solidFill>
              </a:rPr>
              <a:t> (В)</a:t>
            </a:r>
          </a:p>
          <a:p>
            <a:r>
              <a:rPr lang="ru-RU" sz="2400" b="1" dirty="0" smtClean="0">
                <a:solidFill>
                  <a:srgbClr val="FF0000"/>
                </a:solidFill>
              </a:rPr>
              <a:t>9) паукообразные – гермафродиты </a:t>
            </a:r>
            <a:r>
              <a:rPr lang="ru-RU" sz="2400" b="1" dirty="0" smtClean="0">
                <a:solidFill>
                  <a:srgbClr val="0070C0"/>
                </a:solidFill>
              </a:rPr>
              <a:t>(Е)</a:t>
            </a:r>
          </a:p>
          <a:p>
            <a:r>
              <a:rPr lang="ru-RU" sz="2400" b="1" dirty="0" smtClean="0">
                <a:solidFill>
                  <a:srgbClr val="FF0000"/>
                </a:solidFill>
              </a:rPr>
              <a:t>10) кровеносная система – незамкнутая</a:t>
            </a:r>
            <a:r>
              <a:rPr lang="ru-RU" sz="2400" b="1" dirty="0" smtClean="0">
                <a:solidFill>
                  <a:srgbClr val="0070C0"/>
                </a:solidFill>
              </a:rPr>
              <a:t> (К)</a:t>
            </a:r>
          </a:p>
          <a:p>
            <a:r>
              <a:rPr lang="ru-RU" sz="2400" b="1" dirty="0" smtClean="0">
                <a:solidFill>
                  <a:srgbClr val="FF0000"/>
                </a:solidFill>
              </a:rPr>
              <a:t>11)пауки имеют 4 пары ходильных ног </a:t>
            </a:r>
            <a:r>
              <a:rPr lang="ru-RU" sz="2400" b="1" dirty="0" smtClean="0">
                <a:solidFill>
                  <a:srgbClr val="0070C0"/>
                </a:solidFill>
              </a:rPr>
              <a:t>(У)</a:t>
            </a:r>
          </a:p>
          <a:p>
            <a:r>
              <a:rPr lang="ru-RU" sz="2400" b="1" dirty="0" smtClean="0">
                <a:solidFill>
                  <a:srgbClr val="FF0000"/>
                </a:solidFill>
              </a:rPr>
              <a:t>12)органы выделения – </a:t>
            </a:r>
            <a:r>
              <a:rPr lang="ru-RU" sz="2400" b="1" dirty="0" err="1" smtClean="0">
                <a:solidFill>
                  <a:srgbClr val="FF0000"/>
                </a:solidFill>
              </a:rPr>
              <a:t>мальпигиевы</a:t>
            </a:r>
            <a:r>
              <a:rPr lang="ru-RU" sz="2400" b="1" dirty="0" smtClean="0">
                <a:solidFill>
                  <a:srgbClr val="FF0000"/>
                </a:solidFill>
              </a:rPr>
              <a:t> сосуды </a:t>
            </a:r>
            <a:r>
              <a:rPr lang="ru-RU" sz="2400" b="1" dirty="0" smtClean="0">
                <a:solidFill>
                  <a:srgbClr val="0070C0"/>
                </a:solidFill>
              </a:rPr>
              <a:t>(Р)</a:t>
            </a:r>
          </a:p>
          <a:p>
            <a:r>
              <a:rPr lang="ru-RU" sz="2400" b="1" dirty="0" smtClean="0">
                <a:solidFill>
                  <a:srgbClr val="FF0000"/>
                </a:solidFill>
              </a:rPr>
              <a:t>13)пауки имеют две пары усиков </a:t>
            </a:r>
            <a:r>
              <a:rPr lang="ru-RU" sz="2400" b="1" dirty="0" smtClean="0">
                <a:solidFill>
                  <a:srgbClr val="0070C0"/>
                </a:solidFill>
              </a:rPr>
              <a:t>(Н)</a:t>
            </a:r>
          </a:p>
          <a:p>
            <a:r>
              <a:rPr lang="ru-RU" sz="2400" b="1" dirty="0" smtClean="0">
                <a:solidFill>
                  <a:srgbClr val="FF0000"/>
                </a:solidFill>
              </a:rPr>
              <a:t>14)Органы дыхания пауков –трахеи и легкие </a:t>
            </a:r>
            <a:r>
              <a:rPr lang="ru-RU" sz="2400" b="1" dirty="0" smtClean="0">
                <a:solidFill>
                  <a:srgbClr val="0070C0"/>
                </a:solidFill>
              </a:rPr>
              <a:t>(Т)</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5842" name="Picture 2" descr="C:\Documents and Settings\UserXP\Рабочий стол\паук\0_8fce8_791dea21_XL.jpe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33360" y="0"/>
            <a:ext cx="9248666" cy="6945532"/>
          </a:xfrm>
          <a:prstGeom prst="rect">
            <a:avLst/>
          </a:prstGeom>
          <a:noFill/>
          <a:ln>
            <a:noFill/>
          </a:ln>
        </p:spPr>
      </p:pic>
      <p:sp>
        <p:nvSpPr>
          <p:cNvPr id="6" name="Прямоугольник 5"/>
          <p:cNvSpPr/>
          <p:nvPr/>
        </p:nvSpPr>
        <p:spPr>
          <a:xfrm>
            <a:off x="827584" y="2136338"/>
            <a:ext cx="7848872" cy="3970318"/>
          </a:xfrm>
          <a:prstGeom prst="rect">
            <a:avLst/>
          </a:prstGeom>
        </p:spPr>
        <p:txBody>
          <a:bodyPr wrap="square">
            <a:spAutoFit/>
          </a:bodyPr>
          <a:lstStyle/>
          <a:p>
            <a:pPr>
              <a:spcBef>
                <a:spcPct val="50000"/>
              </a:spcBef>
              <a:buFontTx/>
              <a:buChar char="•"/>
              <a:defRPr/>
            </a:pPr>
            <a:r>
              <a:rPr lang="ru-RU" sz="2800" b="1" i="1" dirty="0" smtClean="0">
                <a:solidFill>
                  <a:srgbClr val="FF0000"/>
                </a:solidFill>
                <a:latin typeface="Arial" pitchFamily="34" charset="0"/>
              </a:rPr>
              <a:t>Познакомиться с характерными признаками класса паукообразных.</a:t>
            </a:r>
          </a:p>
          <a:p>
            <a:pPr>
              <a:spcBef>
                <a:spcPct val="50000"/>
              </a:spcBef>
              <a:buFontTx/>
              <a:buChar char="•"/>
              <a:defRPr/>
            </a:pPr>
            <a:r>
              <a:rPr lang="ru-RU" sz="2800" b="1" i="1" dirty="0" smtClean="0">
                <a:solidFill>
                  <a:srgbClr val="FF0000"/>
                </a:solidFill>
                <a:latin typeface="Arial" pitchFamily="34" charset="0"/>
              </a:rPr>
              <a:t>Изучить особенности строения паукообразных, связанные с жизнью на  суше.</a:t>
            </a:r>
          </a:p>
          <a:p>
            <a:pPr>
              <a:spcBef>
                <a:spcPct val="50000"/>
              </a:spcBef>
              <a:buFontTx/>
              <a:buChar char="•"/>
              <a:defRPr/>
            </a:pPr>
            <a:r>
              <a:rPr lang="ru-RU" sz="2800" b="1" i="1" dirty="0" smtClean="0">
                <a:solidFill>
                  <a:srgbClr val="FF0000"/>
                </a:solidFill>
                <a:latin typeface="Arial" pitchFamily="34" charset="0"/>
              </a:rPr>
              <a:t> Расширить знания о многообразии пауков, их охране, а также роли в природе и жизни человека</a:t>
            </a:r>
            <a:endParaRPr lang="ru-RU" sz="2800" dirty="0">
              <a:solidFill>
                <a:srgbClr val="FF0000"/>
              </a:solidFill>
            </a:endParaRPr>
          </a:p>
        </p:txBody>
      </p:sp>
      <p:sp>
        <p:nvSpPr>
          <p:cNvPr id="7" name="TextBox 6"/>
          <p:cNvSpPr txBox="1"/>
          <p:nvPr/>
        </p:nvSpPr>
        <p:spPr>
          <a:xfrm>
            <a:off x="2267744" y="836712"/>
            <a:ext cx="5464958" cy="830997"/>
          </a:xfrm>
          <a:prstGeom prst="rect">
            <a:avLst/>
          </a:prstGeom>
          <a:noFill/>
        </p:spPr>
        <p:txBody>
          <a:bodyPr wrap="none" rtlCol="0">
            <a:spAutoFit/>
          </a:bodyPr>
          <a:lstStyle/>
          <a:p>
            <a:r>
              <a:rPr lang="ru-RU" sz="4800" b="1" i="1" dirty="0" smtClean="0">
                <a:solidFill>
                  <a:srgbClr val="FF0000"/>
                </a:solidFill>
                <a:latin typeface="Bookman Old Style" pitchFamily="18" charset="0"/>
              </a:rPr>
              <a:t>ЗАДАЧИ УРОКА</a:t>
            </a:r>
            <a:endParaRPr lang="ru-RU" sz="4800" b="1" i="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315416"/>
            <a:ext cx="9143999" cy="6858000"/>
          </a:xfrm>
          <a:prstGeom prst="rect">
            <a:avLst/>
          </a:prstGeom>
          <a:noFill/>
          <a:ln>
            <a:noFill/>
          </a:ln>
        </p:spPr>
      </p:pic>
      <p:sp>
        <p:nvSpPr>
          <p:cNvPr id="1025" name="Rectangle 1"/>
          <p:cNvSpPr>
            <a:spLocks noChangeArrowheads="1"/>
          </p:cNvSpPr>
          <p:nvPr/>
        </p:nvSpPr>
        <p:spPr bwMode="auto">
          <a:xfrm>
            <a:off x="1403648" y="1792024"/>
            <a:ext cx="48245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755576" y="404664"/>
            <a:ext cx="7560840" cy="3970318"/>
          </a:xfrm>
          <a:prstGeom prst="rect">
            <a:avLst/>
          </a:prstGeom>
          <a:noFill/>
        </p:spPr>
        <p:txBody>
          <a:bodyPr wrap="square" rtlCol="0">
            <a:spAutoFit/>
          </a:bodyPr>
          <a:lstStyle/>
          <a:p>
            <a:r>
              <a:rPr lang="ru-RU" sz="2800" b="1" dirty="0" smtClean="0">
                <a:solidFill>
                  <a:srgbClr val="FF0000"/>
                </a:solidFill>
              </a:rPr>
              <a:t>Задача. </a:t>
            </a:r>
          </a:p>
          <a:p>
            <a:r>
              <a:rPr lang="ru-RU" sz="2800" b="1" dirty="0" smtClean="0">
                <a:solidFill>
                  <a:srgbClr val="FF0000"/>
                </a:solidFill>
              </a:rPr>
              <a:t>Пауки прожорливы: каждый в день может съесть столько, сколько весит сам. Основная их добыча – мухи. В лесу на каждом гектаре живет 5000 пауков. Если каждый паук от восхода до захода поймает хотя бы две мухи (это уж наверняка!), то сколько же этих окаянных насекомых гибнет каждые сутки? Давайте подсчитаем</a:t>
            </a:r>
            <a:r>
              <a:rPr lang="ru-RU" sz="2400" dirty="0" smtClean="0"/>
              <a:t>.</a:t>
            </a:r>
            <a:endParaRPr lang="ru-RU" sz="2400" dirty="0"/>
          </a:p>
        </p:txBody>
      </p:sp>
      <p:sp>
        <p:nvSpPr>
          <p:cNvPr id="9" name="TextBox 8"/>
          <p:cNvSpPr txBox="1"/>
          <p:nvPr/>
        </p:nvSpPr>
        <p:spPr>
          <a:xfrm>
            <a:off x="1115616" y="5013176"/>
            <a:ext cx="7509620" cy="584775"/>
          </a:xfrm>
          <a:prstGeom prst="rect">
            <a:avLst/>
          </a:prstGeom>
          <a:noFill/>
        </p:spPr>
        <p:txBody>
          <a:bodyPr wrap="none" rtlCol="0">
            <a:spAutoFit/>
          </a:bodyPr>
          <a:lstStyle/>
          <a:p>
            <a:r>
              <a:rPr lang="ru-RU" sz="3200" b="1" dirty="0" smtClean="0">
                <a:solidFill>
                  <a:srgbClr val="FF0000"/>
                </a:solidFill>
              </a:rPr>
              <a:t>Что вы можете сказать о  пользе пауков</a:t>
            </a:r>
            <a:r>
              <a:rPr lang="en-US" sz="3200" b="1" dirty="0" smtClean="0">
                <a:solidFill>
                  <a:srgbClr val="FF0000"/>
                </a:solidFill>
              </a:rPr>
              <a:t>?</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8" name="TextBox 7"/>
          <p:cNvSpPr txBox="1"/>
          <p:nvPr/>
        </p:nvSpPr>
        <p:spPr>
          <a:xfrm>
            <a:off x="683568" y="764704"/>
            <a:ext cx="7776864" cy="646331"/>
          </a:xfrm>
          <a:prstGeom prst="rect">
            <a:avLst/>
          </a:prstGeom>
          <a:noFill/>
        </p:spPr>
        <p:txBody>
          <a:bodyPr wrap="square" rtlCol="0">
            <a:spAutoFit/>
          </a:bodyPr>
          <a:lstStyle/>
          <a:p>
            <a:pPr algn="ctr"/>
            <a:r>
              <a:rPr lang="ru-RU" sz="3600" b="1" i="1" dirty="0" smtClean="0">
                <a:solidFill>
                  <a:srgbClr val="FF0000"/>
                </a:solidFill>
              </a:rPr>
              <a:t>Правила составления </a:t>
            </a:r>
            <a:r>
              <a:rPr lang="ru-RU" sz="3600" b="1" i="1" dirty="0" err="1" smtClean="0">
                <a:solidFill>
                  <a:srgbClr val="FF0000"/>
                </a:solidFill>
              </a:rPr>
              <a:t>синквейна</a:t>
            </a:r>
            <a:endParaRPr lang="ru-RU" sz="3600" dirty="0">
              <a:solidFill>
                <a:srgbClr val="FF0000"/>
              </a:solidFill>
            </a:endParaRPr>
          </a:p>
        </p:txBody>
      </p:sp>
      <p:sp>
        <p:nvSpPr>
          <p:cNvPr id="9" name="TextBox 8"/>
          <p:cNvSpPr txBox="1"/>
          <p:nvPr/>
        </p:nvSpPr>
        <p:spPr>
          <a:xfrm>
            <a:off x="611560" y="1556792"/>
            <a:ext cx="7920880" cy="3970318"/>
          </a:xfrm>
          <a:prstGeom prst="rect">
            <a:avLst/>
          </a:prstGeom>
          <a:noFill/>
        </p:spPr>
        <p:txBody>
          <a:bodyPr wrap="square" rtlCol="0">
            <a:spAutoFit/>
          </a:bodyPr>
          <a:lstStyle/>
          <a:p>
            <a:pPr>
              <a:lnSpc>
                <a:spcPct val="90000"/>
              </a:lnSpc>
            </a:pPr>
            <a:r>
              <a:rPr lang="ru-RU" sz="2800" b="1" dirty="0" smtClean="0">
                <a:solidFill>
                  <a:srgbClr val="FF0000"/>
                </a:solidFill>
              </a:rPr>
              <a:t>1. В первой строчке тема называется одним словом (обычно существительным).</a:t>
            </a:r>
          </a:p>
          <a:p>
            <a:pPr>
              <a:lnSpc>
                <a:spcPct val="90000"/>
              </a:lnSpc>
            </a:pPr>
            <a:r>
              <a:rPr lang="ru-RU" sz="2800" b="1" dirty="0" smtClean="0">
                <a:solidFill>
                  <a:srgbClr val="FF0000"/>
                </a:solidFill>
              </a:rPr>
              <a:t>2. Вторая строчка – это описание темы в двух словах (двумя прилагательными).</a:t>
            </a:r>
          </a:p>
          <a:p>
            <a:pPr>
              <a:lnSpc>
                <a:spcPct val="90000"/>
              </a:lnSpc>
            </a:pPr>
            <a:r>
              <a:rPr lang="ru-RU" sz="2800" b="1" dirty="0" smtClean="0">
                <a:solidFill>
                  <a:srgbClr val="FF0000"/>
                </a:solidFill>
              </a:rPr>
              <a:t>3. Третья строчка – это описание действия в рамках этой темы тремя словами.</a:t>
            </a:r>
          </a:p>
          <a:p>
            <a:pPr>
              <a:lnSpc>
                <a:spcPct val="90000"/>
              </a:lnSpc>
            </a:pPr>
            <a:r>
              <a:rPr lang="ru-RU" sz="2800" b="1" dirty="0" smtClean="0">
                <a:solidFill>
                  <a:srgbClr val="FF0000"/>
                </a:solidFill>
              </a:rPr>
              <a:t>4. Четвертая строка – это фраза из четырех слов, показывающая отношение к теме.</a:t>
            </a:r>
          </a:p>
          <a:p>
            <a:pPr>
              <a:lnSpc>
                <a:spcPct val="90000"/>
              </a:lnSpc>
            </a:pPr>
            <a:r>
              <a:rPr lang="ru-RU" sz="2800" b="1" dirty="0" smtClean="0">
                <a:solidFill>
                  <a:srgbClr val="FF0000"/>
                </a:solidFill>
              </a:rPr>
              <a:t>5. Последняя строка – это синоним из одного слова, который повторяет суть темы</a:t>
            </a:r>
            <a:r>
              <a:rPr lang="ru-RU" sz="2800" b="1" dirty="0" smtClean="0">
                <a:solidFill>
                  <a:schemeClr val="tx2">
                    <a:lumMod val="75000"/>
                  </a:schemeClr>
                </a:solidFill>
              </a:rPr>
              <a:t>.</a:t>
            </a:r>
            <a:endParaRPr lang="ru-RU" sz="28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1025" name="Rectangle 1"/>
          <p:cNvSpPr>
            <a:spLocks noChangeArrowheads="1"/>
          </p:cNvSpPr>
          <p:nvPr/>
        </p:nvSpPr>
        <p:spPr bwMode="auto">
          <a:xfrm>
            <a:off x="467544" y="2148761"/>
            <a:ext cx="7776864"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4000" b="1" dirty="0" smtClean="0">
                <a:solidFill>
                  <a:srgbClr val="FF0000"/>
                </a:solidFill>
              </a:rPr>
              <a:t>Пауки</a:t>
            </a:r>
          </a:p>
          <a:p>
            <a:r>
              <a:rPr lang="ru-RU" sz="4000" b="1" dirty="0" smtClean="0">
                <a:solidFill>
                  <a:srgbClr val="FF0000"/>
                </a:solidFill>
              </a:rPr>
              <a:t>Страшные, </a:t>
            </a:r>
            <a:r>
              <a:rPr lang="ru-RU" sz="4000" b="1" dirty="0" smtClean="0">
                <a:solidFill>
                  <a:srgbClr val="FF0000"/>
                </a:solidFill>
              </a:rPr>
              <a:t>ядовитые</a:t>
            </a:r>
            <a:endParaRPr lang="ru-RU" sz="4000" b="1" dirty="0" smtClean="0">
              <a:solidFill>
                <a:srgbClr val="FF0000"/>
              </a:solidFill>
            </a:endParaRPr>
          </a:p>
          <a:p>
            <a:r>
              <a:rPr lang="ru-RU" sz="4000" b="1" dirty="0" smtClean="0">
                <a:solidFill>
                  <a:srgbClr val="FF0000"/>
                </a:solidFill>
              </a:rPr>
              <a:t>Плетут, ловят, кусают</a:t>
            </a:r>
          </a:p>
          <a:p>
            <a:r>
              <a:rPr lang="ru-RU" sz="4000" b="1" dirty="0" smtClean="0">
                <a:solidFill>
                  <a:srgbClr val="FF0000"/>
                </a:solidFill>
              </a:rPr>
              <a:t>Пауки – наземные хищники.</a:t>
            </a:r>
          </a:p>
          <a:p>
            <a:r>
              <a:rPr lang="ru-RU" sz="4000" b="1" dirty="0" smtClean="0">
                <a:solidFill>
                  <a:srgbClr val="FF0000"/>
                </a:solidFill>
              </a:rPr>
              <a:t>Арахниды.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319306" y="620688"/>
            <a:ext cx="7997110" cy="707886"/>
          </a:xfrm>
          <a:prstGeom prst="rect">
            <a:avLst/>
          </a:prstGeom>
          <a:noFill/>
        </p:spPr>
        <p:txBody>
          <a:bodyPr wrap="square" rtlCol="0">
            <a:spAutoFit/>
          </a:bodyPr>
          <a:lstStyle/>
          <a:p>
            <a:pPr algn="ctr"/>
            <a:r>
              <a:rPr lang="ru-RU" sz="4000" b="1" i="1" dirty="0" err="1" smtClean="0">
                <a:solidFill>
                  <a:srgbClr val="FF0000"/>
                </a:solidFill>
              </a:rPr>
              <a:t>Синквейн</a:t>
            </a:r>
            <a:endParaRPr lang="ru-RU" sz="4000" b="1"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7" name="Прямоугольник 6"/>
          <p:cNvSpPr/>
          <p:nvPr/>
        </p:nvSpPr>
        <p:spPr>
          <a:xfrm>
            <a:off x="539552" y="548680"/>
            <a:ext cx="8352928" cy="5262979"/>
          </a:xfrm>
          <a:prstGeom prst="rect">
            <a:avLst/>
          </a:prstGeom>
        </p:spPr>
        <p:txBody>
          <a:bodyPr wrap="square">
            <a:spAutoFit/>
          </a:bodyPr>
          <a:lstStyle/>
          <a:p>
            <a:r>
              <a:rPr lang="ru-RU" sz="2800" b="1" i="1" dirty="0" err="1" smtClean="0">
                <a:solidFill>
                  <a:srgbClr val="FF0000"/>
                </a:solidFill>
              </a:rPr>
              <a:t>Хелицеры</a:t>
            </a:r>
            <a:r>
              <a:rPr lang="ru-RU" sz="2800" b="1" i="1" dirty="0" smtClean="0">
                <a:solidFill>
                  <a:srgbClr val="FF0000"/>
                </a:solidFill>
              </a:rPr>
              <a:t> </a:t>
            </a:r>
            <a:r>
              <a:rPr lang="ru-RU" sz="2800" b="1" dirty="0" smtClean="0">
                <a:solidFill>
                  <a:srgbClr val="FF0000"/>
                </a:solidFill>
              </a:rPr>
              <a:t>– </a:t>
            </a:r>
          </a:p>
          <a:p>
            <a:r>
              <a:rPr lang="ru-RU" sz="2800" b="1" dirty="0" smtClean="0">
                <a:solidFill>
                  <a:srgbClr val="FF0000"/>
                </a:solidFill>
              </a:rPr>
              <a:t>видоизмененные конечности, с острым </a:t>
            </a:r>
            <a:r>
              <a:rPr lang="ru-RU" sz="2800" b="1" dirty="0" smtClean="0">
                <a:solidFill>
                  <a:srgbClr val="FF0000"/>
                </a:solidFill>
              </a:rPr>
              <a:t>коготком заканчивающиеся </a:t>
            </a:r>
            <a:r>
              <a:rPr lang="ru-RU" sz="2800" b="1" dirty="0" smtClean="0">
                <a:solidFill>
                  <a:srgbClr val="FF0000"/>
                </a:solidFill>
              </a:rPr>
              <a:t>ядовитой железой</a:t>
            </a:r>
          </a:p>
          <a:p>
            <a:r>
              <a:rPr lang="ru-RU" sz="2800" b="1" i="1" dirty="0" err="1" smtClean="0">
                <a:solidFill>
                  <a:srgbClr val="FF0000"/>
                </a:solidFill>
              </a:rPr>
              <a:t>Педипальпы</a:t>
            </a:r>
            <a:r>
              <a:rPr lang="ru-RU" sz="2800" b="1" dirty="0" smtClean="0">
                <a:solidFill>
                  <a:srgbClr val="FF0000"/>
                </a:solidFill>
              </a:rPr>
              <a:t> –</a:t>
            </a:r>
          </a:p>
          <a:p>
            <a:r>
              <a:rPr lang="ru-RU" sz="2800" b="1" dirty="0" smtClean="0">
                <a:solidFill>
                  <a:srgbClr val="FF0000"/>
                </a:solidFill>
              </a:rPr>
              <a:t> видоизмененные конечности, используемые как щупики и хватательные структуры. </a:t>
            </a:r>
          </a:p>
          <a:p>
            <a:r>
              <a:rPr lang="ru-RU" sz="2800" b="1" i="1" dirty="0" smtClean="0">
                <a:solidFill>
                  <a:srgbClr val="FF0000"/>
                </a:solidFill>
              </a:rPr>
              <a:t>Дыхальца или стигмы</a:t>
            </a:r>
            <a:r>
              <a:rPr lang="ru-RU" sz="2800" b="1" dirty="0" smtClean="0">
                <a:solidFill>
                  <a:srgbClr val="FF0000"/>
                </a:solidFill>
              </a:rPr>
              <a:t>–</a:t>
            </a:r>
          </a:p>
          <a:p>
            <a:r>
              <a:rPr lang="ru-RU" sz="2800" b="1" dirty="0" smtClean="0">
                <a:solidFill>
                  <a:srgbClr val="FF0000"/>
                </a:solidFill>
              </a:rPr>
              <a:t>дыхательные отверстия, расположенные на брюшке</a:t>
            </a:r>
          </a:p>
          <a:p>
            <a:r>
              <a:rPr lang="ru-RU" sz="2800" b="1" i="1" dirty="0" err="1" smtClean="0">
                <a:solidFill>
                  <a:srgbClr val="FF0000"/>
                </a:solidFill>
              </a:rPr>
              <a:t>Ферромоны</a:t>
            </a:r>
            <a:r>
              <a:rPr lang="ru-RU" sz="2800" b="1" dirty="0" smtClean="0">
                <a:solidFill>
                  <a:srgbClr val="FF0000"/>
                </a:solidFill>
              </a:rPr>
              <a:t> – </a:t>
            </a:r>
          </a:p>
          <a:p>
            <a:r>
              <a:rPr lang="ru-RU" sz="2800" b="1" dirty="0" smtClean="0">
                <a:solidFill>
                  <a:srgbClr val="FF0000"/>
                </a:solidFill>
              </a:rPr>
              <a:t>химические вещества, выделяемые животными для общения с особями своего вида</a:t>
            </a:r>
            <a:endParaRPr lang="ru-RU"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2" name="Picture 2" descr="D:\Documents and Settings\Admin\Рабочий стол\animated-gifs-spiders-141.gif"/>
          <p:cNvPicPr>
            <a:picLocks noChangeAspect="1" noChangeArrowheads="1" noCrop="1"/>
          </p:cNvPicPr>
          <p:nvPr/>
        </p:nvPicPr>
        <p:blipFill>
          <a:blip r:embed="rId3" cstate="print"/>
          <a:srcRect/>
          <a:stretch>
            <a:fillRect/>
          </a:stretch>
        </p:blipFill>
        <p:spPr bwMode="auto">
          <a:xfrm>
            <a:off x="0" y="0"/>
            <a:ext cx="3236918" cy="2420888"/>
          </a:xfrm>
          <a:prstGeom prst="rect">
            <a:avLst/>
          </a:prstGeom>
          <a:noFill/>
        </p:spPr>
      </p:pic>
      <p:pic>
        <p:nvPicPr>
          <p:cNvPr id="1027" name="Picture 3" descr="D:\Documents and Settings\Admin\Рабочий стол\animated-gifs-spiders-138.gif"/>
          <p:cNvPicPr>
            <a:picLocks noChangeAspect="1" noChangeArrowheads="1" noCrop="1"/>
          </p:cNvPicPr>
          <p:nvPr/>
        </p:nvPicPr>
        <p:blipFill>
          <a:blip r:embed="rId4" cstate="print"/>
          <a:srcRect/>
          <a:stretch>
            <a:fillRect/>
          </a:stretch>
        </p:blipFill>
        <p:spPr bwMode="auto">
          <a:xfrm>
            <a:off x="3059832" y="2708920"/>
            <a:ext cx="3844892" cy="2952328"/>
          </a:xfrm>
          <a:prstGeom prst="rect">
            <a:avLst/>
          </a:prstGeom>
          <a:noFill/>
        </p:spPr>
      </p:pic>
      <p:pic>
        <p:nvPicPr>
          <p:cNvPr id="1028" name="Picture 4" descr="D:\Documents and Settings\Admin\Рабочий стол\animated-gifs-spiders-099.gif"/>
          <p:cNvPicPr>
            <a:picLocks noChangeAspect="1" noChangeArrowheads="1" noCrop="1"/>
          </p:cNvPicPr>
          <p:nvPr/>
        </p:nvPicPr>
        <p:blipFill>
          <a:blip r:embed="rId5" cstate="print"/>
          <a:srcRect/>
          <a:stretch>
            <a:fillRect/>
          </a:stretch>
        </p:blipFill>
        <p:spPr bwMode="auto">
          <a:xfrm>
            <a:off x="6084168" y="260648"/>
            <a:ext cx="2736304" cy="15505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7" name="Picture 3" descr="C:\Documents and Settings\UserXP\Рабочий стол\паук\45760529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050" name="Picture 2" descr="C:\Documents and Settings\UserXP\Рабочий стол\паук\69118-aleni.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sz="half" idx="2"/>
          </p:nvPr>
        </p:nvPicPr>
        <p:blipFill>
          <a:blip r:embed="rId2" cstate="print">
            <a:duotone>
              <a:schemeClr val="bg2">
                <a:shade val="45000"/>
                <a:satMod val="135000"/>
              </a:schemeClr>
              <a:prstClr val="white"/>
            </a:duotone>
          </a:blip>
          <a:stretch>
            <a:fillRect/>
          </a:stretch>
        </p:blipFill>
        <p:spPr bwMode="auto">
          <a:xfrm>
            <a:off x="0" y="-159756"/>
            <a:ext cx="9093648" cy="7017755"/>
          </a:xfrm>
          <a:prstGeom prst="rect">
            <a:avLst/>
          </a:prstGeom>
          <a:noFill/>
          <a:ln>
            <a:noFill/>
          </a:ln>
        </p:spPr>
      </p:pic>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idx="1"/>
          </p:nvPr>
        </p:nvSpPr>
        <p:spPr/>
        <p:txBody>
          <a:bodyPr/>
          <a:lstStyle/>
          <a:p>
            <a:endParaRPr lang="ru-RU"/>
          </a:p>
        </p:txBody>
      </p:sp>
      <p:sp>
        <p:nvSpPr>
          <p:cNvPr id="7" name="Текст 6"/>
          <p:cNvSpPr>
            <a:spLocks noGrp="1"/>
          </p:cNvSpPr>
          <p:nvPr>
            <p:ph type="body" sz="quarter" idx="3"/>
          </p:nvPr>
        </p:nvSpPr>
        <p:spPr/>
        <p:txBody>
          <a:bodyPr/>
          <a:lstStyle/>
          <a:p>
            <a:endParaRPr lang="ru-RU"/>
          </a:p>
        </p:txBody>
      </p:sp>
      <p:pic>
        <p:nvPicPr>
          <p:cNvPr id="9" name="Picture 4" descr="arachne"/>
          <p:cNvPicPr>
            <a:picLocks noGrp="1" noChangeAspect="1" noChangeArrowheads="1"/>
          </p:cNvPicPr>
          <p:nvPr>
            <p:ph sz="quarter" idx="4"/>
          </p:nvPr>
        </p:nvPicPr>
        <p:blipFill>
          <a:blip r:embed="rId3" cstate="print"/>
          <a:srcRect/>
          <a:stretch>
            <a:fillRect/>
          </a:stretch>
        </p:blipFill>
        <p:spPr bwMode="auto">
          <a:xfrm>
            <a:off x="728338" y="908720"/>
            <a:ext cx="3506546" cy="4752528"/>
          </a:xfrm>
          <a:prstGeom prst="rect">
            <a:avLst/>
          </a:prstGeom>
          <a:noFill/>
          <a:ln w="9525">
            <a:noFill/>
            <a:miter lim="800000"/>
            <a:headEnd/>
            <a:tailEnd/>
          </a:ln>
        </p:spPr>
      </p:pic>
      <p:pic>
        <p:nvPicPr>
          <p:cNvPr id="10" name="Picture 5" descr="athena"/>
          <p:cNvPicPr>
            <a:picLocks noChangeAspect="1" noChangeArrowheads="1"/>
          </p:cNvPicPr>
          <p:nvPr/>
        </p:nvPicPr>
        <p:blipFill>
          <a:blip r:embed="rId4" cstate="print"/>
          <a:srcRect/>
          <a:stretch>
            <a:fillRect/>
          </a:stretch>
        </p:blipFill>
        <p:spPr bwMode="auto">
          <a:xfrm>
            <a:off x="5148064" y="908720"/>
            <a:ext cx="3182938" cy="4681538"/>
          </a:xfrm>
          <a:prstGeom prst="rect">
            <a:avLst/>
          </a:prstGeom>
          <a:noFill/>
          <a:ln w="9525">
            <a:noFill/>
            <a:miter lim="800000"/>
            <a:headEnd/>
            <a:tailEnd/>
          </a:ln>
        </p:spPr>
      </p:pic>
      <p:sp>
        <p:nvSpPr>
          <p:cNvPr id="11" name="TextBox 10"/>
          <p:cNvSpPr txBox="1"/>
          <p:nvPr/>
        </p:nvSpPr>
        <p:spPr>
          <a:xfrm>
            <a:off x="539552" y="5805264"/>
            <a:ext cx="3217844" cy="923330"/>
          </a:xfrm>
          <a:prstGeom prst="rect">
            <a:avLst/>
          </a:prstGeom>
          <a:noFill/>
        </p:spPr>
        <p:txBody>
          <a:bodyPr wrap="square" rtlCol="0">
            <a:spAutoFit/>
          </a:bodyPr>
          <a:lstStyle/>
          <a:p>
            <a:pPr algn="ctr">
              <a:spcBef>
                <a:spcPct val="50000"/>
              </a:spcBef>
              <a:defRPr/>
            </a:pPr>
            <a:r>
              <a:rPr lang="ru-RU" b="1" dirty="0" smtClean="0">
                <a:solidFill>
                  <a:srgbClr val="FF0000"/>
                </a:solidFill>
                <a:effectLst>
                  <a:outerShdw blurRad="38100" dist="38100" dir="2700000" algn="tl">
                    <a:srgbClr val="C0C0C0"/>
                  </a:outerShdw>
                </a:effectLst>
                <a:latin typeface="Arial" pitchFamily="34" charset="0"/>
              </a:rPr>
              <a:t>Лидийская вышивальщица и ткачиха </a:t>
            </a:r>
            <a:r>
              <a:rPr lang="ru-RU" b="1" dirty="0" err="1" smtClean="0">
                <a:solidFill>
                  <a:srgbClr val="FF0000"/>
                </a:solidFill>
                <a:effectLst>
                  <a:outerShdw blurRad="38100" dist="38100" dir="2700000" algn="tl">
                    <a:srgbClr val="C0C0C0"/>
                  </a:outerShdw>
                </a:effectLst>
                <a:latin typeface="Arial" pitchFamily="34" charset="0"/>
              </a:rPr>
              <a:t>Арахна</a:t>
            </a:r>
            <a:endParaRPr lang="ru-RU" b="1" dirty="0">
              <a:solidFill>
                <a:srgbClr val="FF0000"/>
              </a:solidFill>
              <a:effectLst>
                <a:outerShdw blurRad="38100" dist="38100" dir="2700000" algn="tl">
                  <a:srgbClr val="C0C0C0"/>
                </a:outerShdw>
              </a:effectLst>
              <a:latin typeface="Arial" pitchFamily="34" charset="0"/>
            </a:endParaRPr>
          </a:p>
        </p:txBody>
      </p:sp>
      <p:sp>
        <p:nvSpPr>
          <p:cNvPr id="12" name="TextBox 11"/>
          <p:cNvSpPr txBox="1"/>
          <p:nvPr/>
        </p:nvSpPr>
        <p:spPr>
          <a:xfrm>
            <a:off x="5364088" y="6021288"/>
            <a:ext cx="2901756" cy="369332"/>
          </a:xfrm>
          <a:prstGeom prst="rect">
            <a:avLst/>
          </a:prstGeom>
          <a:noFill/>
        </p:spPr>
        <p:txBody>
          <a:bodyPr wrap="none" rtlCol="0">
            <a:spAutoFit/>
          </a:bodyPr>
          <a:lstStyle/>
          <a:p>
            <a:pPr>
              <a:spcBef>
                <a:spcPct val="50000"/>
              </a:spcBef>
              <a:defRPr/>
            </a:pPr>
            <a:r>
              <a:rPr lang="ru-RU" b="1" dirty="0" smtClean="0">
                <a:solidFill>
                  <a:srgbClr val="FF0000"/>
                </a:solidFill>
                <a:effectLst>
                  <a:outerShdw blurRad="38100" dist="38100" dir="2700000" algn="tl">
                    <a:srgbClr val="C0C0C0"/>
                  </a:outerShdw>
                </a:effectLst>
                <a:latin typeface="Arial" pitchFamily="34" charset="0"/>
              </a:rPr>
              <a:t>Богиня Афина Паллада</a:t>
            </a:r>
            <a:endParaRPr lang="ru-RU" b="1" dirty="0">
              <a:solidFill>
                <a:srgbClr val="FF0000"/>
              </a:solidFill>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sp>
        <p:nvSpPr>
          <p:cNvPr id="4" name="Прямоугольник 3"/>
          <p:cNvSpPr/>
          <p:nvPr/>
        </p:nvSpPr>
        <p:spPr>
          <a:xfrm>
            <a:off x="3121122" y="3244334"/>
            <a:ext cx="184731" cy="369332"/>
          </a:xfrm>
          <a:prstGeom prst="rect">
            <a:avLst/>
          </a:prstGeom>
        </p:spPr>
        <p:txBody>
          <a:bodyPr wrap="none">
            <a:spAutoFit/>
          </a:bodyPr>
          <a:lstStyle/>
          <a:p>
            <a:pPr>
              <a:spcBef>
                <a:spcPct val="50000"/>
              </a:spcBef>
              <a:defRPr/>
            </a:pPr>
            <a:endParaRPr lang="ru-RU" b="1" dirty="0">
              <a:effectLst>
                <a:outerShdw blurRad="38100" dist="38100" dir="2700000" algn="tl">
                  <a:srgbClr val="C0C0C0"/>
                </a:outerShdw>
              </a:effectLst>
              <a:latin typeface="Arial" pitchFamily="34" charset="0"/>
            </a:endParaRPr>
          </a:p>
        </p:txBody>
      </p:sp>
      <p:pic>
        <p:nvPicPr>
          <p:cNvPr id="6" name="Picture 8" descr="arachne_athen"/>
          <p:cNvPicPr>
            <a:picLocks noChangeAspect="1" noChangeArrowheads="1"/>
          </p:cNvPicPr>
          <p:nvPr/>
        </p:nvPicPr>
        <p:blipFill>
          <a:blip r:embed="rId3" cstate="print"/>
          <a:srcRect/>
          <a:stretch>
            <a:fillRect/>
          </a:stretch>
        </p:blipFill>
        <p:spPr bwMode="auto">
          <a:xfrm>
            <a:off x="470482" y="548680"/>
            <a:ext cx="8329948" cy="4464496"/>
          </a:xfrm>
          <a:prstGeom prst="rect">
            <a:avLst/>
          </a:prstGeom>
          <a:noFill/>
          <a:ln w="9525">
            <a:noFill/>
            <a:miter lim="800000"/>
            <a:headEnd/>
            <a:tailEnd/>
          </a:ln>
        </p:spPr>
      </p:pic>
      <p:sp>
        <p:nvSpPr>
          <p:cNvPr id="7" name="TextBox 6"/>
          <p:cNvSpPr txBox="1"/>
          <p:nvPr/>
        </p:nvSpPr>
        <p:spPr>
          <a:xfrm>
            <a:off x="683568" y="5589240"/>
            <a:ext cx="7992887" cy="984885"/>
          </a:xfrm>
          <a:prstGeom prst="rect">
            <a:avLst/>
          </a:prstGeom>
          <a:noFill/>
        </p:spPr>
        <p:txBody>
          <a:bodyPr wrap="square" rtlCol="0">
            <a:spAutoFit/>
          </a:bodyPr>
          <a:lstStyle/>
          <a:p>
            <a:pPr algn="ctr"/>
            <a:r>
              <a:rPr lang="ru-RU" sz="2000" b="1" dirty="0" smtClean="0">
                <a:solidFill>
                  <a:srgbClr val="FF0000"/>
                </a:solidFill>
                <a:effectLst>
                  <a:outerShdw blurRad="38100" dist="38100" dir="2700000" algn="tl">
                    <a:srgbClr val="C0C0C0"/>
                  </a:outerShdw>
                </a:effectLst>
                <a:latin typeface="Arial" pitchFamily="34" charset="0"/>
              </a:rPr>
              <a:t>Состязание Афины и </a:t>
            </a:r>
            <a:r>
              <a:rPr lang="ru-RU" sz="2000" b="1" dirty="0" err="1" smtClean="0">
                <a:solidFill>
                  <a:srgbClr val="FF0000"/>
                </a:solidFill>
                <a:effectLst>
                  <a:outerShdw blurRad="38100" dist="38100" dir="2700000" algn="tl">
                    <a:srgbClr val="C0C0C0"/>
                  </a:outerShdw>
                </a:effectLst>
                <a:latin typeface="Arial" pitchFamily="34" charset="0"/>
              </a:rPr>
              <a:t>Арахны</a:t>
            </a:r>
            <a:r>
              <a:rPr lang="ru-RU" sz="2000" b="1" dirty="0" smtClean="0">
                <a:solidFill>
                  <a:srgbClr val="FF0000"/>
                </a:solidFill>
                <a:effectLst>
                  <a:outerShdw blurRad="38100" dist="38100" dir="2700000" algn="tl">
                    <a:srgbClr val="C0C0C0"/>
                  </a:outerShdw>
                </a:effectLst>
                <a:latin typeface="Arial" pitchFamily="34" charset="0"/>
              </a:rPr>
              <a:t> в </a:t>
            </a:r>
            <a:r>
              <a:rPr lang="ru-RU" sz="2000" b="1" dirty="0" err="1" smtClean="0">
                <a:solidFill>
                  <a:srgbClr val="FF0000"/>
                </a:solidFill>
                <a:effectLst>
                  <a:outerShdw blurRad="38100" dist="38100" dir="2700000" algn="tl">
                    <a:srgbClr val="C0C0C0"/>
                  </a:outerShdw>
                </a:effectLst>
                <a:latin typeface="Arial" pitchFamily="34" charset="0"/>
              </a:rPr>
              <a:t>ткаческом</a:t>
            </a:r>
            <a:r>
              <a:rPr lang="ru-RU" sz="2000" b="1" dirty="0" smtClean="0">
                <a:solidFill>
                  <a:srgbClr val="FF0000"/>
                </a:solidFill>
                <a:effectLst>
                  <a:outerShdw blurRad="38100" dist="38100" dir="2700000" algn="tl">
                    <a:srgbClr val="C0C0C0"/>
                  </a:outerShdw>
                </a:effectLst>
                <a:latin typeface="Arial" pitchFamily="34" charset="0"/>
              </a:rPr>
              <a:t> искусстве. </a:t>
            </a:r>
          </a:p>
          <a:p>
            <a:pPr algn="ctr"/>
            <a:r>
              <a:rPr lang="ru-RU" sz="2000" b="1" dirty="0" smtClean="0">
                <a:solidFill>
                  <a:srgbClr val="FF0000"/>
                </a:solidFill>
                <a:effectLst>
                  <a:outerShdw blurRad="38100" dist="38100" dir="2700000" algn="tl">
                    <a:srgbClr val="C0C0C0"/>
                  </a:outerShdw>
                </a:effectLst>
                <a:latin typeface="Arial" pitchFamily="34" charset="0"/>
              </a:rPr>
              <a:t>     Гравюра</a:t>
            </a:r>
            <a:r>
              <a:rPr lang="ru-RU" sz="2000" b="1" dirty="0" smtClean="0">
                <a:effectLst>
                  <a:outerShdw blurRad="38100" dist="38100" dir="2700000" algn="tl">
                    <a:srgbClr val="C0C0C0"/>
                  </a:outerShdw>
                </a:effectLst>
                <a:latin typeface="Arial" pitchFamily="34" charset="0"/>
              </a:rPr>
              <a:t>.</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3074" name="Picture 2" descr="C:\Documents and Settings\UserXP\Рабочий стол\паук\Athena_Arachne_Caselli.jpg"/>
          <p:cNvPicPr>
            <a:picLocks noGrp="1" noChangeAspect="1" noChangeArrowheads="1"/>
          </p:cNvPicPr>
          <p:nvPr>
            <p:ph idx="1"/>
          </p:nvPr>
        </p:nvPicPr>
        <p:blipFill>
          <a:blip r:embed="rId3" cstate="print"/>
          <a:srcRect/>
          <a:stretch>
            <a:fillRect/>
          </a:stretch>
        </p:blipFill>
        <p:spPr bwMode="auto">
          <a:xfrm>
            <a:off x="755576" y="404664"/>
            <a:ext cx="4824535" cy="6009801"/>
          </a:xfrm>
          <a:prstGeom prst="rect">
            <a:avLst/>
          </a:prstGeom>
          <a:noFill/>
        </p:spPr>
      </p:pic>
      <p:sp>
        <p:nvSpPr>
          <p:cNvPr id="8" name="TextBox 7"/>
          <p:cNvSpPr txBox="1"/>
          <p:nvPr/>
        </p:nvSpPr>
        <p:spPr>
          <a:xfrm>
            <a:off x="5796135" y="1916832"/>
            <a:ext cx="3024337" cy="1200329"/>
          </a:xfrm>
          <a:prstGeom prst="rect">
            <a:avLst/>
          </a:prstGeom>
          <a:noFill/>
        </p:spPr>
        <p:txBody>
          <a:bodyPr wrap="square" rtlCol="0">
            <a:spAutoFit/>
          </a:bodyPr>
          <a:lstStyle/>
          <a:p>
            <a:pPr algn="ctr">
              <a:spcBef>
                <a:spcPct val="50000"/>
              </a:spcBef>
              <a:defRPr/>
            </a:pPr>
            <a:r>
              <a:rPr lang="ru-RU" sz="2400" b="1" dirty="0" err="1" smtClean="0">
                <a:solidFill>
                  <a:srgbClr val="FF0000"/>
                </a:solidFill>
                <a:effectLst>
                  <a:outerShdw blurRad="38100" dist="38100" dir="2700000" algn="tl">
                    <a:srgbClr val="C0C0C0"/>
                  </a:outerShdw>
                </a:effectLst>
                <a:latin typeface="Arial" pitchFamily="34" charset="0"/>
              </a:rPr>
              <a:t>Арахна</a:t>
            </a:r>
            <a:r>
              <a:rPr lang="ru-RU" sz="2400" b="1" dirty="0" smtClean="0">
                <a:solidFill>
                  <a:srgbClr val="FF0000"/>
                </a:solidFill>
                <a:effectLst>
                  <a:outerShdw blurRad="38100" dist="38100" dir="2700000" algn="tl">
                    <a:srgbClr val="C0C0C0"/>
                  </a:outerShdw>
                </a:effectLst>
                <a:latin typeface="Arial" pitchFamily="34" charset="0"/>
              </a:rPr>
              <a:t>, превращающаяся в паука</a:t>
            </a:r>
            <a:endParaRPr lang="ru-RU" sz="2400" b="1" dirty="0">
              <a:solidFill>
                <a:srgbClr val="FF0000"/>
              </a:solidFill>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5" name="Заголовок 4"/>
          <p:cNvSpPr>
            <a:spLocks noGrp="1"/>
          </p:cNvSpPr>
          <p:nvPr>
            <p:ph type="title"/>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097" name="Picture 1" descr="C:\Documents and Settings\UserXP\Рабочий стол\паук\0003-003-Aromorfozy.png"/>
          <p:cNvPicPr>
            <a:picLocks noChangeAspect="1" noChangeArrowheads="1"/>
          </p:cNvPicPr>
          <p:nvPr/>
        </p:nvPicPr>
        <p:blipFill>
          <a:blip r:embed="rId3" cstate="print"/>
          <a:srcRect/>
          <a:stretch>
            <a:fillRect/>
          </a:stretch>
        </p:blipFill>
        <p:spPr bwMode="auto">
          <a:xfrm>
            <a:off x="1475656" y="332655"/>
            <a:ext cx="6108089" cy="627966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UserXP\Рабочий стол\паук\pict.png"/>
          <p:cNvPicPr>
            <a:picLocks noGrp="1" noChangeAspect="1" noChangeArrowheads="1"/>
          </p:cNvPicPr>
          <p:nvPr>
            <p:ph idx="1"/>
          </p:nvPr>
        </p:nvPicPr>
        <p:blipFill>
          <a:blip r:embed="rId2" cstate="print"/>
          <a:srcRect/>
          <a:stretch>
            <a:fillRect/>
          </a:stretch>
        </p:blipFill>
        <p:spPr bwMode="auto">
          <a:xfrm>
            <a:off x="-17559" y="0"/>
            <a:ext cx="9161559"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509</Words>
  <Application>Microsoft Office PowerPoint</Application>
  <PresentationFormat>Экран (4:3)</PresentationFormat>
  <Paragraphs>83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ПАУКООБРАЗНЫЕ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UserXP</cp:lastModifiedBy>
  <cp:revision>31</cp:revision>
  <dcterms:modified xsi:type="dcterms:W3CDTF">2012-10-25T17:58:33Z</dcterms:modified>
</cp:coreProperties>
</file>