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2" r:id="rId2"/>
    <p:sldId id="287" r:id="rId3"/>
    <p:sldId id="259" r:id="rId4"/>
    <p:sldId id="293" r:id="rId5"/>
    <p:sldId id="288" r:id="rId6"/>
    <p:sldId id="260" r:id="rId7"/>
    <p:sldId id="280" r:id="rId8"/>
    <p:sldId id="276" r:id="rId9"/>
    <p:sldId id="279" r:id="rId10"/>
    <p:sldId id="290" r:id="rId11"/>
    <p:sldId id="29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BDC8F"/>
    <a:srgbClr val="FFFF99"/>
    <a:srgbClr val="FFFFCC"/>
    <a:srgbClr val="CCFFCC"/>
    <a:srgbClr val="F9CC5D"/>
    <a:srgbClr val="96DABE"/>
    <a:srgbClr val="7A7FE6"/>
    <a:srgbClr val="C9E7A7"/>
    <a:srgbClr val="5D63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5AC3A-DE6A-437D-AC0D-DE59D25498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ACF53-1584-41D6-B12B-7846B66A2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C026C-5498-4A5E-B741-2A9144A2EA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45A05-3CC5-4C5A-A21A-067352515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C47E0-2281-4B76-B189-5A1732FF52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61F85-A666-4AB8-A09B-23540DBCA9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1CDDC-C9BE-47F1-B14C-682E71BAD7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DA22F-7520-4D02-8160-C0EC06B7B2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E2F0-7819-47ED-8F92-6F46830AA4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BE343-7B7B-4432-896B-BBDE0C0F95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9C82-5A48-414A-8221-6561203973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A9290-0527-416E-9BDB-3D84FFE39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8C7BE-3ACB-478B-8A73-F54B059523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FFE678-F49E-4195-B1C1-89E2ACE8EA0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reamworlds.ru/uploads/posts/2009-02/thumbs/1234117677_blogcomment-3247-1204315197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tat18.privet.ru/lr/0a2e2b564cf043b4cc449ac25592813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mg-fotki.yandex.ru/get/4428/3664483.9/0_7fbc5_db45e1be_X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i614.photobucket.com/albums/tt225/kraseng/41696781_.gi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reamworlds.ru/uploads/posts/2009-02/thumbs/1234117677_blogcomment-3247-1204315197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reamworlds.ru/uploads/posts/2009-02/thumbs/1234117677_blogcomment-3247-1204315197.jp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reamworlds.ru/uploads/posts/2009-02/thumbs/1234117677_blogcomment-3247-1204315197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95399"/>
            <a:ext cx="8229600" cy="1828801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Тема: Периметр многоугольников.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           </a:t>
            </a:r>
            <a:r>
              <a:rPr lang="ru-RU" sz="2800" b="1" dirty="0" smtClean="0">
                <a:solidFill>
                  <a:srgbClr val="FF0000"/>
                </a:solidFill>
              </a:rPr>
              <a:t> Математика. 3 класс.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 smtClean="0"/>
              <a:t>Автор: </a:t>
            </a:r>
            <a:r>
              <a:rPr lang="ru-RU" sz="2800" b="1" dirty="0" err="1" smtClean="0"/>
              <a:t>Ячменникова</a:t>
            </a:r>
            <a:r>
              <a:rPr lang="ru-RU" sz="2800" b="1" dirty="0" smtClean="0"/>
              <a:t> Е. К.,</a:t>
            </a:r>
          </a:p>
          <a:p>
            <a:r>
              <a:rPr lang="ru-RU" sz="2800" b="1" dirty="0" smtClean="0"/>
              <a:t>учитель МОУ «Лицей №50» </a:t>
            </a:r>
          </a:p>
          <a:p>
            <a:r>
              <a:rPr lang="ru-RU" sz="2800" b="1" dirty="0" smtClean="0"/>
              <a:t>г. Саратова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752600" y="39624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1752600" y="990600"/>
            <a:ext cx="1447800" cy="1447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752600" y="3124200"/>
            <a:ext cx="14478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819400" y="99060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00200" y="1828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48000" y="1905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86000" y="24384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52600" y="990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362200" y="4953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71600" y="4191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52600" y="320040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181600" y="1371600"/>
            <a:ext cx="3316934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800" kern="0" dirty="0" smtClean="0">
                <a:solidFill>
                  <a:srgbClr val="FF0000"/>
                </a:solidFill>
              </a:rPr>
              <a:t>P = a   2 +</a:t>
            </a:r>
            <a:r>
              <a:rPr lang="ru-RU" sz="2800" kern="0" dirty="0" smtClean="0">
                <a:solidFill>
                  <a:srgbClr val="FF0000"/>
                </a:solidFill>
              </a:rPr>
              <a:t> в </a:t>
            </a:r>
            <a:r>
              <a:rPr lang="en-US" sz="2800" kern="0" dirty="0" smtClean="0">
                <a:solidFill>
                  <a:srgbClr val="FF0000"/>
                </a:solidFill>
              </a:rPr>
              <a:t>  2 </a:t>
            </a:r>
            <a:r>
              <a:rPr lang="ru-RU" sz="2800" kern="0" dirty="0" smtClean="0">
                <a:solidFill>
                  <a:srgbClr val="FF0000"/>
                </a:solidFill>
              </a:rPr>
              <a:t>+ с </a:t>
            </a:r>
            <a:endParaRPr lang="ru-RU" sz="2800" kern="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3733800"/>
            <a:ext cx="4038600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800" kern="0" dirty="0" smtClean="0">
                <a:solidFill>
                  <a:srgbClr val="FF0000"/>
                </a:solidFill>
              </a:rPr>
              <a:t>P = a +</a:t>
            </a:r>
            <a:r>
              <a:rPr lang="ru-RU" sz="2800" kern="0" dirty="0" smtClean="0">
                <a:solidFill>
                  <a:srgbClr val="FF0000"/>
                </a:solidFill>
              </a:rPr>
              <a:t> в + с + </a:t>
            </a:r>
            <a:r>
              <a:rPr lang="en-US" sz="2800" kern="0" dirty="0" smtClean="0">
                <a:solidFill>
                  <a:srgbClr val="FF0000"/>
                </a:solidFill>
              </a:rPr>
              <a:t>d + e</a:t>
            </a:r>
            <a:endParaRPr lang="ru-RU" sz="2800" kern="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162800" y="1295400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72200" y="1295400"/>
            <a:ext cx="477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ru-RU" sz="28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429000" y="1752600"/>
            <a:ext cx="1905000" cy="167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3238500" y="2476500"/>
            <a:ext cx="190500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 descr="Алиса в стране чудес. Иллюстрации и картин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724400"/>
            <a:ext cx="2362200" cy="18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895600" y="320040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200400" y="4267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reamworlds.ru/uploads/posts/2009-02/thumbs/1234117677_blogcomment-3247-1204315197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09600"/>
            <a:ext cx="2743200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вал 2"/>
          <p:cNvSpPr/>
          <p:nvPr/>
        </p:nvSpPr>
        <p:spPr>
          <a:xfrm rot="21350438">
            <a:off x="3581400" y="1066800"/>
            <a:ext cx="4648200" cy="1371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76200"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206726">
            <a:off x="3621366" y="1316709"/>
            <a:ext cx="4433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800" kern="0" dirty="0" smtClean="0">
                <a:solidFill>
                  <a:srgbClr val="FF0000"/>
                </a:solidFill>
              </a:rPr>
              <a:t>Сегодня на уроке я  узнала …</a:t>
            </a:r>
            <a:endParaRPr lang="ru-RU" sz="2800" kern="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491301">
            <a:off x="3886200" y="3200400"/>
            <a:ext cx="4114800" cy="1676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701902">
            <a:off x="4644815" y="3766837"/>
            <a:ext cx="2992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800" kern="0" dirty="0" smtClean="0">
                <a:solidFill>
                  <a:srgbClr val="FF0000"/>
                </a:solidFill>
              </a:rPr>
              <a:t>Я  научилась …</a:t>
            </a:r>
            <a:endParaRPr lang="ru-RU" sz="2800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18.privet.ru/lr/0a2e2b564cf043b4cc449ac25592813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480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g-fotki.yandex.ru/get/4428/3664483.9/0_7fbc5_db45e1be_XL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048000"/>
            <a:ext cx="2971800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9805dd764e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990600"/>
            <a:ext cx="7467600" cy="3810000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/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/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/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ПЕРИМЕТР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/>
            </a:r>
            <a:br>
              <a:rPr lang="ru-RU" sz="5400" dirty="0" smtClean="0">
                <a:solidFill>
                  <a:schemeClr val="bg1"/>
                </a:solidFill>
              </a:rPr>
            </a:br>
            <a:endParaRPr lang="ru-RU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5600" y="762000"/>
            <a:ext cx="3143874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Светофор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2800" y="2057400"/>
            <a:ext cx="8467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2971800"/>
            <a:ext cx="3284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сомневаюсь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9000" y="388620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нет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81200" y="2057400"/>
            <a:ext cx="6858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81200" y="30480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981200" y="3962400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Алиса в стране чудес. Иллюстрации и картин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191000"/>
            <a:ext cx="1905000" cy="212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614.photobucket.com/albums/tt225/kraseng/41696781_.gif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905000" y="228600"/>
            <a:ext cx="4977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>
            <a:off x="3048000" y="1600200"/>
            <a:ext cx="3048000" cy="121920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>
            <a:off x="4572000" y="2819400"/>
            <a:ext cx="3200400" cy="129540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09600" y="2286000"/>
            <a:ext cx="2395207" cy="9541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Что такое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Периметр?</a:t>
            </a:r>
            <a:endParaRPr lang="ru-RU" sz="2800" b="1" cap="all" spc="0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9600" y="3429001"/>
            <a:ext cx="2895600" cy="138499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Способы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Нахождения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периметра</a:t>
            </a:r>
            <a:endParaRPr lang="ru-RU" sz="2800" b="1" cap="all" spc="0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0" y="5181600"/>
            <a:ext cx="3201151" cy="95410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Проверяю себя</a:t>
            </a:r>
            <a:endParaRPr lang="ru-RU" sz="2800" b="1" cap="all" spc="0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43 -0.00278 L 0.56076 0.15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07407E-6 L 0.38333 -0.278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833 -0.669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1905000"/>
            <a:ext cx="81534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4000" dirty="0" smtClean="0">
                <a:solidFill>
                  <a:srgbClr val="FC0A0A"/>
                </a:solidFill>
                <a:latin typeface="Times New Roman" charset="0"/>
              </a:rPr>
              <a:t>        </a:t>
            </a:r>
            <a:endParaRPr lang="ru-RU" sz="4000" dirty="0" smtClean="0">
              <a:solidFill>
                <a:srgbClr val="FC0A0A"/>
              </a:solidFill>
              <a:latin typeface="Times New Roman" charset="0"/>
            </a:endParaRPr>
          </a:p>
          <a:p>
            <a:pPr>
              <a:buFontTx/>
              <a:buNone/>
            </a:pPr>
            <a:r>
              <a:rPr lang="ru-RU" sz="4000" dirty="0" smtClean="0">
                <a:solidFill>
                  <a:srgbClr val="FC0A0A"/>
                </a:solidFill>
                <a:latin typeface="+mn-lt"/>
              </a:rPr>
              <a:t> Периметр</a:t>
            </a:r>
            <a:r>
              <a:rPr lang="ru-RU" sz="3000" b="1" i="1" dirty="0" smtClean="0">
                <a:solidFill>
                  <a:srgbClr val="FC0A0A"/>
                </a:solidFill>
                <a:latin typeface="+mn-lt"/>
              </a:rPr>
              <a:t> </a:t>
            </a:r>
            <a:r>
              <a:rPr lang="ru-RU" sz="3000" dirty="0" smtClean="0">
                <a:latin typeface="+mn-lt"/>
              </a:rPr>
              <a:t>– это сумма всех длин сторон многоугольника.</a:t>
            </a:r>
          </a:p>
          <a:p>
            <a:pPr>
              <a:buFontTx/>
              <a:buNone/>
            </a:pPr>
            <a:r>
              <a:rPr lang="ru-RU" sz="3000" dirty="0" smtClean="0">
                <a:latin typeface="+mn-lt"/>
              </a:rPr>
              <a:t>Периметр обозначается буквой латинского алфавита </a:t>
            </a:r>
            <a:r>
              <a:rPr lang="ru-RU" sz="3000" i="1" dirty="0" smtClean="0">
                <a:latin typeface="+mn-lt"/>
              </a:rPr>
              <a:t>– </a:t>
            </a:r>
            <a:r>
              <a:rPr lang="ru-RU" sz="3000" dirty="0" smtClean="0">
                <a:solidFill>
                  <a:srgbClr val="FF0000"/>
                </a:solidFill>
                <a:latin typeface="+mn-lt"/>
              </a:rPr>
              <a:t>Р </a:t>
            </a:r>
            <a:r>
              <a:rPr lang="ru-RU" sz="3000" dirty="0" smtClean="0">
                <a:latin typeface="+mn-lt"/>
              </a:rPr>
              <a:t>(</a:t>
            </a:r>
            <a:r>
              <a:rPr lang="ru-RU" sz="3000" dirty="0" err="1" smtClean="0">
                <a:latin typeface="+mn-lt"/>
              </a:rPr>
              <a:t>пэ</a:t>
            </a:r>
            <a:r>
              <a:rPr lang="ru-RU" sz="3000" dirty="0" smtClean="0">
                <a:latin typeface="+mn-lt"/>
              </a:rPr>
              <a:t>). </a:t>
            </a:r>
          </a:p>
          <a:p>
            <a:pPr>
              <a:buFontTx/>
              <a:buNone/>
            </a:pPr>
            <a:endParaRPr lang="ru-RU" sz="3000" dirty="0" smtClean="0">
              <a:latin typeface="+mn-lt"/>
            </a:endParaRPr>
          </a:p>
          <a:p>
            <a:pPr>
              <a:buFontTx/>
              <a:buNone/>
            </a:pPr>
            <a:r>
              <a:rPr lang="ru-RU" sz="3000" dirty="0" smtClean="0">
                <a:latin typeface="+mn-lt"/>
              </a:rPr>
              <a:t>Периметр измеряется</a:t>
            </a:r>
            <a:r>
              <a:rPr lang="en-US" sz="3000" dirty="0" smtClean="0">
                <a:latin typeface="+mn-lt"/>
              </a:rPr>
              <a:t> </a:t>
            </a:r>
            <a:r>
              <a:rPr lang="ru-RU" sz="3000" dirty="0" smtClean="0">
                <a:latin typeface="+mn-lt"/>
              </a:rPr>
              <a:t>в</a:t>
            </a:r>
            <a:r>
              <a:rPr lang="ru-RU" sz="3000" i="1" dirty="0" smtClean="0">
                <a:latin typeface="+mn-lt"/>
              </a:rPr>
              <a:t> </a:t>
            </a:r>
            <a:r>
              <a:rPr lang="ru-RU" sz="30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+mn-lt"/>
              </a:rPr>
              <a:t>мм, см, дм, м, км</a:t>
            </a:r>
            <a:r>
              <a:rPr lang="ru-RU" sz="3000" i="1" dirty="0" smtClean="0">
                <a:latin typeface="+mn-lt"/>
              </a:rPr>
              <a:t>.  </a:t>
            </a:r>
            <a:endParaRPr lang="ru-RU" sz="3000" i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7620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Что такое 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периметр</a:t>
            </a:r>
            <a:r>
              <a:rPr lang="ru-RU" sz="3600" b="1" dirty="0" smtClean="0">
                <a:latin typeface="+mj-lt"/>
              </a:rPr>
              <a:t>?</a:t>
            </a:r>
            <a:endParaRPr lang="ru-RU" sz="3600" b="1" dirty="0">
              <a:latin typeface="+mj-lt"/>
            </a:endParaRPr>
          </a:p>
        </p:txBody>
      </p:sp>
      <p:pic>
        <p:nvPicPr>
          <p:cNvPr id="10" name="Рисунок 9" descr="Алиса в стране чудес. Иллюстрации и картин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1676400" cy="18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  <a:noFill/>
        </p:spPr>
        <p:txBody>
          <a:bodyPr anchor="t"/>
          <a:lstStyle/>
          <a:p>
            <a:r>
              <a:rPr lang="ru-RU" sz="3600" b="1" dirty="0" smtClean="0"/>
              <a:t>Периметр треугольника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763000" cy="5715000"/>
          </a:xfrm>
          <a:noFill/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</a:t>
            </a: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Равнобедренный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Разносторонний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10561339" flipV="1">
            <a:off x="7480965" y="1843082"/>
            <a:ext cx="425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 rot="330143" flipH="1">
            <a:off x="6571579" y="2149404"/>
            <a:ext cx="348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609600" y="4953000"/>
            <a:ext cx="2133600" cy="6096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a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lang="en-US" sz="2800" kern="0" dirty="0" smtClean="0">
                <a:solidFill>
                  <a:srgbClr val="FF0000"/>
                </a:solidFill>
                <a:latin typeface="+mn-lt"/>
              </a:rPr>
              <a:t> + c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6934200" y="1752600"/>
            <a:ext cx="1676400" cy="10668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flipH="1">
            <a:off x="7467600" y="274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pic>
        <p:nvPicPr>
          <p:cNvPr id="11" name="Рисунок 10" descr="http://dreamworlds.ru/uploads/posts/2009-02/thumbs/1234117677_blogcomment-3247-1204315197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191000"/>
            <a:ext cx="16764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81000" y="1295400"/>
            <a:ext cx="2726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Равносторонний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143000" y="1905000"/>
            <a:ext cx="1143000" cy="9906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114800" y="1752600"/>
            <a:ext cx="990600" cy="1295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11024240" flipH="1" flipV="1">
            <a:off x="1914555" y="212404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1523998" y="2895600"/>
            <a:ext cx="50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1000155" y="204784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а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3962400" y="2133600"/>
            <a:ext cx="424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4876800" y="2133600"/>
            <a:ext cx="50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 rot="10954711" flipV="1">
            <a:off x="4428383" y="2981235"/>
            <a:ext cx="428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 bwMode="auto">
          <a:xfrm>
            <a:off x="5410200" y="4953000"/>
            <a:ext cx="2133600" cy="6096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a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 + в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 bwMode="auto">
          <a:xfrm>
            <a:off x="2971800" y="5029200"/>
            <a:ext cx="2133600" cy="6096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a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91000" y="4800600"/>
            <a:ext cx="228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000" b="1" cap="all" spc="0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24600" y="4724400"/>
            <a:ext cx="32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000" b="1" cap="all" spc="0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71800" y="5715000"/>
            <a:ext cx="4207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2222 L -0.25 -0.23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1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25104 -0.234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3334 L -0.18333 -0.233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-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18438 -0.234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625 -0.244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2743200"/>
          </a:xfrm>
          <a:noFill/>
        </p:spPr>
        <p:txBody>
          <a:bodyPr anchor="t"/>
          <a:lstStyle/>
          <a:p>
            <a:r>
              <a:rPr lang="ru-RU" sz="3600" b="1" dirty="0" smtClean="0"/>
              <a:t>Периметр прямоугольника</a:t>
            </a:r>
            <a:br>
              <a:rPr lang="ru-RU" sz="3600" b="1" dirty="0" smtClean="0"/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 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8229600" cy="533400"/>
          </a:xfrm>
          <a:noFill/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3200" y="1524000"/>
            <a:ext cx="3505200" cy="1219200"/>
          </a:xfrm>
          <a:prstGeom prst="rect">
            <a:avLst/>
          </a:prstGeom>
          <a:noFill/>
          <a:ln>
            <a:solidFill>
              <a:srgbClr val="452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191000" y="112829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 rot="16200000" flipH="1">
            <a:off x="2055335" y="19108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3200400" y="4038600"/>
            <a:ext cx="4953000" cy="17526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kern="0" dirty="0" smtClean="0">
                <a:solidFill>
                  <a:srgbClr val="FF0000"/>
                </a:solidFill>
                <a:latin typeface="+mn-lt"/>
              </a:rPr>
              <a:t>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300" kern="0" dirty="0" smtClean="0">
                <a:solidFill>
                  <a:srgbClr val="FF0000"/>
                </a:solidFill>
                <a:latin typeface="+mn-lt"/>
              </a:rPr>
              <a:t>Р</a:t>
            </a:r>
            <a:r>
              <a:rPr kumimoji="0" lang="en-US" sz="4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(a + </a:t>
            </a:r>
            <a:r>
              <a:rPr kumimoji="0" lang="ru-RU" sz="4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en-US" sz="4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2</a:t>
            </a:r>
            <a:r>
              <a:rPr kumimoji="0" lang="ru-RU" sz="4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733801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 rot="10800000" flipH="1" flipV="1">
            <a:off x="5562600" y="45720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.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http://dreamworlds.ru/uploads/posts/2009-02/thumbs/1234117677_blogcomment-3247-1204315197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00400"/>
            <a:ext cx="23622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352800" y="4114800"/>
            <a:ext cx="411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kern="0" dirty="0" smtClean="0">
                <a:solidFill>
                  <a:srgbClr val="FF0000"/>
                </a:solidFill>
              </a:rPr>
              <a:t>Р = а   2 + в   2</a:t>
            </a:r>
          </a:p>
          <a:p>
            <a:endParaRPr lang="ru-RU" sz="4000" kern="0" dirty="0" smtClean="0">
              <a:solidFill>
                <a:srgbClr val="FF0000"/>
              </a:solidFill>
            </a:endParaRPr>
          </a:p>
          <a:p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4648200" y="4038600"/>
            <a:ext cx="457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000" b="1" cap="all" spc="0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4038600"/>
            <a:ext cx="45720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000" b="1" cap="all" spc="0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685800"/>
          </a:xfrm>
          <a:noFill/>
        </p:spPr>
        <p:txBody>
          <a:bodyPr anchor="t"/>
          <a:lstStyle/>
          <a:p>
            <a:r>
              <a:rPr lang="ru-RU" sz="3600" dirty="0" smtClean="0"/>
              <a:t>Периметр квадрата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 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229600" cy="1447800"/>
          </a:xfrm>
          <a:noFill/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0950" y="1524000"/>
            <a:ext cx="1562100" cy="1524000"/>
          </a:xfrm>
          <a:prstGeom prst="rect">
            <a:avLst/>
          </a:prstGeom>
          <a:noFill/>
          <a:ln>
            <a:solidFill>
              <a:srgbClr val="452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343400" y="109852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38600" y="4419600"/>
            <a:ext cx="4114800" cy="9144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a   </a:t>
            </a: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5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6576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4419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r>
              <a:rPr lang="en-US" sz="3600" b="1" dirty="0" smtClean="0"/>
              <a:t> </a:t>
            </a:r>
            <a:endParaRPr lang="ru-RU" sz="3600" b="1" dirty="0"/>
          </a:p>
        </p:txBody>
      </p:sp>
      <p:pic>
        <p:nvPicPr>
          <p:cNvPr id="12" name="Рисунок 11" descr="http://dreamworlds.ru/uploads/posts/2009-02/thumbs/1234117677_blogcomment-3247-1204315197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276600"/>
            <a:ext cx="23622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9" grpId="0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182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 Тема: Периметр многоугольников.              Математика. 3 класс.                 </vt:lpstr>
      <vt:lpstr>Слайд 2</vt:lpstr>
      <vt:lpstr>   ПЕРИМЕТР   </vt:lpstr>
      <vt:lpstr>Слайд 4</vt:lpstr>
      <vt:lpstr>Слайд 5</vt:lpstr>
      <vt:lpstr>Слайд 6</vt:lpstr>
      <vt:lpstr>Периметр треугольника </vt:lpstr>
      <vt:lpstr>Периметр прямоугольника     </vt:lpstr>
      <vt:lpstr>Периметр квадрата   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Демонстрационно-бесплатная версия</cp:lastModifiedBy>
  <cp:revision>215</cp:revision>
  <cp:lastPrinted>1601-01-01T00:00:00Z</cp:lastPrinted>
  <dcterms:created xsi:type="dcterms:W3CDTF">1601-01-01T00:00:00Z</dcterms:created>
  <dcterms:modified xsi:type="dcterms:W3CDTF">2013-11-09T12:13:24Z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